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CA26ABE-34DC-42BB-A156-5869F7ABE245}"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D762E-4B30-4D8C-B1B4-2D954854429A}" type="slidenum">
              <a:rPr lang="en-US" smtClean="0"/>
              <a:t>‹#›</a:t>
            </a:fld>
            <a:endParaRPr lang="en-US"/>
          </a:p>
        </p:txBody>
      </p:sp>
    </p:spTree>
    <p:extLst>
      <p:ext uri="{BB962C8B-B14F-4D97-AF65-F5344CB8AC3E}">
        <p14:creationId xmlns:p14="http://schemas.microsoft.com/office/powerpoint/2010/main" val="1990693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A26ABE-34DC-42BB-A156-5869F7ABE245}"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D762E-4B30-4D8C-B1B4-2D954854429A}" type="slidenum">
              <a:rPr lang="en-US" smtClean="0"/>
              <a:t>‹#›</a:t>
            </a:fld>
            <a:endParaRPr lang="en-US"/>
          </a:p>
        </p:txBody>
      </p:sp>
    </p:spTree>
    <p:extLst>
      <p:ext uri="{BB962C8B-B14F-4D97-AF65-F5344CB8AC3E}">
        <p14:creationId xmlns:p14="http://schemas.microsoft.com/office/powerpoint/2010/main" val="430268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A26ABE-34DC-42BB-A156-5869F7ABE245}"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D762E-4B30-4D8C-B1B4-2D954854429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31075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A26ABE-34DC-42BB-A156-5869F7ABE245}"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D762E-4B30-4D8C-B1B4-2D954854429A}" type="slidenum">
              <a:rPr lang="en-US" smtClean="0"/>
              <a:t>‹#›</a:t>
            </a:fld>
            <a:endParaRPr lang="en-US"/>
          </a:p>
        </p:txBody>
      </p:sp>
    </p:spTree>
    <p:extLst>
      <p:ext uri="{BB962C8B-B14F-4D97-AF65-F5344CB8AC3E}">
        <p14:creationId xmlns:p14="http://schemas.microsoft.com/office/powerpoint/2010/main" val="572612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A26ABE-34DC-42BB-A156-5869F7ABE245}"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D762E-4B30-4D8C-B1B4-2D954854429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37161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A26ABE-34DC-42BB-A156-5869F7ABE245}"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D762E-4B30-4D8C-B1B4-2D954854429A}" type="slidenum">
              <a:rPr lang="en-US" smtClean="0"/>
              <a:t>‹#›</a:t>
            </a:fld>
            <a:endParaRPr lang="en-US"/>
          </a:p>
        </p:txBody>
      </p:sp>
    </p:spTree>
    <p:extLst>
      <p:ext uri="{BB962C8B-B14F-4D97-AF65-F5344CB8AC3E}">
        <p14:creationId xmlns:p14="http://schemas.microsoft.com/office/powerpoint/2010/main" val="2001401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A26ABE-34DC-42BB-A156-5869F7ABE245}"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D762E-4B30-4D8C-B1B4-2D954854429A}" type="slidenum">
              <a:rPr lang="en-US" smtClean="0"/>
              <a:t>‹#›</a:t>
            </a:fld>
            <a:endParaRPr lang="en-US"/>
          </a:p>
        </p:txBody>
      </p:sp>
    </p:spTree>
    <p:extLst>
      <p:ext uri="{BB962C8B-B14F-4D97-AF65-F5344CB8AC3E}">
        <p14:creationId xmlns:p14="http://schemas.microsoft.com/office/powerpoint/2010/main" val="2917603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A26ABE-34DC-42BB-A156-5869F7ABE245}"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D762E-4B30-4D8C-B1B4-2D954854429A}" type="slidenum">
              <a:rPr lang="en-US" smtClean="0"/>
              <a:t>‹#›</a:t>
            </a:fld>
            <a:endParaRPr lang="en-US"/>
          </a:p>
        </p:txBody>
      </p:sp>
    </p:spTree>
    <p:extLst>
      <p:ext uri="{BB962C8B-B14F-4D97-AF65-F5344CB8AC3E}">
        <p14:creationId xmlns:p14="http://schemas.microsoft.com/office/powerpoint/2010/main" val="330918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A26ABE-34DC-42BB-A156-5869F7ABE245}"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D762E-4B30-4D8C-B1B4-2D954854429A}" type="slidenum">
              <a:rPr lang="en-US" smtClean="0"/>
              <a:t>‹#›</a:t>
            </a:fld>
            <a:endParaRPr lang="en-US"/>
          </a:p>
        </p:txBody>
      </p:sp>
    </p:spTree>
    <p:extLst>
      <p:ext uri="{BB962C8B-B14F-4D97-AF65-F5344CB8AC3E}">
        <p14:creationId xmlns:p14="http://schemas.microsoft.com/office/powerpoint/2010/main" val="2197794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A26ABE-34DC-42BB-A156-5869F7ABE245}"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D762E-4B30-4D8C-B1B4-2D954854429A}" type="slidenum">
              <a:rPr lang="en-US" smtClean="0"/>
              <a:t>‹#›</a:t>
            </a:fld>
            <a:endParaRPr lang="en-US"/>
          </a:p>
        </p:txBody>
      </p:sp>
    </p:spTree>
    <p:extLst>
      <p:ext uri="{BB962C8B-B14F-4D97-AF65-F5344CB8AC3E}">
        <p14:creationId xmlns:p14="http://schemas.microsoft.com/office/powerpoint/2010/main" val="725869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A26ABE-34DC-42BB-A156-5869F7ABE245}"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D762E-4B30-4D8C-B1B4-2D954854429A}" type="slidenum">
              <a:rPr lang="en-US" smtClean="0"/>
              <a:t>‹#›</a:t>
            </a:fld>
            <a:endParaRPr lang="en-US"/>
          </a:p>
        </p:txBody>
      </p:sp>
    </p:spTree>
    <p:extLst>
      <p:ext uri="{BB962C8B-B14F-4D97-AF65-F5344CB8AC3E}">
        <p14:creationId xmlns:p14="http://schemas.microsoft.com/office/powerpoint/2010/main" val="2776158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A26ABE-34DC-42BB-A156-5869F7ABE245}" type="datetimeFigureOut">
              <a:rPr lang="en-US" smtClean="0"/>
              <a:t>4/2/2020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AD762E-4B30-4D8C-B1B4-2D954854429A}" type="slidenum">
              <a:rPr lang="en-US" smtClean="0"/>
              <a:t>‹#›</a:t>
            </a:fld>
            <a:endParaRPr lang="en-US"/>
          </a:p>
        </p:txBody>
      </p:sp>
    </p:spTree>
    <p:extLst>
      <p:ext uri="{BB962C8B-B14F-4D97-AF65-F5344CB8AC3E}">
        <p14:creationId xmlns:p14="http://schemas.microsoft.com/office/powerpoint/2010/main" val="2571246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A26ABE-34DC-42BB-A156-5869F7ABE245}" type="datetimeFigureOut">
              <a:rPr lang="en-US" smtClean="0"/>
              <a:t>4/2/2020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AD762E-4B30-4D8C-B1B4-2D954854429A}" type="slidenum">
              <a:rPr lang="en-US" smtClean="0"/>
              <a:t>‹#›</a:t>
            </a:fld>
            <a:endParaRPr lang="en-US"/>
          </a:p>
        </p:txBody>
      </p:sp>
    </p:spTree>
    <p:extLst>
      <p:ext uri="{BB962C8B-B14F-4D97-AF65-F5344CB8AC3E}">
        <p14:creationId xmlns:p14="http://schemas.microsoft.com/office/powerpoint/2010/main" val="1453677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A26ABE-34DC-42BB-A156-5869F7ABE245}" type="datetimeFigureOut">
              <a:rPr lang="en-US" smtClean="0"/>
              <a:t>4/2/2020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AD762E-4B30-4D8C-B1B4-2D954854429A}" type="slidenum">
              <a:rPr lang="en-US" smtClean="0"/>
              <a:t>‹#›</a:t>
            </a:fld>
            <a:endParaRPr lang="en-US"/>
          </a:p>
        </p:txBody>
      </p:sp>
    </p:spTree>
    <p:extLst>
      <p:ext uri="{BB962C8B-B14F-4D97-AF65-F5344CB8AC3E}">
        <p14:creationId xmlns:p14="http://schemas.microsoft.com/office/powerpoint/2010/main" val="3048254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A26ABE-34DC-42BB-A156-5869F7ABE245}"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D762E-4B30-4D8C-B1B4-2D954854429A}" type="slidenum">
              <a:rPr lang="en-US" smtClean="0"/>
              <a:t>‹#›</a:t>
            </a:fld>
            <a:endParaRPr lang="en-US"/>
          </a:p>
        </p:txBody>
      </p:sp>
    </p:spTree>
    <p:extLst>
      <p:ext uri="{BB962C8B-B14F-4D97-AF65-F5344CB8AC3E}">
        <p14:creationId xmlns:p14="http://schemas.microsoft.com/office/powerpoint/2010/main" val="3196504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A26ABE-34DC-42BB-A156-5869F7ABE245}"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D762E-4B30-4D8C-B1B4-2D954854429A}" type="slidenum">
              <a:rPr lang="en-US" smtClean="0"/>
              <a:t>‹#›</a:t>
            </a:fld>
            <a:endParaRPr lang="en-US"/>
          </a:p>
        </p:txBody>
      </p:sp>
    </p:spTree>
    <p:extLst>
      <p:ext uri="{BB962C8B-B14F-4D97-AF65-F5344CB8AC3E}">
        <p14:creationId xmlns:p14="http://schemas.microsoft.com/office/powerpoint/2010/main" val="2115259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A26ABE-34DC-42BB-A156-5869F7ABE245}" type="datetimeFigureOut">
              <a:rPr lang="en-US" smtClean="0"/>
              <a:t>4/2/2020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AAD762E-4B30-4D8C-B1B4-2D954854429A}" type="slidenum">
              <a:rPr lang="en-US" smtClean="0"/>
              <a:t>‹#›</a:t>
            </a:fld>
            <a:endParaRPr lang="en-US"/>
          </a:p>
        </p:txBody>
      </p:sp>
    </p:spTree>
    <p:extLst>
      <p:ext uri="{BB962C8B-B14F-4D97-AF65-F5344CB8AC3E}">
        <p14:creationId xmlns:p14="http://schemas.microsoft.com/office/powerpoint/2010/main" val="4549611"/>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n.wikipedia.org/wiki/Thales'_theore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6443" y="533776"/>
            <a:ext cx="9144000" cy="1026070"/>
          </a:xfrm>
        </p:spPr>
        <p:txBody>
          <a:bodyPr/>
          <a:lstStyle/>
          <a:p>
            <a:r>
              <a:rPr lang="en-US" dirty="0" smtClean="0">
                <a:solidFill>
                  <a:srgbClr val="3333CC"/>
                </a:solidFill>
                <a:latin typeface="Times New Roman" panose="02020603050405020304" pitchFamily="18" charset="0"/>
                <a:cs typeface="Times New Roman" panose="02020603050405020304" pitchFamily="18" charset="0"/>
              </a:rPr>
              <a:t>E</a:t>
            </a:r>
            <a:r>
              <a:rPr lang="en-US" dirty="0" smtClean="0">
                <a:solidFill>
                  <a:srgbClr val="FF3399"/>
                </a:solidFill>
                <a:latin typeface="Times New Roman" panose="02020603050405020304" pitchFamily="18" charset="0"/>
                <a:cs typeface="Times New Roman" panose="02020603050405020304" pitchFamily="18" charset="0"/>
              </a:rPr>
              <a:t>u</a:t>
            </a:r>
            <a:r>
              <a:rPr lang="en-US" dirty="0" smtClean="0">
                <a:solidFill>
                  <a:srgbClr val="3333CC"/>
                </a:solidFill>
                <a:latin typeface="Times New Roman" panose="02020603050405020304" pitchFamily="18" charset="0"/>
                <a:cs typeface="Times New Roman" panose="02020603050405020304" pitchFamily="18" charset="0"/>
              </a:rPr>
              <a:t>c</a:t>
            </a:r>
            <a:r>
              <a:rPr lang="en-US" dirty="0" smtClean="0">
                <a:solidFill>
                  <a:srgbClr val="FF3399"/>
                </a:solidFill>
                <a:latin typeface="Times New Roman" panose="02020603050405020304" pitchFamily="18" charset="0"/>
                <a:cs typeface="Times New Roman" panose="02020603050405020304" pitchFamily="18" charset="0"/>
              </a:rPr>
              <a:t>l</a:t>
            </a:r>
            <a:r>
              <a:rPr lang="en-US" dirty="0" smtClean="0">
                <a:solidFill>
                  <a:srgbClr val="3333CC"/>
                </a:solidFill>
                <a:latin typeface="Times New Roman" panose="02020603050405020304" pitchFamily="18" charset="0"/>
                <a:cs typeface="Times New Roman" panose="02020603050405020304" pitchFamily="18" charset="0"/>
              </a:rPr>
              <a:t>i</a:t>
            </a:r>
            <a:r>
              <a:rPr lang="en-US" dirty="0" smtClean="0">
                <a:solidFill>
                  <a:srgbClr val="FF3399"/>
                </a:solidFill>
                <a:latin typeface="Times New Roman" panose="02020603050405020304" pitchFamily="18" charset="0"/>
                <a:cs typeface="Times New Roman" panose="02020603050405020304" pitchFamily="18" charset="0"/>
              </a:rPr>
              <a:t>d</a:t>
            </a:r>
            <a:r>
              <a:rPr lang="en-US" dirty="0" smtClean="0">
                <a:solidFill>
                  <a:srgbClr val="3333CC"/>
                </a:solidFill>
                <a:latin typeface="Times New Roman" panose="02020603050405020304" pitchFamily="18" charset="0"/>
                <a:cs typeface="Times New Roman" panose="02020603050405020304" pitchFamily="18" charset="0"/>
              </a:rPr>
              <a:t>e</a:t>
            </a:r>
            <a:r>
              <a:rPr lang="en-US" dirty="0" smtClean="0">
                <a:solidFill>
                  <a:srgbClr val="FF3399"/>
                </a:solidFill>
                <a:latin typeface="Times New Roman" panose="02020603050405020304" pitchFamily="18" charset="0"/>
                <a:cs typeface="Times New Roman" panose="02020603050405020304" pitchFamily="18" charset="0"/>
              </a:rPr>
              <a:t>a</a:t>
            </a:r>
            <a:r>
              <a:rPr lang="en-US" dirty="0" smtClean="0">
                <a:solidFill>
                  <a:srgbClr val="3333CC"/>
                </a:solidFill>
                <a:latin typeface="Times New Roman" panose="02020603050405020304" pitchFamily="18" charset="0"/>
                <a:cs typeface="Times New Roman" panose="02020603050405020304" pitchFamily="18" charset="0"/>
              </a:rPr>
              <a:t>n </a:t>
            </a:r>
            <a:r>
              <a:rPr lang="en-US" dirty="0" smtClean="0">
                <a:solidFill>
                  <a:srgbClr val="FF3399"/>
                </a:solidFill>
                <a:latin typeface="Times New Roman" panose="02020603050405020304" pitchFamily="18" charset="0"/>
                <a:cs typeface="Times New Roman" panose="02020603050405020304" pitchFamily="18" charset="0"/>
              </a:rPr>
              <a:t>G</a:t>
            </a:r>
            <a:r>
              <a:rPr lang="en-US" dirty="0" smtClean="0">
                <a:solidFill>
                  <a:srgbClr val="3333CC"/>
                </a:solidFill>
                <a:latin typeface="Times New Roman" panose="02020603050405020304" pitchFamily="18" charset="0"/>
                <a:cs typeface="Times New Roman" panose="02020603050405020304" pitchFamily="18" charset="0"/>
              </a:rPr>
              <a:t>e</a:t>
            </a:r>
            <a:r>
              <a:rPr lang="en-US" dirty="0" smtClean="0">
                <a:solidFill>
                  <a:srgbClr val="FF3399"/>
                </a:solidFill>
                <a:latin typeface="Times New Roman" panose="02020603050405020304" pitchFamily="18" charset="0"/>
                <a:cs typeface="Times New Roman" panose="02020603050405020304" pitchFamily="18" charset="0"/>
              </a:rPr>
              <a:t>o</a:t>
            </a:r>
            <a:r>
              <a:rPr lang="en-US" dirty="0" smtClean="0">
                <a:solidFill>
                  <a:srgbClr val="3333CC"/>
                </a:solidFill>
                <a:latin typeface="Times New Roman" panose="02020603050405020304" pitchFamily="18" charset="0"/>
                <a:cs typeface="Times New Roman" panose="02020603050405020304" pitchFamily="18" charset="0"/>
              </a:rPr>
              <a:t>m</a:t>
            </a:r>
            <a:r>
              <a:rPr lang="en-US" dirty="0" smtClean="0">
                <a:solidFill>
                  <a:srgbClr val="FF3399"/>
                </a:solidFill>
                <a:latin typeface="Times New Roman" panose="02020603050405020304" pitchFamily="18" charset="0"/>
                <a:cs typeface="Times New Roman" panose="02020603050405020304" pitchFamily="18" charset="0"/>
              </a:rPr>
              <a:t>e</a:t>
            </a:r>
            <a:r>
              <a:rPr lang="en-US" dirty="0" smtClean="0">
                <a:solidFill>
                  <a:srgbClr val="3333CC"/>
                </a:solidFill>
                <a:latin typeface="Times New Roman" panose="02020603050405020304" pitchFamily="18" charset="0"/>
                <a:cs typeface="Times New Roman" panose="02020603050405020304" pitchFamily="18" charset="0"/>
              </a:rPr>
              <a:t>t</a:t>
            </a:r>
            <a:r>
              <a:rPr lang="en-US" dirty="0" smtClean="0">
                <a:solidFill>
                  <a:srgbClr val="FF3399"/>
                </a:solidFill>
                <a:latin typeface="Times New Roman" panose="02020603050405020304" pitchFamily="18" charset="0"/>
                <a:cs typeface="Times New Roman" panose="02020603050405020304" pitchFamily="18" charset="0"/>
              </a:rPr>
              <a:t>r</a:t>
            </a:r>
            <a:r>
              <a:rPr lang="en-US" dirty="0" smtClean="0">
                <a:solidFill>
                  <a:srgbClr val="3333CC"/>
                </a:solidFill>
                <a:latin typeface="Times New Roman" panose="02020603050405020304" pitchFamily="18" charset="0"/>
                <a:cs typeface="Times New Roman" panose="02020603050405020304" pitchFamily="18" charset="0"/>
              </a:rPr>
              <a:t>y</a:t>
            </a:r>
            <a:endParaRPr lang="en-US" dirty="0">
              <a:solidFill>
                <a:srgbClr val="3333CC"/>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695451" y="5286375"/>
            <a:ext cx="9144000" cy="849573"/>
          </a:xfrm>
        </p:spPr>
        <p:txBody>
          <a:bodyPr/>
          <a:lstStyle/>
          <a:p>
            <a:r>
              <a:rPr lang="en-US" dirty="0" smtClean="0">
                <a:solidFill>
                  <a:srgbClr val="FF3399"/>
                </a:solidFill>
                <a:latin typeface="Times New Roman" panose="02020603050405020304" pitchFamily="18" charset="0"/>
                <a:cs typeface="Times New Roman" panose="02020603050405020304" pitchFamily="18" charset="0"/>
              </a:rPr>
              <a:t>By</a:t>
            </a:r>
            <a:r>
              <a:rPr lang="en-US" dirty="0" smtClean="0">
                <a:latin typeface="Times New Roman" panose="02020603050405020304" pitchFamily="18" charset="0"/>
                <a:cs typeface="Times New Roman" panose="02020603050405020304" pitchFamily="18" charset="0"/>
              </a:rPr>
              <a:t> </a:t>
            </a:r>
            <a:r>
              <a:rPr lang="en-US" dirty="0" smtClean="0">
                <a:solidFill>
                  <a:srgbClr val="3333CC"/>
                </a:solidFill>
                <a:latin typeface="Times New Roman" panose="02020603050405020304" pitchFamily="18" charset="0"/>
                <a:cs typeface="Times New Roman" panose="02020603050405020304" pitchFamily="18" charset="0"/>
              </a:rPr>
              <a:t>Aryan</a:t>
            </a:r>
            <a:r>
              <a:rPr lang="en-US" dirty="0" smtClean="0">
                <a:latin typeface="Times New Roman" panose="02020603050405020304" pitchFamily="18" charset="0"/>
                <a:cs typeface="Times New Roman" panose="02020603050405020304" pitchFamily="18" charset="0"/>
              </a:rPr>
              <a:t> </a:t>
            </a:r>
            <a:r>
              <a:rPr lang="en-US" dirty="0" smtClean="0">
                <a:solidFill>
                  <a:srgbClr val="3333CC"/>
                </a:solidFill>
                <a:latin typeface="Times New Roman" panose="02020603050405020304" pitchFamily="18" charset="0"/>
                <a:cs typeface="Times New Roman" panose="02020603050405020304" pitchFamily="18" charset="0"/>
              </a:rPr>
              <a:t>Gupta</a:t>
            </a:r>
            <a:endParaRPr lang="en-US" dirty="0">
              <a:solidFill>
                <a:srgbClr val="3333CC"/>
              </a:solidFill>
              <a:latin typeface="Times New Roman" panose="02020603050405020304" pitchFamily="18" charset="0"/>
              <a:cs typeface="Times New Roman" panose="02020603050405020304" pitchFamily="18" charset="0"/>
            </a:endParaRPr>
          </a:p>
        </p:txBody>
      </p:sp>
      <p:pic>
        <p:nvPicPr>
          <p:cNvPr id="4" name="Picture 4" descr="spineart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250657" y="3436736"/>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5569745" y="3793923"/>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dirty="0">
                <a:solidFill>
                  <a:srgbClr val="FF3399"/>
                </a:solidFill>
                <a:latin typeface="Lucida Sans Unicode" panose="020B0602030504020204" pitchFamily="34" charset="0"/>
              </a:rPr>
              <a:t>by</a:t>
            </a:r>
          </a:p>
        </p:txBody>
      </p:sp>
      <p:pic>
        <p:nvPicPr>
          <p:cNvPr id="6" name="Picture 17" descr="fla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60244" y="2063316"/>
            <a:ext cx="12668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1"/>
          <p:cNvSpPr>
            <a:spLocks noGrp="1"/>
          </p:cNvSpPr>
          <p:nvPr>
            <p:ph type="dt" sz="quarter" idx="10"/>
          </p:nvPr>
        </p:nvSpPr>
        <p:spPr bwMode="auto">
          <a:xfrm>
            <a:off x="500063" y="64008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D09345B-085B-4648-B919-72EC8303B177}" type="datetime1">
              <a:rPr lang="en-US" altLang="en-US" b="1" smtClean="0">
                <a:solidFill>
                  <a:srgbClr val="FF0000"/>
                </a:solidFill>
              </a:rPr>
              <a:pPr/>
              <a:t>4/2/2020</a:t>
            </a:fld>
            <a:r>
              <a:rPr lang="en-US" altLang="en-US" b="1" dirty="0" smtClean="0">
                <a:solidFill>
                  <a:srgbClr val="FF0000"/>
                </a:solidFill>
              </a:rPr>
              <a:t>			</a:t>
            </a:r>
          </a:p>
        </p:txBody>
      </p:sp>
      <p:sp>
        <p:nvSpPr>
          <p:cNvPr id="8" name="Footer Placeholder 2"/>
          <p:cNvSpPr>
            <a:spLocks noGrp="1"/>
          </p:cNvSpPr>
          <p:nvPr>
            <p:ph type="ftr" sz="quarter" idx="11"/>
          </p:nvPr>
        </p:nvSpPr>
        <p:spPr bwMode="auto">
          <a:xfrm>
            <a:off x="5250657" y="6282984"/>
            <a:ext cx="2643188" cy="385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b="1" dirty="0" smtClean="0">
                <a:solidFill>
                  <a:srgbClr val="FF0000"/>
                </a:solidFill>
              </a:rPr>
              <a:t>AG</a:t>
            </a:r>
          </a:p>
        </p:txBody>
      </p:sp>
      <p:sp>
        <p:nvSpPr>
          <p:cNvPr id="9" name="Slide Number Placeholder 3"/>
          <p:cNvSpPr>
            <a:spLocks noGrp="1"/>
          </p:cNvSpPr>
          <p:nvPr>
            <p:ph type="sldNum" sz="quarter" idx="12"/>
          </p:nvPr>
        </p:nvSpPr>
        <p:spPr bwMode="auto">
          <a:xfrm>
            <a:off x="11046732" y="6293304"/>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D6354C8-81CC-4D87-809D-34467B94BC58}" type="slidenum">
              <a:rPr lang="en-US" altLang="en-US" b="1">
                <a:solidFill>
                  <a:srgbClr val="FF0000"/>
                </a:solidFill>
              </a:rPr>
              <a:pPr/>
              <a:t>1</a:t>
            </a:fld>
            <a:endParaRPr lang="en-US" altLang="en-US" b="1" dirty="0">
              <a:solidFill>
                <a:srgbClr val="FF0000"/>
              </a:solidFill>
            </a:endParaRPr>
          </a:p>
        </p:txBody>
      </p:sp>
      <p:sp>
        <p:nvSpPr>
          <p:cNvPr id="10" name="Rectangle 9"/>
          <p:cNvSpPr>
            <a:spLocks noChangeArrowheads="1"/>
          </p:cNvSpPr>
          <p:nvPr/>
        </p:nvSpPr>
        <p:spPr bwMode="auto">
          <a:xfrm>
            <a:off x="9659257" y="6400800"/>
            <a:ext cx="1958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dirty="0">
                <a:latin typeface="Rockwell Extra Bold" panose="02060903040505020403" pitchFamily="18" charset="0"/>
                <a:ea typeface="MS PGothic" panose="020B0600070205080204" pitchFamily="34" charset="-128"/>
              </a:rPr>
              <a:t>Continued….</a:t>
            </a:r>
          </a:p>
        </p:txBody>
      </p:sp>
    </p:spTree>
    <p:extLst>
      <p:ext uri="{BB962C8B-B14F-4D97-AF65-F5344CB8AC3E}">
        <p14:creationId xmlns:p14="http://schemas.microsoft.com/office/powerpoint/2010/main" val="40623284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3">
                                            <p:txEl>
                                              <p:pRg st="0" end="0"/>
                                            </p:txEl>
                                          </p:spTgt>
                                        </p:tgtEl>
                                        <p:attrNameLst>
                                          <p:attrName>style.visibility</p:attrName>
                                        </p:attrNameLst>
                                      </p:cBhvr>
                                      <p:to>
                                        <p:strVal val="visible"/>
                                      </p:to>
                                    </p:set>
                                    <p:anim by="(-#ppt_w*2)" calcmode="lin" valueType="num">
                                      <p:cBhvr rctx="PPT">
                                        <p:cTn id="25" dur="500" autoRev="1" fill="hold">
                                          <p:stCondLst>
                                            <p:cond delay="0"/>
                                          </p:stCondLst>
                                        </p:cTn>
                                        <p:tgtEl>
                                          <p:spTgt spid="3">
                                            <p:txEl>
                                              <p:pRg st="0" end="0"/>
                                            </p:txEl>
                                          </p:spTgt>
                                        </p:tgtEl>
                                        <p:attrNameLst>
                                          <p:attrName>ppt_w</p:attrName>
                                        </p:attrNameLst>
                                      </p:cBhvr>
                                    </p:anim>
                                    <p:anim by="(#ppt_w*0.50)" calcmode="lin" valueType="num">
                                      <p:cBhvr>
                                        <p:cTn id="26" dur="500" decel="50000" autoRev="1" fill="hold">
                                          <p:stCondLst>
                                            <p:cond delay="0"/>
                                          </p:stCondLst>
                                        </p:cTn>
                                        <p:tgtEl>
                                          <p:spTgt spid="3">
                                            <p:txEl>
                                              <p:pRg st="0" end="0"/>
                                            </p:txEl>
                                          </p:spTgt>
                                        </p:tgtEl>
                                        <p:attrNameLst>
                                          <p:attrName>ppt_x</p:attrName>
                                        </p:attrNameLst>
                                      </p:cBhvr>
                                    </p:anim>
                                    <p:anim from="(-#ppt_h/2)" to="(#ppt_y)" calcmode="lin" valueType="num">
                                      <p:cBhvr>
                                        <p:cTn id="27" dur="1000" fill="hold">
                                          <p:stCondLst>
                                            <p:cond delay="0"/>
                                          </p:stCondLst>
                                        </p:cTn>
                                        <p:tgtEl>
                                          <p:spTgt spid="3">
                                            <p:txEl>
                                              <p:pRg st="0" end="0"/>
                                            </p:txEl>
                                          </p:spTgt>
                                        </p:tgtEl>
                                        <p:attrNameLst>
                                          <p:attrName>ppt_y</p:attrName>
                                        </p:attrNameLst>
                                      </p:cBhvr>
                                    </p:anim>
                                    <p:animRot by="21600000">
                                      <p:cBhvr>
                                        <p:cTn id="28" dur="1000" fill="hold">
                                          <p:stCondLst>
                                            <p:cond delay="0"/>
                                          </p:stCondLst>
                                        </p:cTn>
                                        <p:tgtEl>
                                          <p:spTgt spid="3">
                                            <p:txEl>
                                              <p:pRg st="0" end="0"/>
                                            </p:txEl>
                                          </p:spTgt>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Scale>
                                      <p:cBhvr>
                                        <p:cTn id="3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4"/>
                                        </p:tgtEl>
                                        <p:attrNameLst>
                                          <p:attrName>ppt_x</p:attrName>
                                          <p:attrName>ppt_y</p:attrName>
                                        </p:attrNameLst>
                                      </p:cBhvr>
                                    </p:animMotion>
                                    <p:animEffect transition="in" filter="fade">
                                      <p:cBhvr>
                                        <p:cTn id="35" dur="10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580">
                                          <p:stCondLst>
                                            <p:cond delay="0"/>
                                          </p:stCondLst>
                                        </p:cTn>
                                        <p:tgtEl>
                                          <p:spTgt spid="6"/>
                                        </p:tgtEl>
                                      </p:cBhvr>
                                    </p:animEffect>
                                    <p:anim calcmode="lin" valueType="num">
                                      <p:cBhvr>
                                        <p:cTn id="4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6" dur="26">
                                          <p:stCondLst>
                                            <p:cond delay="650"/>
                                          </p:stCondLst>
                                        </p:cTn>
                                        <p:tgtEl>
                                          <p:spTgt spid="6"/>
                                        </p:tgtEl>
                                      </p:cBhvr>
                                      <p:to x="100000" y="60000"/>
                                    </p:animScale>
                                    <p:animScale>
                                      <p:cBhvr>
                                        <p:cTn id="47" dur="166" decel="50000">
                                          <p:stCondLst>
                                            <p:cond delay="676"/>
                                          </p:stCondLst>
                                        </p:cTn>
                                        <p:tgtEl>
                                          <p:spTgt spid="6"/>
                                        </p:tgtEl>
                                      </p:cBhvr>
                                      <p:to x="100000" y="100000"/>
                                    </p:animScale>
                                    <p:animScale>
                                      <p:cBhvr>
                                        <p:cTn id="48" dur="26">
                                          <p:stCondLst>
                                            <p:cond delay="1312"/>
                                          </p:stCondLst>
                                        </p:cTn>
                                        <p:tgtEl>
                                          <p:spTgt spid="6"/>
                                        </p:tgtEl>
                                      </p:cBhvr>
                                      <p:to x="100000" y="80000"/>
                                    </p:animScale>
                                    <p:animScale>
                                      <p:cBhvr>
                                        <p:cTn id="49" dur="166" decel="50000">
                                          <p:stCondLst>
                                            <p:cond delay="1338"/>
                                          </p:stCondLst>
                                        </p:cTn>
                                        <p:tgtEl>
                                          <p:spTgt spid="6"/>
                                        </p:tgtEl>
                                      </p:cBhvr>
                                      <p:to x="100000" y="100000"/>
                                    </p:animScale>
                                    <p:animScale>
                                      <p:cBhvr>
                                        <p:cTn id="50" dur="26">
                                          <p:stCondLst>
                                            <p:cond delay="1642"/>
                                          </p:stCondLst>
                                        </p:cTn>
                                        <p:tgtEl>
                                          <p:spTgt spid="6"/>
                                        </p:tgtEl>
                                      </p:cBhvr>
                                      <p:to x="100000" y="90000"/>
                                    </p:animScale>
                                    <p:animScale>
                                      <p:cBhvr>
                                        <p:cTn id="51" dur="166" decel="50000">
                                          <p:stCondLst>
                                            <p:cond delay="1668"/>
                                          </p:stCondLst>
                                        </p:cTn>
                                        <p:tgtEl>
                                          <p:spTgt spid="6"/>
                                        </p:tgtEl>
                                      </p:cBhvr>
                                      <p:to x="100000" y="100000"/>
                                    </p:animScale>
                                    <p:animScale>
                                      <p:cBhvr>
                                        <p:cTn id="52" dur="26">
                                          <p:stCondLst>
                                            <p:cond delay="1808"/>
                                          </p:stCondLst>
                                        </p:cTn>
                                        <p:tgtEl>
                                          <p:spTgt spid="6"/>
                                        </p:tgtEl>
                                      </p:cBhvr>
                                      <p:to x="100000" y="95000"/>
                                    </p:animScale>
                                    <p:animScale>
                                      <p:cBhvr>
                                        <p:cTn id="53" dur="166" decel="50000">
                                          <p:stCondLst>
                                            <p:cond delay="1834"/>
                                          </p:stCondLst>
                                        </p:cTn>
                                        <p:tgtEl>
                                          <p:spTgt spid="6"/>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down)">
                                      <p:cBhvr>
                                        <p:cTn id="58" dur="580">
                                          <p:stCondLst>
                                            <p:cond delay="0"/>
                                          </p:stCondLst>
                                        </p:cTn>
                                        <p:tgtEl>
                                          <p:spTgt spid="5"/>
                                        </p:tgtEl>
                                      </p:cBhvr>
                                    </p:animEffect>
                                    <p:anim calcmode="lin" valueType="num">
                                      <p:cBhvr>
                                        <p:cTn id="5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4" dur="26">
                                          <p:stCondLst>
                                            <p:cond delay="650"/>
                                          </p:stCondLst>
                                        </p:cTn>
                                        <p:tgtEl>
                                          <p:spTgt spid="5"/>
                                        </p:tgtEl>
                                      </p:cBhvr>
                                      <p:to x="100000" y="60000"/>
                                    </p:animScale>
                                    <p:animScale>
                                      <p:cBhvr>
                                        <p:cTn id="65" dur="166" decel="50000">
                                          <p:stCondLst>
                                            <p:cond delay="676"/>
                                          </p:stCondLst>
                                        </p:cTn>
                                        <p:tgtEl>
                                          <p:spTgt spid="5"/>
                                        </p:tgtEl>
                                      </p:cBhvr>
                                      <p:to x="100000" y="100000"/>
                                    </p:animScale>
                                    <p:animScale>
                                      <p:cBhvr>
                                        <p:cTn id="66" dur="26">
                                          <p:stCondLst>
                                            <p:cond delay="1312"/>
                                          </p:stCondLst>
                                        </p:cTn>
                                        <p:tgtEl>
                                          <p:spTgt spid="5"/>
                                        </p:tgtEl>
                                      </p:cBhvr>
                                      <p:to x="100000" y="80000"/>
                                    </p:animScale>
                                    <p:animScale>
                                      <p:cBhvr>
                                        <p:cTn id="67" dur="166" decel="50000">
                                          <p:stCondLst>
                                            <p:cond delay="1338"/>
                                          </p:stCondLst>
                                        </p:cTn>
                                        <p:tgtEl>
                                          <p:spTgt spid="5"/>
                                        </p:tgtEl>
                                      </p:cBhvr>
                                      <p:to x="100000" y="100000"/>
                                    </p:animScale>
                                    <p:animScale>
                                      <p:cBhvr>
                                        <p:cTn id="68" dur="26">
                                          <p:stCondLst>
                                            <p:cond delay="1642"/>
                                          </p:stCondLst>
                                        </p:cTn>
                                        <p:tgtEl>
                                          <p:spTgt spid="5"/>
                                        </p:tgtEl>
                                      </p:cBhvr>
                                      <p:to x="100000" y="90000"/>
                                    </p:animScale>
                                    <p:animScale>
                                      <p:cBhvr>
                                        <p:cTn id="69" dur="166" decel="50000">
                                          <p:stCondLst>
                                            <p:cond delay="1668"/>
                                          </p:stCondLst>
                                        </p:cTn>
                                        <p:tgtEl>
                                          <p:spTgt spid="5"/>
                                        </p:tgtEl>
                                      </p:cBhvr>
                                      <p:to x="100000" y="100000"/>
                                    </p:animScale>
                                    <p:animScale>
                                      <p:cBhvr>
                                        <p:cTn id="70" dur="26">
                                          <p:stCondLst>
                                            <p:cond delay="1808"/>
                                          </p:stCondLst>
                                        </p:cTn>
                                        <p:tgtEl>
                                          <p:spTgt spid="5"/>
                                        </p:tgtEl>
                                      </p:cBhvr>
                                      <p:to x="100000" y="95000"/>
                                    </p:animScale>
                                    <p:animScale>
                                      <p:cBhvr>
                                        <p:cTn id="71" dur="166" decel="50000">
                                          <p:stCondLst>
                                            <p:cond delay="1834"/>
                                          </p:stCondLst>
                                        </p:cTn>
                                        <p:tgtEl>
                                          <p:spTgt spid="5"/>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7" presetClass="entr" presetSubtype="0" fill="hold" grpId="0" nodeType="clickEffect">
                                  <p:stCondLst>
                                    <p:cond delay="0"/>
                                  </p:stCondLst>
                                  <p:iterate type="lt">
                                    <p:tmPct val="50000"/>
                                  </p:iterate>
                                  <p:childTnLst>
                                    <p:set>
                                      <p:cBhvr>
                                        <p:cTn id="75" dur="1" fill="hold">
                                          <p:stCondLst>
                                            <p:cond delay="0"/>
                                          </p:stCondLst>
                                        </p:cTn>
                                        <p:tgtEl>
                                          <p:spTgt spid="10"/>
                                        </p:tgtEl>
                                        <p:attrNameLst>
                                          <p:attrName>style.visibility</p:attrName>
                                        </p:attrNameLst>
                                      </p:cBhvr>
                                      <p:to>
                                        <p:strVal val="visible"/>
                                      </p:to>
                                    </p:set>
                                    <p:anim calcmode="discrete" valueType="clr">
                                      <p:cBhvr override="childStyle">
                                        <p:cTn id="76"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77" dur="80"/>
                                        <p:tgtEl>
                                          <p:spTgt spid="10"/>
                                        </p:tgtEl>
                                        <p:attrNameLst>
                                          <p:attrName>fillcolor</p:attrName>
                                        </p:attrNameLst>
                                      </p:cBhvr>
                                      <p:tavLst>
                                        <p:tav tm="0">
                                          <p:val>
                                            <p:clrVal>
                                              <a:schemeClr val="accent2"/>
                                            </p:clrVal>
                                          </p:val>
                                        </p:tav>
                                        <p:tav tm="50000">
                                          <p:val>
                                            <p:clrVal>
                                              <a:schemeClr val="hlink"/>
                                            </p:clrVal>
                                          </p:val>
                                        </p:tav>
                                      </p:tavLst>
                                    </p:anim>
                                    <p:set>
                                      <p:cBhvr>
                                        <p:cTn id="78"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upload.wikimedia.org/wikipedia/en/3/33/Water_tower_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3029" y="219377"/>
            <a:ext cx="4078514" cy="4674462"/>
          </a:xfrm>
          <a:prstGeom prst="rect">
            <a:avLst/>
          </a:prstGeom>
          <a:noFill/>
          <a:scene3d>
            <a:camera prst="orthographicFront"/>
            <a:lightRig rig="threePt" dir="t"/>
          </a:scene3d>
          <a:sp3d contourW="50800">
            <a:bevelT w="114300" prst="artDeco"/>
            <a:contourClr>
              <a:srgbClr val="FF3399"/>
            </a:contourClr>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1008743" y="5157788"/>
            <a:ext cx="10247085" cy="646331"/>
          </a:xfrm>
          <a:prstGeom prst="rect">
            <a:avLst/>
          </a:prstGeom>
        </p:spPr>
        <p:txBody>
          <a:bodyPr wrap="square">
            <a:spAutoFit/>
          </a:bodyPr>
          <a:lstStyle/>
          <a:p>
            <a:pPr algn="ctr"/>
            <a:r>
              <a:rPr lang="en-US" b="1" dirty="0">
                <a:solidFill>
                  <a:srgbClr val="222222"/>
                </a:solidFill>
                <a:latin typeface="Arial" panose="020B0604020202020204" pitchFamily="34" charset="0"/>
              </a:rPr>
              <a:t>The water tower consists of a cone, a cylinder, and a hemisphere. Its volume can be calculated using solid geometry.</a:t>
            </a:r>
            <a:endParaRPr lang="en-US" b="1" dirty="0"/>
          </a:p>
        </p:txBody>
      </p:sp>
      <p:sp>
        <p:nvSpPr>
          <p:cNvPr id="6" name="Date Placeholder 1"/>
          <p:cNvSpPr>
            <a:spLocks noGrp="1"/>
          </p:cNvSpPr>
          <p:nvPr>
            <p:ph type="dt" sz="quarter" idx="10"/>
          </p:nvPr>
        </p:nvSpPr>
        <p:spPr bwMode="auto">
          <a:xfrm>
            <a:off x="500063" y="64008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D09345B-085B-4648-B919-72EC8303B177}" type="datetime1">
              <a:rPr lang="en-US" altLang="en-US" b="1" smtClean="0">
                <a:solidFill>
                  <a:srgbClr val="FF0000"/>
                </a:solidFill>
              </a:rPr>
              <a:pPr/>
              <a:t>4/2/2020</a:t>
            </a:fld>
            <a:r>
              <a:rPr lang="en-US" altLang="en-US" b="1" dirty="0" smtClean="0">
                <a:solidFill>
                  <a:srgbClr val="FF0000"/>
                </a:solidFill>
              </a:rPr>
              <a:t>			</a:t>
            </a:r>
          </a:p>
        </p:txBody>
      </p:sp>
      <p:sp>
        <p:nvSpPr>
          <p:cNvPr id="7" name="Footer Placeholder 2"/>
          <p:cNvSpPr>
            <a:spLocks noGrp="1"/>
          </p:cNvSpPr>
          <p:nvPr>
            <p:ph type="ftr" sz="quarter" idx="11"/>
          </p:nvPr>
        </p:nvSpPr>
        <p:spPr bwMode="auto">
          <a:xfrm>
            <a:off x="5250657" y="6282984"/>
            <a:ext cx="2643188" cy="385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b="1" dirty="0" smtClean="0">
                <a:solidFill>
                  <a:srgbClr val="FF0000"/>
                </a:solidFill>
              </a:rPr>
              <a:t>AG</a:t>
            </a:r>
          </a:p>
        </p:txBody>
      </p:sp>
      <p:sp>
        <p:nvSpPr>
          <p:cNvPr id="8" name="Slide Number Placeholder 3"/>
          <p:cNvSpPr>
            <a:spLocks noGrp="1"/>
          </p:cNvSpPr>
          <p:nvPr>
            <p:ph type="sldNum" sz="quarter" idx="12"/>
          </p:nvPr>
        </p:nvSpPr>
        <p:spPr bwMode="auto">
          <a:xfrm>
            <a:off x="11046732" y="6293304"/>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b="1" dirty="0" smtClean="0">
                <a:solidFill>
                  <a:srgbClr val="FF0000"/>
                </a:solidFill>
              </a:rPr>
              <a:t>10</a:t>
            </a:r>
            <a:endParaRPr lang="en-US" altLang="en-US" b="1" dirty="0">
              <a:solidFill>
                <a:srgbClr val="FF0000"/>
              </a:solidFill>
            </a:endParaRPr>
          </a:p>
        </p:txBody>
      </p:sp>
      <p:sp>
        <p:nvSpPr>
          <p:cNvPr id="9" name="Rectangle 8"/>
          <p:cNvSpPr>
            <a:spLocks noChangeArrowheads="1"/>
          </p:cNvSpPr>
          <p:nvPr/>
        </p:nvSpPr>
        <p:spPr bwMode="auto">
          <a:xfrm>
            <a:off x="9659257" y="6400800"/>
            <a:ext cx="1958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dirty="0">
                <a:latin typeface="Rockwell Extra Bold" panose="02060903040505020403" pitchFamily="18" charset="0"/>
                <a:ea typeface="MS PGothic" panose="020B0600070205080204" pitchFamily="34" charset="-128"/>
              </a:rPr>
              <a:t>Continued….</a:t>
            </a:r>
          </a:p>
        </p:txBody>
      </p:sp>
    </p:spTree>
    <p:extLst>
      <p:ext uri="{BB962C8B-B14F-4D97-AF65-F5344CB8AC3E}">
        <p14:creationId xmlns:p14="http://schemas.microsoft.com/office/powerpoint/2010/main" val="16874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6 -1.85185E-6 L 0.14167 -0.49283 L 0.25833 -0.4125 L 0.27865 -0.33426 L 0.24401 -0.19236 L 0.15599 -0.15648 L 0.06784 -0.17338 " pathEditMode="relative" ptsTypes="AAAAAAA">
                                      <p:cBhvr>
                                        <p:cTn id="6" dur="2000" fill="hold"/>
                                        <p:tgtEl>
                                          <p:spTgt spid="1126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9"/>
                                        </p:tgtEl>
                                        <p:attrNameLst>
                                          <p:attrName>style.visibility</p:attrName>
                                        </p:attrNameLst>
                                      </p:cBhvr>
                                      <p:to>
                                        <p:strVal val="visible"/>
                                      </p:to>
                                    </p:set>
                                    <p:anim calcmode="discrete" valueType="clr">
                                      <p:cBhvr override="childStyle">
                                        <p:cTn id="19"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9"/>
                                        </p:tgtEl>
                                        <p:attrNameLst>
                                          <p:attrName>fillcolor</p:attrName>
                                        </p:attrNameLst>
                                      </p:cBhvr>
                                      <p:tavLst>
                                        <p:tav tm="0">
                                          <p:val>
                                            <p:clrVal>
                                              <a:schemeClr val="accent2"/>
                                            </p:clrVal>
                                          </p:val>
                                        </p:tav>
                                        <p:tav tm="50000">
                                          <p:val>
                                            <p:clrVal>
                                              <a:schemeClr val="hlink"/>
                                            </p:clrVal>
                                          </p:val>
                                        </p:tav>
                                      </p:tavLst>
                                    </p:anim>
                                    <p:set>
                                      <p:cBhvr>
                                        <p:cTn id="21"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upload.wikimedia.org/wikipedia/en/thumb/2/2c/Origami_crane_cropped.jpg/800px-Origami_crane_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2421" y="391886"/>
            <a:ext cx="5603642" cy="4679041"/>
          </a:xfrm>
          <a:prstGeom prst="rect">
            <a:avLst/>
          </a:prstGeom>
          <a:noFill/>
          <a:scene3d>
            <a:camera prst="orthographicFront"/>
            <a:lightRig rig="threePt" dir="t"/>
          </a:scene3d>
          <a:sp3d contourW="50800">
            <a:bevelT w="114300" prst="artDeco"/>
            <a:contourClr>
              <a:srgbClr val="FF3399"/>
            </a:contourClr>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4116409" y="5465020"/>
            <a:ext cx="4775666" cy="369332"/>
          </a:xfrm>
          <a:prstGeom prst="rect">
            <a:avLst/>
          </a:prstGeom>
        </p:spPr>
        <p:txBody>
          <a:bodyPr wrap="none">
            <a:spAutoFit/>
          </a:bodyPr>
          <a:lstStyle/>
          <a:p>
            <a:r>
              <a:rPr lang="en-US" b="1" dirty="0">
                <a:solidFill>
                  <a:srgbClr val="222222"/>
                </a:solidFill>
                <a:latin typeface="Arial" panose="020B0604020202020204" pitchFamily="34" charset="0"/>
              </a:rPr>
              <a:t>Geometry can be used to </a:t>
            </a:r>
            <a:r>
              <a:rPr lang="en-US" b="1" dirty="0" smtClean="0">
                <a:solidFill>
                  <a:srgbClr val="222222"/>
                </a:solidFill>
                <a:latin typeface="Arial" panose="020B0604020202020204" pitchFamily="34" charset="0"/>
              </a:rPr>
              <a:t>Design Origami</a:t>
            </a:r>
            <a:r>
              <a:rPr lang="en-US" b="1" dirty="0">
                <a:solidFill>
                  <a:srgbClr val="222222"/>
                </a:solidFill>
                <a:latin typeface="Arial" panose="020B0604020202020204" pitchFamily="34" charset="0"/>
              </a:rPr>
              <a:t>.</a:t>
            </a:r>
            <a:endParaRPr lang="en-US" b="1" dirty="0"/>
          </a:p>
        </p:txBody>
      </p:sp>
      <p:sp>
        <p:nvSpPr>
          <p:cNvPr id="6" name="Date Placeholder 1"/>
          <p:cNvSpPr>
            <a:spLocks noGrp="1"/>
          </p:cNvSpPr>
          <p:nvPr>
            <p:ph type="dt" sz="quarter" idx="10"/>
          </p:nvPr>
        </p:nvSpPr>
        <p:spPr bwMode="auto">
          <a:xfrm>
            <a:off x="500063" y="64008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D09345B-085B-4648-B919-72EC8303B177}" type="datetime1">
              <a:rPr lang="en-US" altLang="en-US" b="1" smtClean="0">
                <a:solidFill>
                  <a:srgbClr val="FF0000"/>
                </a:solidFill>
              </a:rPr>
              <a:pPr/>
              <a:t>4/2/2020</a:t>
            </a:fld>
            <a:r>
              <a:rPr lang="en-US" altLang="en-US" b="1" dirty="0" smtClean="0">
                <a:solidFill>
                  <a:srgbClr val="FF0000"/>
                </a:solidFill>
              </a:rPr>
              <a:t>			</a:t>
            </a:r>
          </a:p>
        </p:txBody>
      </p:sp>
      <p:sp>
        <p:nvSpPr>
          <p:cNvPr id="7" name="Footer Placeholder 2"/>
          <p:cNvSpPr>
            <a:spLocks noGrp="1"/>
          </p:cNvSpPr>
          <p:nvPr>
            <p:ph type="ftr" sz="quarter" idx="11"/>
          </p:nvPr>
        </p:nvSpPr>
        <p:spPr bwMode="auto">
          <a:xfrm>
            <a:off x="5250657" y="6282984"/>
            <a:ext cx="2643188" cy="385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b="1" dirty="0" smtClean="0">
                <a:solidFill>
                  <a:srgbClr val="FF0000"/>
                </a:solidFill>
              </a:rPr>
              <a:t>AG</a:t>
            </a:r>
          </a:p>
        </p:txBody>
      </p:sp>
      <p:sp>
        <p:nvSpPr>
          <p:cNvPr id="8" name="Slide Number Placeholder 3"/>
          <p:cNvSpPr>
            <a:spLocks noGrp="1"/>
          </p:cNvSpPr>
          <p:nvPr>
            <p:ph type="sldNum" sz="quarter" idx="12"/>
          </p:nvPr>
        </p:nvSpPr>
        <p:spPr bwMode="auto">
          <a:xfrm>
            <a:off x="11046732" y="6293304"/>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b="1" dirty="0" smtClean="0">
                <a:solidFill>
                  <a:srgbClr val="FF0000"/>
                </a:solidFill>
              </a:rPr>
              <a:t>11</a:t>
            </a:r>
            <a:endParaRPr lang="en-US" altLang="en-US" b="1" dirty="0">
              <a:solidFill>
                <a:srgbClr val="FF0000"/>
              </a:solidFill>
            </a:endParaRPr>
          </a:p>
        </p:txBody>
      </p:sp>
      <p:sp>
        <p:nvSpPr>
          <p:cNvPr id="9" name="Rectangle 8"/>
          <p:cNvSpPr>
            <a:spLocks noChangeArrowheads="1"/>
          </p:cNvSpPr>
          <p:nvPr/>
        </p:nvSpPr>
        <p:spPr bwMode="auto">
          <a:xfrm>
            <a:off x="9659257" y="6400800"/>
            <a:ext cx="1958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dirty="0">
                <a:latin typeface="Rockwell Extra Bold" panose="02060903040505020403" pitchFamily="18" charset="0"/>
                <a:ea typeface="MS PGothic" panose="020B0600070205080204" pitchFamily="34" charset="-128"/>
              </a:rPr>
              <a:t>Continued….</a:t>
            </a:r>
          </a:p>
        </p:txBody>
      </p:sp>
    </p:spTree>
    <p:extLst>
      <p:ext uri="{BB962C8B-B14F-4D97-AF65-F5344CB8AC3E}">
        <p14:creationId xmlns:p14="http://schemas.microsoft.com/office/powerpoint/2010/main" val="324194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fltVal val="0"/>
                                          </p:val>
                                        </p:tav>
                                        <p:tav tm="100000">
                                          <p:val>
                                            <p:strVal val="#ppt_h"/>
                                          </p:val>
                                        </p:tav>
                                      </p:tavLst>
                                    </p:anim>
                                    <p:animEffect transition="in" filter="fade">
                                      <p:cBhvr>
                                        <p:cTn id="9" dur="500"/>
                                        <p:tgtEl>
                                          <p:spTgt spid="12290"/>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9"/>
                                        </p:tgtEl>
                                        <p:attrNameLst>
                                          <p:attrName>style.visibility</p:attrName>
                                        </p:attrNameLst>
                                      </p:cBhvr>
                                      <p:to>
                                        <p:strVal val="visible"/>
                                      </p:to>
                                    </p:set>
                                    <p:anim calcmode="discrete" valueType="clr">
                                      <p:cBhvr override="childStyle">
                                        <p:cTn id="19"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9"/>
                                        </p:tgtEl>
                                        <p:attrNameLst>
                                          <p:attrName>fillcolor</p:attrName>
                                        </p:attrNameLst>
                                      </p:cBhvr>
                                      <p:tavLst>
                                        <p:tav tm="0">
                                          <p:val>
                                            <p:clrVal>
                                              <a:schemeClr val="accent2"/>
                                            </p:clrVal>
                                          </p:val>
                                        </p:tav>
                                        <p:tav tm="50000">
                                          <p:val>
                                            <p:clrVal>
                                              <a:schemeClr val="hlink"/>
                                            </p:clrVal>
                                          </p:val>
                                        </p:tav>
                                      </p:tavLst>
                                    </p:anim>
                                    <p:set>
                                      <p:cBhvr>
                                        <p:cTn id="21"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otor partsolution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77027" y="336891"/>
            <a:ext cx="5990317" cy="44927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98540" y="5058620"/>
            <a:ext cx="4634602" cy="369332"/>
          </a:xfrm>
          <a:prstGeom prst="rect">
            <a:avLst/>
          </a:prstGeom>
        </p:spPr>
        <p:txBody>
          <a:bodyPr wrap="none">
            <a:spAutoFit/>
          </a:bodyPr>
          <a:lstStyle/>
          <a:p>
            <a:r>
              <a:rPr lang="en-US" b="1" dirty="0">
                <a:solidFill>
                  <a:srgbClr val="222222"/>
                </a:solidFill>
                <a:latin typeface="Arial" panose="020B0604020202020204" pitchFamily="34" charset="0"/>
              </a:rPr>
              <a:t>Motor </a:t>
            </a:r>
            <a:r>
              <a:rPr lang="en-US" b="1" dirty="0" err="1" smtClean="0">
                <a:solidFill>
                  <a:srgbClr val="222222"/>
                </a:solidFill>
                <a:latin typeface="Arial" panose="020B0604020202020204" pitchFamily="34" charset="0"/>
              </a:rPr>
              <a:t>Electrico</a:t>
            </a:r>
            <a:r>
              <a:rPr lang="en-US" b="1" dirty="0" smtClean="0">
                <a:solidFill>
                  <a:srgbClr val="222222"/>
                </a:solidFill>
                <a:latin typeface="Arial" panose="020B0604020202020204" pitchFamily="34" charset="0"/>
              </a:rPr>
              <a:t> </a:t>
            </a:r>
            <a:r>
              <a:rPr lang="en-US" b="1" dirty="0">
                <a:solidFill>
                  <a:srgbClr val="222222"/>
                </a:solidFill>
                <a:latin typeface="Arial" panose="020B0604020202020204" pitchFamily="34" charset="0"/>
              </a:rPr>
              <a:t>3D de </a:t>
            </a:r>
            <a:r>
              <a:rPr lang="en-US" b="1" dirty="0" err="1" smtClean="0">
                <a:solidFill>
                  <a:srgbClr val="222222"/>
                </a:solidFill>
                <a:latin typeface="Arial" panose="020B0604020202020204" pitchFamily="34" charset="0"/>
              </a:rPr>
              <a:t>Librerás</a:t>
            </a:r>
            <a:r>
              <a:rPr lang="en-US" b="1" dirty="0" smtClean="0">
                <a:solidFill>
                  <a:srgbClr val="222222"/>
                </a:solidFill>
                <a:latin typeface="Arial" panose="020B0604020202020204" pitchFamily="34" charset="0"/>
              </a:rPr>
              <a:t> </a:t>
            </a:r>
            <a:r>
              <a:rPr lang="en-US" b="1" dirty="0" err="1" smtClean="0">
                <a:solidFill>
                  <a:srgbClr val="222222"/>
                </a:solidFill>
                <a:latin typeface="Arial" panose="020B0604020202020204" pitchFamily="34" charset="0"/>
              </a:rPr>
              <a:t>Gratuitas</a:t>
            </a:r>
            <a:r>
              <a:rPr lang="en-US" b="1" dirty="0" smtClean="0">
                <a:solidFill>
                  <a:srgbClr val="222222"/>
                </a:solidFill>
                <a:latin typeface="Arial" panose="020B0604020202020204" pitchFamily="34" charset="0"/>
              </a:rPr>
              <a:t>.</a:t>
            </a:r>
            <a:endParaRPr lang="en-US" b="1" dirty="0"/>
          </a:p>
        </p:txBody>
      </p:sp>
      <p:sp>
        <p:nvSpPr>
          <p:cNvPr id="6" name="Date Placeholder 1"/>
          <p:cNvSpPr>
            <a:spLocks noGrp="1"/>
          </p:cNvSpPr>
          <p:nvPr>
            <p:ph type="dt" sz="quarter" idx="10"/>
          </p:nvPr>
        </p:nvSpPr>
        <p:spPr bwMode="auto">
          <a:xfrm>
            <a:off x="500063" y="64008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D09345B-085B-4648-B919-72EC8303B177}" type="datetime1">
              <a:rPr lang="en-US" altLang="en-US" b="1" smtClean="0">
                <a:solidFill>
                  <a:srgbClr val="FF0000"/>
                </a:solidFill>
              </a:rPr>
              <a:pPr/>
              <a:t>4/2/2020</a:t>
            </a:fld>
            <a:r>
              <a:rPr lang="en-US" altLang="en-US" b="1" dirty="0" smtClean="0">
                <a:solidFill>
                  <a:srgbClr val="FF0000"/>
                </a:solidFill>
              </a:rPr>
              <a:t>			</a:t>
            </a:r>
          </a:p>
        </p:txBody>
      </p:sp>
      <p:sp>
        <p:nvSpPr>
          <p:cNvPr id="7" name="Footer Placeholder 2"/>
          <p:cNvSpPr>
            <a:spLocks noGrp="1"/>
          </p:cNvSpPr>
          <p:nvPr>
            <p:ph type="ftr" sz="quarter" idx="11"/>
          </p:nvPr>
        </p:nvSpPr>
        <p:spPr bwMode="auto">
          <a:xfrm>
            <a:off x="5250657" y="6282984"/>
            <a:ext cx="2643188" cy="385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b="1" dirty="0" smtClean="0">
                <a:solidFill>
                  <a:srgbClr val="FF0000"/>
                </a:solidFill>
              </a:rPr>
              <a:t>AG</a:t>
            </a:r>
          </a:p>
        </p:txBody>
      </p:sp>
      <p:sp>
        <p:nvSpPr>
          <p:cNvPr id="8" name="Slide Number Placeholder 3"/>
          <p:cNvSpPr>
            <a:spLocks noGrp="1"/>
          </p:cNvSpPr>
          <p:nvPr>
            <p:ph type="sldNum" sz="quarter" idx="12"/>
          </p:nvPr>
        </p:nvSpPr>
        <p:spPr bwMode="auto">
          <a:xfrm>
            <a:off x="11046732" y="6293304"/>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b="1" dirty="0" smtClean="0">
                <a:solidFill>
                  <a:srgbClr val="FF0000"/>
                </a:solidFill>
              </a:rPr>
              <a:t>12</a:t>
            </a:r>
            <a:endParaRPr lang="en-US" altLang="en-US" b="1" dirty="0">
              <a:solidFill>
                <a:srgbClr val="FF0000"/>
              </a:solidFill>
            </a:endParaRPr>
          </a:p>
        </p:txBody>
      </p:sp>
      <p:sp>
        <p:nvSpPr>
          <p:cNvPr id="9" name="Rectangle 8"/>
          <p:cNvSpPr>
            <a:spLocks noChangeArrowheads="1"/>
          </p:cNvSpPr>
          <p:nvPr/>
        </p:nvSpPr>
        <p:spPr bwMode="auto">
          <a:xfrm>
            <a:off x="9659257" y="6400800"/>
            <a:ext cx="1958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dirty="0">
                <a:latin typeface="Rockwell Extra Bold" panose="02060903040505020403" pitchFamily="18" charset="0"/>
                <a:ea typeface="MS PGothic" panose="020B0600070205080204" pitchFamily="34" charset="-128"/>
              </a:rPr>
              <a:t>Continued….</a:t>
            </a:r>
          </a:p>
        </p:txBody>
      </p:sp>
    </p:spTree>
    <p:extLst>
      <p:ext uri="{BB962C8B-B14F-4D97-AF65-F5344CB8AC3E}">
        <p14:creationId xmlns:p14="http://schemas.microsoft.com/office/powerpoint/2010/main" val="64383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13314"/>
                                        </p:tgtEl>
                                        <p:attrNameLst>
                                          <p:attrName>ppt_w</p:attrName>
                                        </p:attrNameLst>
                                      </p:cBhvr>
                                      <p:tavLst>
                                        <p:tav tm="0">
                                          <p:val>
                                            <p:strVal val="ppt_w"/>
                                          </p:val>
                                        </p:tav>
                                        <p:tav tm="100000">
                                          <p:val>
                                            <p:fltVal val="0"/>
                                          </p:val>
                                        </p:tav>
                                      </p:tavLst>
                                    </p:anim>
                                    <p:anim calcmode="lin" valueType="num">
                                      <p:cBhvr>
                                        <p:cTn id="14" dur="500"/>
                                        <p:tgtEl>
                                          <p:spTgt spid="13314"/>
                                        </p:tgtEl>
                                        <p:attrNameLst>
                                          <p:attrName>ppt_h</p:attrName>
                                        </p:attrNameLst>
                                      </p:cBhvr>
                                      <p:tavLst>
                                        <p:tav tm="0">
                                          <p:val>
                                            <p:strVal val="ppt_h"/>
                                          </p:val>
                                        </p:tav>
                                        <p:tav tm="100000">
                                          <p:val>
                                            <p:fltVal val="0"/>
                                          </p:val>
                                        </p:tav>
                                      </p:tavLst>
                                    </p:anim>
                                    <p:animEffect transition="out" filter="fade">
                                      <p:cBhvr>
                                        <p:cTn id="15" dur="500"/>
                                        <p:tgtEl>
                                          <p:spTgt spid="13314"/>
                                        </p:tgtEl>
                                      </p:cBhvr>
                                    </p:animEffect>
                                    <p:set>
                                      <p:cBhvr>
                                        <p:cTn id="16" dur="1" fill="hold">
                                          <p:stCondLst>
                                            <p:cond delay="499"/>
                                          </p:stCondLst>
                                        </p:cTn>
                                        <p:tgtEl>
                                          <p:spTgt spid="133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upload.wikimedia.org/wikipedia/commons/thumb/7/70/Archimedes_sphere_and_cylinder.svg/800px-Archimedes_sphere_and_cylinder.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1429" y="342989"/>
            <a:ext cx="3784146" cy="4096339"/>
          </a:xfrm>
          <a:prstGeom prst="rect">
            <a:avLst/>
          </a:prstGeom>
          <a:noFill/>
          <a:scene3d>
            <a:camera prst="orthographicFront"/>
            <a:lightRig rig="threePt" dir="t"/>
          </a:scene3d>
          <a:sp3d contourW="50800">
            <a:bevelT w="114300" prst="artDeco"/>
            <a:contourClr>
              <a:srgbClr val="FF3399"/>
            </a:contourClr>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484187" y="4897735"/>
            <a:ext cx="10798629" cy="646331"/>
          </a:xfrm>
          <a:prstGeom prst="rect">
            <a:avLst/>
          </a:prstGeom>
        </p:spPr>
        <p:txBody>
          <a:bodyPr wrap="square">
            <a:spAutoFit/>
          </a:bodyPr>
          <a:lstStyle/>
          <a:p>
            <a:pPr algn="ctr"/>
            <a:r>
              <a:rPr lang="en-US" b="1" dirty="0">
                <a:solidFill>
                  <a:srgbClr val="222222"/>
                </a:solidFill>
                <a:latin typeface="Arial" panose="020B0604020202020204" pitchFamily="34" charset="0"/>
              </a:rPr>
              <a:t>A sphere has 2</a:t>
            </a:r>
            <a:r>
              <a:rPr lang="en-US" b="1" dirty="0" smtClean="0">
                <a:solidFill>
                  <a:srgbClr val="222222"/>
                </a:solidFill>
                <a:latin typeface="Arial" panose="020B0604020202020204" pitchFamily="34" charset="0"/>
              </a:rPr>
              <a:t>/ 3 </a:t>
            </a:r>
            <a:r>
              <a:rPr lang="en-US" b="1" dirty="0">
                <a:solidFill>
                  <a:srgbClr val="222222"/>
                </a:solidFill>
                <a:latin typeface="Arial" panose="020B0604020202020204" pitchFamily="34" charset="0"/>
              </a:rPr>
              <a:t>the volume and surface area of its circumscribing cylinder. A sphere and cylinder were placed on the tomb of Archimedes at his request.</a:t>
            </a:r>
            <a:endParaRPr lang="en-US" b="1" dirty="0"/>
          </a:p>
        </p:txBody>
      </p:sp>
      <p:sp>
        <p:nvSpPr>
          <p:cNvPr id="6" name="Date Placeholder 1"/>
          <p:cNvSpPr>
            <a:spLocks noGrp="1"/>
          </p:cNvSpPr>
          <p:nvPr>
            <p:ph type="dt" sz="quarter" idx="10"/>
          </p:nvPr>
        </p:nvSpPr>
        <p:spPr bwMode="auto">
          <a:xfrm>
            <a:off x="500063" y="64008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D09345B-085B-4648-B919-72EC8303B177}" type="datetime1">
              <a:rPr lang="en-US" altLang="en-US" b="1" smtClean="0">
                <a:solidFill>
                  <a:srgbClr val="FF0000"/>
                </a:solidFill>
              </a:rPr>
              <a:pPr/>
              <a:t>4/2/2020</a:t>
            </a:fld>
            <a:r>
              <a:rPr lang="en-US" altLang="en-US" b="1" dirty="0" smtClean="0">
                <a:solidFill>
                  <a:srgbClr val="FF0000"/>
                </a:solidFill>
              </a:rPr>
              <a:t>			</a:t>
            </a:r>
          </a:p>
        </p:txBody>
      </p:sp>
      <p:sp>
        <p:nvSpPr>
          <p:cNvPr id="7" name="Footer Placeholder 2"/>
          <p:cNvSpPr>
            <a:spLocks noGrp="1"/>
          </p:cNvSpPr>
          <p:nvPr>
            <p:ph type="ftr" sz="quarter" idx="11"/>
          </p:nvPr>
        </p:nvSpPr>
        <p:spPr bwMode="auto">
          <a:xfrm>
            <a:off x="5250657" y="6282984"/>
            <a:ext cx="2643188" cy="385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b="1" dirty="0" smtClean="0">
                <a:solidFill>
                  <a:srgbClr val="FF0000"/>
                </a:solidFill>
              </a:rPr>
              <a:t>AG</a:t>
            </a:r>
          </a:p>
        </p:txBody>
      </p:sp>
      <p:sp>
        <p:nvSpPr>
          <p:cNvPr id="8" name="Slide Number Placeholder 3"/>
          <p:cNvSpPr>
            <a:spLocks noGrp="1"/>
          </p:cNvSpPr>
          <p:nvPr>
            <p:ph type="sldNum" sz="quarter" idx="12"/>
          </p:nvPr>
        </p:nvSpPr>
        <p:spPr bwMode="auto">
          <a:xfrm>
            <a:off x="11046732" y="6293304"/>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b="1" dirty="0" smtClean="0">
                <a:solidFill>
                  <a:srgbClr val="FF0000"/>
                </a:solidFill>
              </a:rPr>
              <a:t>13</a:t>
            </a:r>
            <a:endParaRPr lang="en-US" altLang="en-US" b="1" dirty="0">
              <a:solidFill>
                <a:srgbClr val="FF0000"/>
              </a:solidFill>
            </a:endParaRPr>
          </a:p>
        </p:txBody>
      </p:sp>
      <p:sp>
        <p:nvSpPr>
          <p:cNvPr id="9" name="Rectangle 8"/>
          <p:cNvSpPr>
            <a:spLocks noChangeArrowheads="1"/>
          </p:cNvSpPr>
          <p:nvPr/>
        </p:nvSpPr>
        <p:spPr bwMode="auto">
          <a:xfrm>
            <a:off x="9659257" y="6400800"/>
            <a:ext cx="1958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dirty="0">
                <a:latin typeface="Rockwell Extra Bold" panose="02060903040505020403" pitchFamily="18" charset="0"/>
                <a:ea typeface="MS PGothic" panose="020B0600070205080204" pitchFamily="34" charset="-128"/>
              </a:rPr>
              <a:t>Continued….</a:t>
            </a:r>
          </a:p>
        </p:txBody>
      </p:sp>
    </p:spTree>
    <p:extLst>
      <p:ext uri="{BB962C8B-B14F-4D97-AF65-F5344CB8AC3E}">
        <p14:creationId xmlns:p14="http://schemas.microsoft.com/office/powerpoint/2010/main" val="329846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4338"/>
                                        </p:tgtEl>
                                        <p:attrNameLst>
                                          <p:attrName>style.visibility</p:attrName>
                                        </p:attrNameLst>
                                      </p:cBhvr>
                                      <p:to>
                                        <p:strVal val="visible"/>
                                      </p:to>
                                    </p:set>
                                    <p:animEffect transition="in" filter="fade">
                                      <p:cBhvr>
                                        <p:cTn id="14" dur="2000"/>
                                        <p:tgtEl>
                                          <p:spTgt spid="14338"/>
                                        </p:tgtEl>
                                      </p:cBhvr>
                                    </p:animEffect>
                                    <p:anim calcmode="lin" valueType="num">
                                      <p:cBhvr>
                                        <p:cTn id="15" dur="2000" fill="hold"/>
                                        <p:tgtEl>
                                          <p:spTgt spid="14338"/>
                                        </p:tgtEl>
                                        <p:attrNameLst>
                                          <p:attrName>ppt_w</p:attrName>
                                        </p:attrNameLst>
                                      </p:cBhvr>
                                      <p:tavLst>
                                        <p:tav tm="0" fmla="#ppt_w*sin(2.5*pi*$)">
                                          <p:val>
                                            <p:fltVal val="0"/>
                                          </p:val>
                                        </p:tav>
                                        <p:tav tm="100000">
                                          <p:val>
                                            <p:fltVal val="1"/>
                                          </p:val>
                                        </p:tav>
                                      </p:tavLst>
                                    </p:anim>
                                    <p:anim calcmode="lin" valueType="num">
                                      <p:cBhvr>
                                        <p:cTn id="16" dur="2000" fill="hold"/>
                                        <p:tgtEl>
                                          <p:spTgt spid="14338"/>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grpId="0" nodeType="clickEffect">
                                  <p:stCondLst>
                                    <p:cond delay="0"/>
                                  </p:stCondLst>
                                  <p:childTnLst>
                                    <p:animRot by="21600000">
                                      <p:cBhvr>
                                        <p:cTn id="20"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whitbird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38132" y="52153"/>
            <a:ext cx="5115447" cy="2136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5" descr="Narrow vertical"/>
          <p:cNvSpPr>
            <a:spLocks noChangeArrowheads="1" noChangeShapeType="1" noTextEdit="1"/>
          </p:cNvSpPr>
          <p:nvPr/>
        </p:nvSpPr>
        <p:spPr bwMode="auto">
          <a:xfrm>
            <a:off x="3805155" y="2469661"/>
            <a:ext cx="3581400" cy="1371600"/>
          </a:xfrm>
          <a:prstGeom prst="rect">
            <a:avLst/>
          </a:prstGeom>
        </p:spPr>
        <p:txBody>
          <a:bodyPr wrap="none" fromWordArt="1">
            <a:prstTxWarp prst="textCurveUp">
              <a:avLst>
                <a:gd name="adj" fmla="val 29051"/>
              </a:avLst>
            </a:prstTxWarp>
          </a:bodyPr>
          <a:lstStyle/>
          <a:p>
            <a:pPr algn="ctr"/>
            <a:r>
              <a:rPr lang="en-US" sz="32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latin typeface="Arial Black" panose="020B0A04020102020204" pitchFamily="34" charset="0"/>
              </a:rPr>
              <a:t>THANK  YOU !</a:t>
            </a:r>
          </a:p>
        </p:txBody>
      </p:sp>
      <p:sp>
        <p:nvSpPr>
          <p:cNvPr id="6" name="Rectangle 7"/>
          <p:cNvSpPr>
            <a:spLocks noChangeArrowheads="1"/>
          </p:cNvSpPr>
          <p:nvPr/>
        </p:nvSpPr>
        <p:spPr bwMode="auto">
          <a:xfrm>
            <a:off x="2319511" y="4122589"/>
            <a:ext cx="6552691"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3200" b="1" dirty="0" smtClean="0">
                <a:solidFill>
                  <a:srgbClr val="3333CC"/>
                </a:solidFill>
                <a:latin typeface="Times New Roman" panose="02020603050405020304" pitchFamily="18" charset="0"/>
              </a:rPr>
              <a:t>Aryan Gupta</a:t>
            </a:r>
            <a:r>
              <a:rPr lang="en-US" altLang="en-US" sz="3200" b="1" dirty="0" smtClean="0">
                <a:solidFill>
                  <a:srgbClr val="3333CC"/>
                </a:solidFill>
                <a:latin typeface="Times New Roman" panose="02020603050405020304" pitchFamily="18" charset="0"/>
              </a:rPr>
              <a:t>,</a:t>
            </a:r>
          </a:p>
          <a:p>
            <a:pPr algn="ctr"/>
            <a:r>
              <a:rPr lang="en-US" altLang="en-US" sz="3200" b="1" dirty="0" smtClean="0">
                <a:solidFill>
                  <a:srgbClr val="3333CC"/>
                </a:solidFill>
                <a:latin typeface="Times New Roman" panose="02020603050405020304" pitchFamily="18" charset="0"/>
              </a:rPr>
              <a:t>Cla</a:t>
            </a:r>
            <a:r>
              <a:rPr lang="en-US" sz="3200" b="1" dirty="0" smtClean="0">
                <a:solidFill>
                  <a:srgbClr val="3333CC"/>
                </a:solidFill>
                <a:latin typeface="Times New Roman" panose="02020603050405020304" pitchFamily="18" charset="0"/>
              </a:rPr>
              <a:t>ss: 9</a:t>
            </a:r>
            <a:r>
              <a:rPr lang="en-US" sz="3200" b="1" baseline="30000" dirty="0" smtClean="0">
                <a:solidFill>
                  <a:srgbClr val="3333CC"/>
                </a:solidFill>
                <a:latin typeface="Times New Roman" panose="02020603050405020304" pitchFamily="18" charset="0"/>
              </a:rPr>
              <a:t>th</a:t>
            </a:r>
            <a:r>
              <a:rPr lang="en-US" sz="3200" b="1" dirty="0" smtClean="0">
                <a:solidFill>
                  <a:srgbClr val="3333CC"/>
                </a:solidFill>
                <a:latin typeface="Times New Roman" panose="02020603050405020304" pitchFamily="18" charset="0"/>
              </a:rPr>
              <a:t> Section: D, </a:t>
            </a:r>
          </a:p>
          <a:p>
            <a:pPr algn="ctr"/>
            <a:r>
              <a:rPr lang="en-US" sz="2600" b="1" dirty="0" smtClean="0">
                <a:solidFill>
                  <a:srgbClr val="3333CC"/>
                </a:solidFill>
                <a:latin typeface="Times New Roman" panose="02020603050405020304" pitchFamily="18" charset="0"/>
              </a:rPr>
              <a:t>Carmel </a:t>
            </a:r>
            <a:r>
              <a:rPr lang="en-US" sz="2600" b="1" dirty="0">
                <a:solidFill>
                  <a:srgbClr val="3333CC"/>
                </a:solidFill>
                <a:latin typeface="Times New Roman" panose="02020603050405020304" pitchFamily="18" charset="0"/>
              </a:rPr>
              <a:t>Convent </a:t>
            </a:r>
            <a:r>
              <a:rPr lang="en-US" sz="2600" b="1" dirty="0" smtClean="0">
                <a:solidFill>
                  <a:srgbClr val="3333CC"/>
                </a:solidFill>
                <a:latin typeface="Times New Roman" panose="02020603050405020304" pitchFamily="18" charset="0"/>
              </a:rPr>
              <a:t>School, </a:t>
            </a:r>
            <a:r>
              <a:rPr lang="en-US" sz="2600" b="1" dirty="0" err="1">
                <a:solidFill>
                  <a:srgbClr val="3333CC"/>
                </a:solidFill>
                <a:latin typeface="Times New Roman" panose="02020603050405020304" pitchFamily="18" charset="0"/>
              </a:rPr>
              <a:t>Ratanpur</a:t>
            </a:r>
            <a:r>
              <a:rPr lang="en-US" sz="2600" b="1" dirty="0" smtClean="0">
                <a:solidFill>
                  <a:srgbClr val="3333CC"/>
                </a:solidFill>
                <a:latin typeface="Times New Roman" panose="02020603050405020304" pitchFamily="18" charset="0"/>
              </a:rPr>
              <a:t>, Bhopal,</a:t>
            </a:r>
            <a:r>
              <a:rPr lang="en-US" altLang="en-US" sz="2600" b="1" dirty="0" smtClean="0">
                <a:solidFill>
                  <a:srgbClr val="3333CC"/>
                </a:solidFill>
                <a:latin typeface="Times New Roman" panose="02020603050405020304" pitchFamily="18" charset="0"/>
              </a:rPr>
              <a:t> </a:t>
            </a:r>
            <a:endParaRPr lang="en-US" altLang="en-US" sz="2600" b="1" dirty="0">
              <a:solidFill>
                <a:srgbClr val="3333CC"/>
              </a:solidFill>
              <a:latin typeface="Times New Roman" panose="02020603050405020304" pitchFamily="18" charset="0"/>
            </a:endParaRPr>
          </a:p>
          <a:p>
            <a:pPr algn="ctr" eaLnBrk="1" hangingPunct="1"/>
            <a:r>
              <a:rPr lang="en-US" altLang="en-US" sz="3200" b="1" dirty="0" smtClean="0">
                <a:solidFill>
                  <a:srgbClr val="3333CC"/>
                </a:solidFill>
                <a:latin typeface="Times New Roman" panose="02020603050405020304" pitchFamily="18" charset="0"/>
              </a:rPr>
              <a:t>E-mail: aryangp291@gmail.com</a:t>
            </a:r>
            <a:endParaRPr lang="en-US" altLang="en-US" sz="3200" b="1" dirty="0">
              <a:solidFill>
                <a:srgbClr val="3333CC"/>
              </a:solidFill>
              <a:latin typeface="Times New Roman" panose="02020603050405020304" pitchFamily="18" charset="0"/>
            </a:endParaRPr>
          </a:p>
        </p:txBody>
      </p:sp>
      <p:sp>
        <p:nvSpPr>
          <p:cNvPr id="7" name="Date Placeholder 1"/>
          <p:cNvSpPr>
            <a:spLocks noGrp="1"/>
          </p:cNvSpPr>
          <p:nvPr>
            <p:ph type="dt" sz="quarter" idx="10"/>
          </p:nvPr>
        </p:nvSpPr>
        <p:spPr bwMode="auto">
          <a:xfrm>
            <a:off x="500063" y="64008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D09345B-085B-4648-B919-72EC8303B177}" type="datetime1">
              <a:rPr lang="en-US" altLang="en-US" b="1" smtClean="0">
                <a:solidFill>
                  <a:srgbClr val="FF0000"/>
                </a:solidFill>
              </a:rPr>
              <a:pPr/>
              <a:t>4/2/2020</a:t>
            </a:fld>
            <a:r>
              <a:rPr lang="en-US" altLang="en-US" b="1" dirty="0" smtClean="0">
                <a:solidFill>
                  <a:srgbClr val="FF0000"/>
                </a:solidFill>
              </a:rPr>
              <a:t>			</a:t>
            </a:r>
          </a:p>
        </p:txBody>
      </p:sp>
      <p:sp>
        <p:nvSpPr>
          <p:cNvPr id="8" name="Footer Placeholder 2"/>
          <p:cNvSpPr>
            <a:spLocks noGrp="1"/>
          </p:cNvSpPr>
          <p:nvPr>
            <p:ph type="ftr" sz="quarter" idx="11"/>
          </p:nvPr>
        </p:nvSpPr>
        <p:spPr bwMode="auto">
          <a:xfrm>
            <a:off x="5250657" y="6282984"/>
            <a:ext cx="2643188" cy="385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b="1" dirty="0" smtClean="0">
                <a:solidFill>
                  <a:srgbClr val="FF0000"/>
                </a:solidFill>
              </a:rPr>
              <a:t>AG</a:t>
            </a:r>
          </a:p>
        </p:txBody>
      </p:sp>
      <p:sp>
        <p:nvSpPr>
          <p:cNvPr id="9" name="Slide Number Placeholder 3"/>
          <p:cNvSpPr>
            <a:spLocks noGrp="1"/>
          </p:cNvSpPr>
          <p:nvPr>
            <p:ph type="sldNum" sz="quarter" idx="12"/>
          </p:nvPr>
        </p:nvSpPr>
        <p:spPr bwMode="auto">
          <a:xfrm>
            <a:off x="11046732" y="6293304"/>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b="1" dirty="0" smtClean="0">
                <a:solidFill>
                  <a:srgbClr val="FF0000"/>
                </a:solidFill>
              </a:rPr>
              <a:t>14</a:t>
            </a:r>
            <a:endParaRPr lang="en-US" altLang="en-US" b="1" dirty="0">
              <a:solidFill>
                <a:srgbClr val="FF0000"/>
              </a:solidFill>
            </a:endParaRPr>
          </a:p>
        </p:txBody>
      </p:sp>
    </p:spTree>
    <p:extLst>
      <p:ext uri="{BB962C8B-B14F-4D97-AF65-F5344CB8AC3E}">
        <p14:creationId xmlns:p14="http://schemas.microsoft.com/office/powerpoint/2010/main" val="251974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Scale>
                                      <p:cBhvr>
                                        <p:cTn id="14"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
                                        </p:tgtEl>
                                        <p:attrNameLst>
                                          <p:attrName>ppt_x</p:attrName>
                                          <p:attrName>ppt_y</p:attrName>
                                        </p:attrNameLst>
                                      </p:cBhvr>
                                    </p:animMotion>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by="(-#ppt_w*2)" calcmode="lin" valueType="num">
                                      <p:cBhvr rctx="PPT">
                                        <p:cTn id="21" dur="500" autoRev="1" fill="hold">
                                          <p:stCondLst>
                                            <p:cond delay="0"/>
                                          </p:stCondLst>
                                        </p:cTn>
                                        <p:tgtEl>
                                          <p:spTgt spid="6"/>
                                        </p:tgtEl>
                                        <p:attrNameLst>
                                          <p:attrName>ppt_w</p:attrName>
                                        </p:attrNameLst>
                                      </p:cBhvr>
                                    </p:anim>
                                    <p:anim by="(#ppt_w*0.50)" calcmode="lin" valueType="num">
                                      <p:cBhvr>
                                        <p:cTn id="22" dur="500" decel="50000" autoRev="1" fill="hold">
                                          <p:stCondLst>
                                            <p:cond delay="0"/>
                                          </p:stCondLst>
                                        </p:cTn>
                                        <p:tgtEl>
                                          <p:spTgt spid="6"/>
                                        </p:tgtEl>
                                        <p:attrNameLst>
                                          <p:attrName>ppt_x</p:attrName>
                                        </p:attrNameLst>
                                      </p:cBhvr>
                                    </p:anim>
                                    <p:anim from="(-#ppt_h/2)" to="(#ppt_y)" calcmode="lin" valueType="num">
                                      <p:cBhvr>
                                        <p:cTn id="23" dur="1000" fill="hold">
                                          <p:stCondLst>
                                            <p:cond delay="0"/>
                                          </p:stCondLst>
                                        </p:cTn>
                                        <p:tgtEl>
                                          <p:spTgt spid="6"/>
                                        </p:tgtEl>
                                        <p:attrNameLst>
                                          <p:attrName>ppt_y</p:attrName>
                                        </p:attrNameLst>
                                      </p:cBhvr>
                                    </p:anim>
                                    <p:animRot by="21600000">
                                      <p:cBhvr>
                                        <p:cTn id="24"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9061" y="882553"/>
            <a:ext cx="5293214" cy="741529"/>
          </a:xfrm>
        </p:spPr>
        <p:txBody>
          <a:bodyPr/>
          <a:lstStyle/>
          <a:p>
            <a:pPr algn="ctr"/>
            <a:r>
              <a:rPr lang="en-US" dirty="0" smtClean="0">
                <a:latin typeface="Algerian" panose="04020705040A02060702" pitchFamily="82" charset="0"/>
                <a:cs typeface="Times New Roman" panose="02020603050405020304" pitchFamily="18" charset="0"/>
              </a:rPr>
              <a:t>Euclidean Geometry</a:t>
            </a:r>
            <a:endParaRPr lang="en-US" dirty="0">
              <a:latin typeface="Algerian" panose="04020705040A02060702" pitchFamily="82"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b="1" dirty="0">
                <a:latin typeface="Times New Roman" panose="02020603050405020304" pitchFamily="18" charset="0"/>
                <a:cs typeface="Times New Roman" panose="02020603050405020304" pitchFamily="18" charset="0"/>
              </a:rPr>
              <a:t>Euclidean geometry</a:t>
            </a:r>
            <a:r>
              <a:rPr lang="en-US" dirty="0">
                <a:latin typeface="Times New Roman" panose="02020603050405020304" pitchFamily="18" charset="0"/>
                <a:cs typeface="Times New Roman" panose="02020603050405020304" pitchFamily="18" charset="0"/>
              </a:rPr>
              <a:t> is a mathematical system attributed to Alexandrian Greek mathematician Euclid, which he described in his textbook on geometry: the </a:t>
            </a:r>
            <a:r>
              <a:rPr lang="en-US" i="1" dirty="0">
                <a:latin typeface="Times New Roman" panose="02020603050405020304" pitchFamily="18" charset="0"/>
                <a:cs typeface="Times New Roman" panose="02020603050405020304" pitchFamily="18" charset="0"/>
              </a:rPr>
              <a:t>Elements</a:t>
            </a:r>
            <a:r>
              <a:rPr lang="en-US" dirty="0">
                <a:latin typeface="Times New Roman" panose="02020603050405020304" pitchFamily="18" charset="0"/>
                <a:cs typeface="Times New Roman" panose="02020603050405020304" pitchFamily="18" charset="0"/>
              </a:rPr>
              <a:t>. Euclid's method consists in assuming a small set of intuitively appealing axioms, and deducing many other propositions (theorems) from these. Although many of Euclid's results had been stated by earlier </a:t>
            </a:r>
            <a:r>
              <a:rPr lang="en-US" dirty="0" smtClean="0">
                <a:latin typeface="Times New Roman" panose="02020603050405020304" pitchFamily="18" charset="0"/>
                <a:cs typeface="Times New Roman" panose="02020603050405020304" pitchFamily="18" charset="0"/>
              </a:rPr>
              <a:t>mathematicians</a:t>
            </a:r>
            <a:r>
              <a:rPr lang="en-US" dirty="0">
                <a:latin typeface="Times New Roman" panose="02020603050405020304" pitchFamily="18" charset="0"/>
                <a:cs typeface="Times New Roman" panose="02020603050405020304" pitchFamily="18" charset="0"/>
              </a:rPr>
              <a:t>, Euclid was the first to show how these propositions could fit into a comprehensive deductive and logical system</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The </a:t>
            </a:r>
            <a:r>
              <a:rPr lang="en-US" i="1" dirty="0">
                <a:latin typeface="Times New Roman" panose="02020603050405020304" pitchFamily="18" charset="0"/>
                <a:cs typeface="Times New Roman" panose="02020603050405020304" pitchFamily="18" charset="0"/>
              </a:rPr>
              <a:t>Elements</a:t>
            </a:r>
            <a:r>
              <a:rPr lang="en-US" dirty="0">
                <a:latin typeface="Times New Roman" panose="02020603050405020304" pitchFamily="18" charset="0"/>
                <a:cs typeface="Times New Roman" panose="02020603050405020304" pitchFamily="18" charset="0"/>
              </a:rPr>
              <a:t> begins with plane geometry, still taught in secondary school (high school) as the first axiomatic system and the first examples of formal proof. It goes on to the solid geometry of three dimensions. Much of the </a:t>
            </a:r>
            <a:r>
              <a:rPr lang="en-US" i="1" dirty="0">
                <a:latin typeface="Times New Roman" panose="02020603050405020304" pitchFamily="18" charset="0"/>
                <a:cs typeface="Times New Roman" panose="02020603050405020304" pitchFamily="18" charset="0"/>
              </a:rPr>
              <a:t>Elements</a:t>
            </a:r>
            <a:r>
              <a:rPr lang="en-US" dirty="0">
                <a:latin typeface="Times New Roman" panose="02020603050405020304" pitchFamily="18" charset="0"/>
                <a:cs typeface="Times New Roman" panose="02020603050405020304" pitchFamily="18" charset="0"/>
              </a:rPr>
              <a:t> states results of what are now called algebra and </a:t>
            </a:r>
            <a:r>
              <a:rPr lang="en-US" dirty="0" smtClean="0">
                <a:latin typeface="Times New Roman" panose="02020603050405020304" pitchFamily="18" charset="0"/>
                <a:cs typeface="Times New Roman" panose="02020603050405020304" pitchFamily="18" charset="0"/>
              </a:rPr>
              <a:t>number </a:t>
            </a:r>
            <a:r>
              <a:rPr lang="en-US" dirty="0">
                <a:latin typeface="Times New Roman" panose="02020603050405020304" pitchFamily="18" charset="0"/>
                <a:cs typeface="Times New Roman" panose="02020603050405020304" pitchFamily="18" charset="0"/>
              </a:rPr>
              <a:t>theory, explained in geometrical language.</a:t>
            </a:r>
          </a:p>
        </p:txBody>
      </p:sp>
      <p:sp>
        <p:nvSpPr>
          <p:cNvPr id="4" name="Date Placeholder 1"/>
          <p:cNvSpPr>
            <a:spLocks noGrp="1"/>
          </p:cNvSpPr>
          <p:nvPr>
            <p:ph type="dt" sz="quarter" idx="10"/>
          </p:nvPr>
        </p:nvSpPr>
        <p:spPr bwMode="auto">
          <a:xfrm>
            <a:off x="500063" y="64008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D09345B-085B-4648-B919-72EC8303B177}" type="datetime1">
              <a:rPr lang="en-US" altLang="en-US" b="1" smtClean="0">
                <a:solidFill>
                  <a:srgbClr val="FF0000"/>
                </a:solidFill>
              </a:rPr>
              <a:pPr/>
              <a:t>4/2/2020</a:t>
            </a:fld>
            <a:r>
              <a:rPr lang="en-US" altLang="en-US" b="1" dirty="0" smtClean="0">
                <a:solidFill>
                  <a:srgbClr val="FF0000"/>
                </a:solidFill>
              </a:rPr>
              <a:t>			</a:t>
            </a:r>
          </a:p>
        </p:txBody>
      </p:sp>
      <p:sp>
        <p:nvSpPr>
          <p:cNvPr id="5" name="Footer Placeholder 2"/>
          <p:cNvSpPr>
            <a:spLocks noGrp="1"/>
          </p:cNvSpPr>
          <p:nvPr>
            <p:ph type="ftr" sz="quarter" idx="11"/>
          </p:nvPr>
        </p:nvSpPr>
        <p:spPr bwMode="auto">
          <a:xfrm>
            <a:off x="5250657" y="6282984"/>
            <a:ext cx="2643188" cy="385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b="1" dirty="0" smtClean="0">
                <a:solidFill>
                  <a:srgbClr val="FF0000"/>
                </a:solidFill>
              </a:rPr>
              <a:t>AG</a:t>
            </a:r>
          </a:p>
        </p:txBody>
      </p:sp>
      <p:sp>
        <p:nvSpPr>
          <p:cNvPr id="6" name="Slide Number Placeholder 3"/>
          <p:cNvSpPr>
            <a:spLocks noGrp="1"/>
          </p:cNvSpPr>
          <p:nvPr>
            <p:ph type="sldNum" sz="quarter" idx="12"/>
          </p:nvPr>
        </p:nvSpPr>
        <p:spPr bwMode="auto">
          <a:xfrm>
            <a:off x="11046732" y="6293304"/>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b="1" dirty="0" smtClean="0">
                <a:solidFill>
                  <a:srgbClr val="FF0000"/>
                </a:solidFill>
              </a:rPr>
              <a:t>2</a:t>
            </a:r>
            <a:endParaRPr lang="en-US" altLang="en-US" b="1" dirty="0">
              <a:solidFill>
                <a:srgbClr val="FF0000"/>
              </a:solidFill>
            </a:endParaRPr>
          </a:p>
        </p:txBody>
      </p:sp>
      <p:sp>
        <p:nvSpPr>
          <p:cNvPr id="8" name="Rectangle 7"/>
          <p:cNvSpPr>
            <a:spLocks noChangeArrowheads="1"/>
          </p:cNvSpPr>
          <p:nvPr/>
        </p:nvSpPr>
        <p:spPr bwMode="auto">
          <a:xfrm>
            <a:off x="9659257" y="6400800"/>
            <a:ext cx="1958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dirty="0">
                <a:latin typeface="Rockwell Extra Bold" panose="02060903040505020403" pitchFamily="18" charset="0"/>
                <a:ea typeface="MS PGothic" panose="020B0600070205080204" pitchFamily="34" charset="-128"/>
              </a:rPr>
              <a:t>Continued….</a:t>
            </a:r>
          </a:p>
        </p:txBody>
      </p:sp>
    </p:spTree>
    <p:extLst>
      <p:ext uri="{BB962C8B-B14F-4D97-AF65-F5344CB8AC3E}">
        <p14:creationId xmlns:p14="http://schemas.microsoft.com/office/powerpoint/2010/main" val="206092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by="(-#ppt_w*2)" calcmode="lin" valueType="num">
                                      <p:cBhvr rctx="PPT">
                                        <p:cTn id="14" dur="500" autoRev="1" fill="hold">
                                          <p:stCondLst>
                                            <p:cond delay="0"/>
                                          </p:stCondLst>
                                        </p:cTn>
                                        <p:tgtEl>
                                          <p:spTgt spid="3">
                                            <p:txEl>
                                              <p:pRg st="0" end="0"/>
                                            </p:txEl>
                                          </p:spTgt>
                                        </p:tgtEl>
                                        <p:attrNameLst>
                                          <p:attrName>ppt_w</p:attrName>
                                        </p:attrNameLst>
                                      </p:cBhvr>
                                    </p:anim>
                                    <p:anim by="(#ppt_w*0.50)" calcmode="lin" valueType="num">
                                      <p:cBhvr>
                                        <p:cTn id="15" dur="500" decel="50000" autoRev="1" fill="hold">
                                          <p:stCondLst>
                                            <p:cond delay="0"/>
                                          </p:stCondLst>
                                        </p:cTn>
                                        <p:tgtEl>
                                          <p:spTgt spid="3">
                                            <p:txEl>
                                              <p:pRg st="0" end="0"/>
                                            </p:txEl>
                                          </p:spTgt>
                                        </p:tgtEl>
                                        <p:attrNameLst>
                                          <p:attrName>ppt_x</p:attrName>
                                        </p:attrNameLst>
                                      </p:cBhvr>
                                    </p:anim>
                                    <p:anim from="(-#ppt_h/2)" to="(#ppt_y)" calcmode="lin" valueType="num">
                                      <p:cBhvr>
                                        <p:cTn id="16" dur="1000" fill="hold">
                                          <p:stCondLst>
                                            <p:cond delay="0"/>
                                          </p:stCondLst>
                                        </p:cTn>
                                        <p:tgtEl>
                                          <p:spTgt spid="3">
                                            <p:txEl>
                                              <p:pRg st="0" end="0"/>
                                            </p:txEl>
                                          </p:spTgt>
                                        </p:tgtEl>
                                        <p:attrNameLst>
                                          <p:attrName>ppt_y</p:attrName>
                                        </p:attrNameLst>
                                      </p:cBhvr>
                                    </p:anim>
                                    <p:animRot by="21600000">
                                      <p:cBhvr>
                                        <p:cTn id="17" dur="1000" fill="hold">
                                          <p:stCondLst>
                                            <p:cond delay="0"/>
                                          </p:stCondLst>
                                        </p:cTn>
                                        <p:tgtEl>
                                          <p:spTgt spid="3">
                                            <p:txEl>
                                              <p:pRg st="0" end="0"/>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8"/>
                                        </p:tgtEl>
                                        <p:attrNameLst>
                                          <p:attrName>style.visibility</p:attrName>
                                        </p:attrNameLst>
                                      </p:cBhvr>
                                      <p:to>
                                        <p:strVal val="visible"/>
                                      </p:to>
                                    </p:set>
                                    <p:anim calcmode="discrete" valueType="clr">
                                      <p:cBhvr override="childStyle">
                                        <p:cTn id="22"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8"/>
                                        </p:tgtEl>
                                        <p:attrNameLst>
                                          <p:attrName>fillcolor</p:attrName>
                                        </p:attrNameLst>
                                      </p:cBhvr>
                                      <p:tavLst>
                                        <p:tav tm="0">
                                          <p:val>
                                            <p:clrVal>
                                              <a:schemeClr val="accent2"/>
                                            </p:clrVal>
                                          </p:val>
                                        </p:tav>
                                        <p:tav tm="50000">
                                          <p:val>
                                            <p:clrVal>
                                              <a:schemeClr val="hlink"/>
                                            </p:clrVal>
                                          </p:val>
                                        </p:tav>
                                      </p:tavLst>
                                    </p:anim>
                                    <p:set>
                                      <p:cBhvr>
                                        <p:cTn id="24"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528549"/>
            <a:ext cx="8596668" cy="4512813"/>
          </a:xfrm>
        </p:spPr>
        <p:txBody>
          <a:bodyPr/>
          <a:lstStyle/>
          <a:p>
            <a:pPr algn="just"/>
            <a:r>
              <a:rPr lang="en-US" dirty="0">
                <a:latin typeface="Times New Roman" panose="02020603050405020304" pitchFamily="18" charset="0"/>
                <a:cs typeface="Times New Roman" panose="02020603050405020304" pitchFamily="18" charset="0"/>
              </a:rPr>
              <a:t>For more than two thousand years, the adjective "Euclidean" was unnecessary because no other sort of geometry had been conceived. Euclid's axioms seemed so intuitively obvious (with the possible exception of the parallel postulate) that any theorem proved from them was deemed true in an absolute, often metaphysical, sense. Today, however, many other self-consistent non-Euclidean geometries are known, the first ones having been discovered in the early 19th century. An implication of Albert Einstein's theory of general relativity is that physical space itself is not Euclidean, and Euclidean space is a good approximation for it only over short distances (relative to the strength of the gravitational field</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Date Placeholder 1"/>
          <p:cNvSpPr>
            <a:spLocks noGrp="1"/>
          </p:cNvSpPr>
          <p:nvPr>
            <p:ph type="dt" sz="quarter" idx="10"/>
          </p:nvPr>
        </p:nvSpPr>
        <p:spPr bwMode="auto">
          <a:xfrm>
            <a:off x="500063" y="64008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D09345B-085B-4648-B919-72EC8303B177}" type="datetime1">
              <a:rPr lang="en-US" altLang="en-US" b="1" smtClean="0">
                <a:solidFill>
                  <a:srgbClr val="FF0000"/>
                </a:solidFill>
              </a:rPr>
              <a:pPr/>
              <a:t>4/2/2020</a:t>
            </a:fld>
            <a:r>
              <a:rPr lang="en-US" altLang="en-US" b="1" dirty="0" smtClean="0">
                <a:solidFill>
                  <a:srgbClr val="FF0000"/>
                </a:solidFill>
              </a:rPr>
              <a:t>			</a:t>
            </a:r>
          </a:p>
        </p:txBody>
      </p:sp>
      <p:sp>
        <p:nvSpPr>
          <p:cNvPr id="5" name="Footer Placeholder 2"/>
          <p:cNvSpPr>
            <a:spLocks noGrp="1"/>
          </p:cNvSpPr>
          <p:nvPr>
            <p:ph type="ftr" sz="quarter" idx="11"/>
          </p:nvPr>
        </p:nvSpPr>
        <p:spPr bwMode="auto">
          <a:xfrm>
            <a:off x="5250657" y="6282984"/>
            <a:ext cx="2643188" cy="385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b="1" dirty="0" smtClean="0">
                <a:solidFill>
                  <a:srgbClr val="FF0000"/>
                </a:solidFill>
              </a:rPr>
              <a:t>AG</a:t>
            </a:r>
          </a:p>
        </p:txBody>
      </p:sp>
      <p:sp>
        <p:nvSpPr>
          <p:cNvPr id="6" name="Slide Number Placeholder 3"/>
          <p:cNvSpPr>
            <a:spLocks noGrp="1"/>
          </p:cNvSpPr>
          <p:nvPr>
            <p:ph type="sldNum" sz="quarter" idx="12"/>
          </p:nvPr>
        </p:nvSpPr>
        <p:spPr bwMode="auto">
          <a:xfrm>
            <a:off x="11046732" y="6293304"/>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b="1" dirty="0" smtClean="0">
                <a:solidFill>
                  <a:srgbClr val="FF0000"/>
                </a:solidFill>
              </a:rPr>
              <a:t>3</a:t>
            </a:r>
            <a:endParaRPr lang="en-US" altLang="en-US" b="1" dirty="0">
              <a:solidFill>
                <a:srgbClr val="FF0000"/>
              </a:solidFill>
            </a:endParaRPr>
          </a:p>
        </p:txBody>
      </p:sp>
      <p:sp>
        <p:nvSpPr>
          <p:cNvPr id="7" name="Rectangle 6"/>
          <p:cNvSpPr>
            <a:spLocks noChangeArrowheads="1"/>
          </p:cNvSpPr>
          <p:nvPr/>
        </p:nvSpPr>
        <p:spPr bwMode="auto">
          <a:xfrm>
            <a:off x="9659257" y="6400800"/>
            <a:ext cx="1958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dirty="0">
                <a:latin typeface="Rockwell Extra Bold" panose="02060903040505020403" pitchFamily="18" charset="0"/>
                <a:ea typeface="MS PGothic" panose="020B0600070205080204" pitchFamily="34" charset="-128"/>
              </a:rPr>
              <a:t>Continued….</a:t>
            </a:r>
          </a:p>
        </p:txBody>
      </p:sp>
    </p:spTree>
    <p:extLst>
      <p:ext uri="{BB962C8B-B14F-4D97-AF65-F5344CB8AC3E}">
        <p14:creationId xmlns:p14="http://schemas.microsoft.com/office/powerpoint/2010/main" val="79448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xit" presetSubtype="0" fill="hold" grpId="1" nodeType="clickEffect">
                                  <p:stCondLst>
                                    <p:cond delay="0"/>
                                  </p:stCondLst>
                                  <p:childTnLst>
                                    <p:animEffect transition="out" filter="wipe(down)">
                                      <p:cBhvr>
                                        <p:cTn id="13" dur="180" accel="50000">
                                          <p:stCondLst>
                                            <p:cond delay="1820"/>
                                          </p:stCondLst>
                                        </p:cTn>
                                        <p:tgtEl>
                                          <p:spTgt spid="3">
                                            <p:txEl>
                                              <p:pRg st="0" end="0"/>
                                            </p:txEl>
                                          </p:spTgt>
                                        </p:tgtEl>
                                      </p:cBhvr>
                                    </p:animEffect>
                                    <p:anim calcmode="lin" valueType="num">
                                      <p:cBhvr>
                                        <p:cTn id="14" dur="1822" tmFilter="0,0; 0.14,0.31; 0.43,0.73; 0.71,0.91; 1.0,1.0">
                                          <p:stCondLst>
                                            <p:cond delay="0"/>
                                          </p:stCondLst>
                                        </p:cTn>
                                        <p:tgtEl>
                                          <p:spTgt spid="3">
                                            <p:txEl>
                                              <p:pRg st="0" end="0"/>
                                            </p:txEl>
                                          </p:spTgt>
                                        </p:tgtEl>
                                        <p:attrNameLst>
                                          <p:attrName>ppt_x</p:attrName>
                                        </p:attrNameLst>
                                      </p:cBhvr>
                                      <p:tavLst>
                                        <p:tav tm="0">
                                          <p:val>
                                            <p:strVal val="ppt_x"/>
                                          </p:val>
                                        </p:tav>
                                        <p:tav tm="100000">
                                          <p:val>
                                            <p:strVal val="#ppt_x+0.25"/>
                                          </p:val>
                                        </p:tav>
                                      </p:tavLst>
                                    </p:anim>
                                    <p:anim calcmode="lin" valueType="num">
                                      <p:cBhvr>
                                        <p:cTn id="15" dur="178">
                                          <p:stCondLst>
                                            <p:cond delay="1822"/>
                                          </p:stCondLst>
                                        </p:cTn>
                                        <p:tgtEl>
                                          <p:spTgt spid="3">
                                            <p:txEl>
                                              <p:pRg st="0" end="0"/>
                                            </p:txEl>
                                          </p:spTgt>
                                        </p:tgtEl>
                                        <p:attrNameLst>
                                          <p:attrName>ppt_x</p:attrName>
                                        </p:attrNameLst>
                                      </p:cBhvr>
                                      <p:tavLst>
                                        <p:tav tm="0">
                                          <p:val>
                                            <p:strVal val="ppt_x"/>
                                          </p:val>
                                        </p:tav>
                                        <p:tav tm="100000">
                                          <p:val>
                                            <p:strVal val="ppt_x"/>
                                          </p:val>
                                        </p:tav>
                                      </p:tavLst>
                                    </p:anim>
                                    <p:anim calcmode="lin" valueType="num">
                                      <p:cBhvr>
                                        <p:cTn id="16" dur="664" tmFilter="0.0,0.0;0.25,0.07;0.50,0.2;0.75,0.467;1.0,1.0">
                                          <p:stCondLst>
                                            <p:cond delay="0"/>
                                          </p:stCondLst>
                                        </p:cTn>
                                        <p:tgtEl>
                                          <p:spTgt spid="3">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0" dur="180" accel="50000">
                                          <p:stCondLst>
                                            <p:cond delay="1820"/>
                                          </p:stCondLst>
                                        </p:cTn>
                                        <p:tgtEl>
                                          <p:spTgt spid="3">
                                            <p:txEl>
                                              <p:pRg st="0" end="0"/>
                                            </p:txEl>
                                          </p:spTgt>
                                        </p:tgtEl>
                                        <p:attrNameLst>
                                          <p:attrName>ppt_y</p:attrName>
                                        </p:attrNameLst>
                                      </p:cBhvr>
                                      <p:tavLst>
                                        <p:tav tm="0">
                                          <p:val>
                                            <p:strVal val="ppt_y"/>
                                          </p:val>
                                        </p:tav>
                                        <p:tav tm="100000">
                                          <p:val>
                                            <p:strVal val="ppt_y+ppt_h"/>
                                          </p:val>
                                        </p:tav>
                                      </p:tavLst>
                                    </p:anim>
                                    <p:animScale>
                                      <p:cBhvr>
                                        <p:cTn id="21" dur="26">
                                          <p:stCondLst>
                                            <p:cond delay="620"/>
                                          </p:stCondLst>
                                        </p:cTn>
                                        <p:tgtEl>
                                          <p:spTgt spid="3">
                                            <p:txEl>
                                              <p:pRg st="0" end="0"/>
                                            </p:txEl>
                                          </p:spTgt>
                                        </p:tgtEl>
                                      </p:cBhvr>
                                      <p:to x="100000" y="60000"/>
                                    </p:animScale>
                                    <p:animScale>
                                      <p:cBhvr>
                                        <p:cTn id="22" dur="166" decel="50000">
                                          <p:stCondLst>
                                            <p:cond delay="64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set>
                                      <p:cBhvr>
                                        <p:cTn id="29"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7"/>
                                        </p:tgtEl>
                                        <p:attrNameLst>
                                          <p:attrName>style.visibility</p:attrName>
                                        </p:attrNameLst>
                                      </p:cBhvr>
                                      <p:to>
                                        <p:strVal val="visible"/>
                                      </p:to>
                                    </p:set>
                                    <p:anim calcmode="discrete" valueType="clr">
                                      <p:cBhvr override="childStyle">
                                        <p:cTn id="34"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7"/>
                                        </p:tgtEl>
                                        <p:attrNameLst>
                                          <p:attrName>fillcolor</p:attrName>
                                        </p:attrNameLst>
                                      </p:cBhvr>
                                      <p:tavLst>
                                        <p:tav tm="0">
                                          <p:val>
                                            <p:clrVal>
                                              <a:schemeClr val="accent2"/>
                                            </p:clrVal>
                                          </p:val>
                                        </p:tav>
                                        <p:tav tm="50000">
                                          <p:val>
                                            <p:clrVal>
                                              <a:schemeClr val="hlink"/>
                                            </p:clrVal>
                                          </p:val>
                                        </p:tav>
                                      </p:tavLst>
                                    </p:anim>
                                    <p:set>
                                      <p:cBhvr>
                                        <p:cTn id="36"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1801504"/>
            <a:ext cx="8985281" cy="1801505"/>
          </a:xfrm>
        </p:spPr>
        <p:txBody>
          <a:bodyPr/>
          <a:lstStyle/>
          <a:p>
            <a:pPr algn="just"/>
            <a:r>
              <a:rPr lang="en-US" dirty="0">
                <a:latin typeface="Times New Roman" panose="02020603050405020304" pitchFamily="18" charset="0"/>
                <a:cs typeface="Times New Roman" panose="02020603050405020304" pitchFamily="18" charset="0"/>
              </a:rPr>
              <a:t>Euclidean geometry is an example of synthetic geometry, in that it proceeds logically from axioms describing basic properties of geometric objects such as </a:t>
            </a:r>
            <a:r>
              <a:rPr lang="en-US" dirty="0" smtClean="0">
                <a:latin typeface="Times New Roman" panose="02020603050405020304" pitchFamily="18" charset="0"/>
                <a:cs typeface="Times New Roman" panose="02020603050405020304" pitchFamily="18" charset="0"/>
              </a:rPr>
              <a:t>points </a:t>
            </a:r>
            <a:r>
              <a:rPr lang="en-US" dirty="0">
                <a:latin typeface="Times New Roman" panose="02020603050405020304" pitchFamily="18" charset="0"/>
                <a:cs typeface="Times New Roman" panose="02020603050405020304" pitchFamily="18" charset="0"/>
              </a:rPr>
              <a:t>and lines, to propositions about those objects, all without the use of coordinates to specify those objects. This is in contrast to analytic geometry, which uses coordinates to translate geometric propositions into algebraic formulas</a:t>
            </a:r>
            <a:r>
              <a:rPr lang="en-US" dirty="0"/>
              <a:t>.</a:t>
            </a:r>
          </a:p>
        </p:txBody>
      </p:sp>
      <p:sp>
        <p:nvSpPr>
          <p:cNvPr id="4" name="Date Placeholder 1"/>
          <p:cNvSpPr>
            <a:spLocks noGrp="1"/>
          </p:cNvSpPr>
          <p:nvPr>
            <p:ph type="dt" sz="quarter" idx="10"/>
          </p:nvPr>
        </p:nvSpPr>
        <p:spPr bwMode="auto">
          <a:xfrm>
            <a:off x="500063" y="64008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D09345B-085B-4648-B919-72EC8303B177}" type="datetime1">
              <a:rPr lang="en-US" altLang="en-US" b="1" smtClean="0">
                <a:solidFill>
                  <a:srgbClr val="FF0000"/>
                </a:solidFill>
              </a:rPr>
              <a:pPr/>
              <a:t>4/2/2020</a:t>
            </a:fld>
            <a:r>
              <a:rPr lang="en-US" altLang="en-US" b="1" dirty="0" smtClean="0">
                <a:solidFill>
                  <a:srgbClr val="FF0000"/>
                </a:solidFill>
              </a:rPr>
              <a:t>			</a:t>
            </a:r>
          </a:p>
        </p:txBody>
      </p:sp>
      <p:sp>
        <p:nvSpPr>
          <p:cNvPr id="5" name="Footer Placeholder 2"/>
          <p:cNvSpPr>
            <a:spLocks noGrp="1"/>
          </p:cNvSpPr>
          <p:nvPr>
            <p:ph type="ftr" sz="quarter" idx="11"/>
          </p:nvPr>
        </p:nvSpPr>
        <p:spPr bwMode="auto">
          <a:xfrm>
            <a:off x="5250657" y="6282984"/>
            <a:ext cx="2643188" cy="385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b="1" dirty="0" smtClean="0">
                <a:solidFill>
                  <a:srgbClr val="FF0000"/>
                </a:solidFill>
              </a:rPr>
              <a:t>AG</a:t>
            </a:r>
          </a:p>
        </p:txBody>
      </p:sp>
      <p:sp>
        <p:nvSpPr>
          <p:cNvPr id="6" name="Slide Number Placeholder 3"/>
          <p:cNvSpPr>
            <a:spLocks noGrp="1"/>
          </p:cNvSpPr>
          <p:nvPr>
            <p:ph type="sldNum" sz="quarter" idx="12"/>
          </p:nvPr>
        </p:nvSpPr>
        <p:spPr bwMode="auto">
          <a:xfrm>
            <a:off x="11046732" y="6293304"/>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b="1" dirty="0" smtClean="0">
                <a:solidFill>
                  <a:srgbClr val="FF0000"/>
                </a:solidFill>
              </a:rPr>
              <a:t>4</a:t>
            </a:r>
            <a:endParaRPr lang="en-US" altLang="en-US" b="1" dirty="0">
              <a:solidFill>
                <a:srgbClr val="FF0000"/>
              </a:solidFill>
            </a:endParaRPr>
          </a:p>
        </p:txBody>
      </p:sp>
      <p:sp>
        <p:nvSpPr>
          <p:cNvPr id="7" name="Rectangle 6"/>
          <p:cNvSpPr>
            <a:spLocks noChangeArrowheads="1"/>
          </p:cNvSpPr>
          <p:nvPr/>
        </p:nvSpPr>
        <p:spPr bwMode="auto">
          <a:xfrm>
            <a:off x="9659257" y="6400800"/>
            <a:ext cx="1958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dirty="0">
                <a:latin typeface="Rockwell Extra Bold" panose="02060903040505020403" pitchFamily="18" charset="0"/>
                <a:ea typeface="MS PGothic" panose="020B0600070205080204" pitchFamily="34" charset="-128"/>
              </a:rPr>
              <a:t>Continued….</a:t>
            </a:r>
          </a:p>
        </p:txBody>
      </p:sp>
    </p:spTree>
    <p:extLst>
      <p:ext uri="{BB962C8B-B14F-4D97-AF65-F5344CB8AC3E}">
        <p14:creationId xmlns:p14="http://schemas.microsoft.com/office/powerpoint/2010/main" val="332108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xit" presetSubtype="0" fill="hold" grpId="1" nodeType="clickEffect">
                                  <p:stCondLst>
                                    <p:cond delay="0"/>
                                  </p:stCondLst>
                                  <p:childTnLst>
                                    <p:animEffect transition="out" filter="fade">
                                      <p:cBhvr>
                                        <p:cTn id="11" dur="2000"/>
                                        <p:tgtEl>
                                          <p:spTgt spid="3">
                                            <p:txEl>
                                              <p:pRg st="0" end="0"/>
                                            </p:txEl>
                                          </p:spTgt>
                                        </p:tgtEl>
                                      </p:cBhvr>
                                    </p:animEffect>
                                    <p:anim calcmode="lin" valueType="num">
                                      <p:cBhvr>
                                        <p:cTn id="12" dur="2000"/>
                                        <p:tgtEl>
                                          <p:spTgt spid="3">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3">
                                            <p:txEl>
                                              <p:pRg st="0" end="0"/>
                                            </p:txEl>
                                          </p:spTgt>
                                        </p:tgtEl>
                                        <p:attrNameLst>
                                          <p:attrName>ppt_h</p:attrName>
                                        </p:attrNameLst>
                                      </p:cBhvr>
                                      <p:tavLst>
                                        <p:tav tm="0">
                                          <p:val>
                                            <p:strVal val="ppt_h"/>
                                          </p:val>
                                        </p:tav>
                                        <p:tav tm="100000">
                                          <p:val>
                                            <p:strVal val="ppt_h"/>
                                          </p:val>
                                        </p:tav>
                                      </p:tavLst>
                                    </p:anim>
                                    <p:set>
                                      <p:cBhvr>
                                        <p:cTn id="14"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7"/>
                                        </p:tgtEl>
                                        <p:attrNameLst>
                                          <p:attrName>style.visibility</p:attrName>
                                        </p:attrNameLst>
                                      </p:cBhvr>
                                      <p:to>
                                        <p:strVal val="visible"/>
                                      </p:to>
                                    </p:set>
                                    <p:anim calcmode="discrete" valueType="clr">
                                      <p:cBhvr override="childStyle">
                                        <p:cTn id="19"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
                                        </p:tgtEl>
                                        <p:attrNameLst>
                                          <p:attrName>fillcolor</p:attrName>
                                        </p:attrNameLst>
                                      </p:cBhvr>
                                      <p:tavLst>
                                        <p:tav tm="0">
                                          <p:val>
                                            <p:clrVal>
                                              <a:schemeClr val="accent2"/>
                                            </p:clrVal>
                                          </p:val>
                                        </p:tav>
                                        <p:tav tm="50000">
                                          <p:val>
                                            <p:clrVal>
                                              <a:schemeClr val="hlink"/>
                                            </p:clrVal>
                                          </p:val>
                                        </p:tav>
                                      </p:tavLst>
                                    </p:anim>
                                    <p:set>
                                      <p:cBhvr>
                                        <p:cTn id="21"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6413" y="3324224"/>
            <a:ext cx="5929312" cy="1320800"/>
          </a:xfrm>
        </p:spPr>
        <p:txBody>
          <a:bodyPr>
            <a:noAutofit/>
          </a:bodyPr>
          <a:lstStyle/>
          <a:p>
            <a:pPr algn="just"/>
            <a:r>
              <a:rPr lang="en-US" sz="1600" dirty="0"/>
              <a:t>A proof from Euclid's </a:t>
            </a:r>
            <a:r>
              <a:rPr lang="en-US" sz="1600" i="1" dirty="0"/>
              <a:t>Elements</a:t>
            </a:r>
            <a:r>
              <a:rPr lang="en-US" sz="1600" dirty="0"/>
              <a:t> that, given a line segment, one may construct an equilateral triangle that includes the segment as one of its sides: an equilateral triangle ΑΒΓ is made by drawing circles Δ and Ε centered on the points Α and Β, and taking one intersection of the circles as the third vertex of the triangle.</a:t>
            </a:r>
          </a:p>
        </p:txBody>
      </p:sp>
      <p:pic>
        <p:nvPicPr>
          <p:cNvPr id="1026" name="Picture 2" descr="https://upload.wikimedia.org/wikipedia/commons/thumb/b/b3/Euclid-proof.svg/800px-Euclid-proof.svg.pn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3060" t="17831" r="13797" b="41105"/>
          <a:stretch/>
        </p:blipFill>
        <p:spPr bwMode="auto">
          <a:xfrm>
            <a:off x="3509962" y="611187"/>
            <a:ext cx="3483258" cy="2517776"/>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1"/>
          <p:cNvSpPr>
            <a:spLocks noGrp="1"/>
          </p:cNvSpPr>
          <p:nvPr>
            <p:ph type="dt" sz="quarter" idx="10"/>
          </p:nvPr>
        </p:nvSpPr>
        <p:spPr bwMode="auto">
          <a:xfrm>
            <a:off x="500063" y="64008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D09345B-085B-4648-B919-72EC8303B177}" type="datetime1">
              <a:rPr lang="en-US" altLang="en-US" b="1" smtClean="0">
                <a:solidFill>
                  <a:srgbClr val="FF0000"/>
                </a:solidFill>
              </a:rPr>
              <a:pPr/>
              <a:t>4/2/2020</a:t>
            </a:fld>
            <a:r>
              <a:rPr lang="en-US" altLang="en-US" b="1" dirty="0" smtClean="0">
                <a:solidFill>
                  <a:srgbClr val="FF0000"/>
                </a:solidFill>
              </a:rPr>
              <a:t>			</a:t>
            </a:r>
          </a:p>
        </p:txBody>
      </p:sp>
      <p:sp>
        <p:nvSpPr>
          <p:cNvPr id="6" name="Footer Placeholder 2"/>
          <p:cNvSpPr>
            <a:spLocks noGrp="1"/>
          </p:cNvSpPr>
          <p:nvPr>
            <p:ph type="ftr" sz="quarter" idx="11"/>
          </p:nvPr>
        </p:nvSpPr>
        <p:spPr bwMode="auto">
          <a:xfrm>
            <a:off x="5250657" y="6282984"/>
            <a:ext cx="2643188" cy="385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b="1" dirty="0" smtClean="0">
                <a:solidFill>
                  <a:srgbClr val="FF0000"/>
                </a:solidFill>
              </a:rPr>
              <a:t>AG</a:t>
            </a:r>
          </a:p>
        </p:txBody>
      </p:sp>
      <p:sp>
        <p:nvSpPr>
          <p:cNvPr id="7" name="Slide Number Placeholder 3"/>
          <p:cNvSpPr>
            <a:spLocks noGrp="1"/>
          </p:cNvSpPr>
          <p:nvPr>
            <p:ph type="sldNum" sz="quarter" idx="12"/>
          </p:nvPr>
        </p:nvSpPr>
        <p:spPr bwMode="auto">
          <a:xfrm>
            <a:off x="11046732" y="6293304"/>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b="1" dirty="0" smtClean="0">
                <a:solidFill>
                  <a:srgbClr val="FF0000"/>
                </a:solidFill>
              </a:rPr>
              <a:t>5</a:t>
            </a:r>
            <a:endParaRPr lang="en-US" altLang="en-US" b="1" dirty="0">
              <a:solidFill>
                <a:srgbClr val="FF0000"/>
              </a:solidFill>
            </a:endParaRPr>
          </a:p>
        </p:txBody>
      </p:sp>
      <p:sp>
        <p:nvSpPr>
          <p:cNvPr id="8" name="Rectangle 7"/>
          <p:cNvSpPr>
            <a:spLocks noChangeArrowheads="1"/>
          </p:cNvSpPr>
          <p:nvPr/>
        </p:nvSpPr>
        <p:spPr bwMode="auto">
          <a:xfrm>
            <a:off x="9659257" y="6400800"/>
            <a:ext cx="1958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dirty="0">
                <a:latin typeface="Rockwell Extra Bold" panose="02060903040505020403" pitchFamily="18" charset="0"/>
                <a:ea typeface="MS PGothic" panose="020B0600070205080204" pitchFamily="34" charset="-128"/>
              </a:rPr>
              <a:t>Continued….</a:t>
            </a:r>
          </a:p>
        </p:txBody>
      </p:sp>
    </p:spTree>
    <p:extLst>
      <p:ext uri="{BB962C8B-B14F-4D97-AF65-F5344CB8AC3E}">
        <p14:creationId xmlns:p14="http://schemas.microsoft.com/office/powerpoint/2010/main" val="306435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anim calcmode="lin" valueType="num">
                                      <p:cBhvr>
                                        <p:cTn id="16" dur="2000" fill="hold"/>
                                        <p:tgtEl>
                                          <p:spTgt spid="2"/>
                                        </p:tgtEl>
                                        <p:attrNameLst>
                                          <p:attrName>ppt_w</p:attrName>
                                        </p:attrNameLst>
                                      </p:cBhvr>
                                      <p:tavLst>
                                        <p:tav tm="0" fmla="#ppt_w*sin(2.5*pi*$)">
                                          <p:val>
                                            <p:fltVal val="0"/>
                                          </p:val>
                                        </p:tav>
                                        <p:tav tm="100000">
                                          <p:val>
                                            <p:fltVal val="1"/>
                                          </p:val>
                                        </p:tav>
                                      </p:tavLst>
                                    </p:anim>
                                    <p:anim calcmode="lin" valueType="num">
                                      <p:cBhvr>
                                        <p:cTn id="17"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8"/>
                                        </p:tgtEl>
                                        <p:attrNameLst>
                                          <p:attrName>style.visibility</p:attrName>
                                        </p:attrNameLst>
                                      </p:cBhvr>
                                      <p:to>
                                        <p:strVal val="visible"/>
                                      </p:to>
                                    </p:set>
                                    <p:anim calcmode="discrete" valueType="clr">
                                      <p:cBhvr override="childStyle">
                                        <p:cTn id="22"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8"/>
                                        </p:tgtEl>
                                        <p:attrNameLst>
                                          <p:attrName>fillcolor</p:attrName>
                                        </p:attrNameLst>
                                      </p:cBhvr>
                                      <p:tavLst>
                                        <p:tav tm="0">
                                          <p:val>
                                            <p:clrVal>
                                              <a:schemeClr val="accent2"/>
                                            </p:clrVal>
                                          </p:val>
                                        </p:tav>
                                        <p:tav tm="50000">
                                          <p:val>
                                            <p:clrVal>
                                              <a:schemeClr val="hlink"/>
                                            </p:clrVal>
                                          </p:val>
                                        </p:tav>
                                      </p:tavLst>
                                    </p:anim>
                                    <p:set>
                                      <p:cBhvr>
                                        <p:cTn id="24"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721" y="1333500"/>
            <a:ext cx="8596668" cy="490538"/>
          </a:xfrm>
        </p:spPr>
        <p:txBody>
          <a:bodyPr>
            <a:normAutofit/>
          </a:bodyPr>
          <a:lstStyle/>
          <a:p>
            <a:pPr algn="just"/>
            <a:r>
              <a:rPr lang="en-US" sz="1600" i="1" dirty="0">
                <a:hlinkClick r:id="rId2" tooltip="Thales' theorem"/>
              </a:rPr>
              <a:t>Thales' theorem</a:t>
            </a:r>
            <a:r>
              <a:rPr lang="en-US" sz="1600" dirty="0"/>
              <a:t> states that if AC is a diameter, then the angle at B is a right angle.</a:t>
            </a:r>
          </a:p>
        </p:txBody>
      </p:sp>
      <p:pic>
        <p:nvPicPr>
          <p:cNvPr id="2050" name="Picture 2" descr="https://upload.wikimedia.org/wikipedia/commons/thumb/4/44/Thales%27_Theorem_Simple.svg/800px-Thales%27_Theorem_Simple.svg.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58055" y="2160588"/>
            <a:ext cx="4435928" cy="3881437"/>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1"/>
          <p:cNvSpPr>
            <a:spLocks noGrp="1"/>
          </p:cNvSpPr>
          <p:nvPr>
            <p:ph type="dt" sz="quarter" idx="10"/>
          </p:nvPr>
        </p:nvSpPr>
        <p:spPr bwMode="auto">
          <a:xfrm>
            <a:off x="500063" y="64008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D09345B-085B-4648-B919-72EC8303B177}" type="datetime1">
              <a:rPr lang="en-US" altLang="en-US" b="1" smtClean="0">
                <a:solidFill>
                  <a:srgbClr val="FF0000"/>
                </a:solidFill>
              </a:rPr>
              <a:pPr/>
              <a:t>4/2/2020</a:t>
            </a:fld>
            <a:r>
              <a:rPr lang="en-US" altLang="en-US" b="1" dirty="0" smtClean="0">
                <a:solidFill>
                  <a:srgbClr val="FF0000"/>
                </a:solidFill>
              </a:rPr>
              <a:t>			</a:t>
            </a:r>
          </a:p>
        </p:txBody>
      </p:sp>
      <p:sp>
        <p:nvSpPr>
          <p:cNvPr id="6" name="Footer Placeholder 2"/>
          <p:cNvSpPr>
            <a:spLocks noGrp="1"/>
          </p:cNvSpPr>
          <p:nvPr>
            <p:ph type="ftr" sz="quarter" idx="11"/>
          </p:nvPr>
        </p:nvSpPr>
        <p:spPr bwMode="auto">
          <a:xfrm>
            <a:off x="5250657" y="6282984"/>
            <a:ext cx="2643188" cy="385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b="1" dirty="0" smtClean="0">
                <a:solidFill>
                  <a:srgbClr val="FF0000"/>
                </a:solidFill>
              </a:rPr>
              <a:t>AG</a:t>
            </a:r>
          </a:p>
        </p:txBody>
      </p:sp>
      <p:sp>
        <p:nvSpPr>
          <p:cNvPr id="7" name="Slide Number Placeholder 3"/>
          <p:cNvSpPr>
            <a:spLocks noGrp="1"/>
          </p:cNvSpPr>
          <p:nvPr>
            <p:ph type="sldNum" sz="quarter" idx="12"/>
          </p:nvPr>
        </p:nvSpPr>
        <p:spPr bwMode="auto">
          <a:xfrm>
            <a:off x="11046732" y="6293304"/>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b="1" dirty="0" smtClean="0">
                <a:solidFill>
                  <a:srgbClr val="FF0000"/>
                </a:solidFill>
              </a:rPr>
              <a:t>6</a:t>
            </a:r>
            <a:endParaRPr lang="en-US" altLang="en-US" b="1" dirty="0">
              <a:solidFill>
                <a:srgbClr val="FF0000"/>
              </a:solidFill>
            </a:endParaRPr>
          </a:p>
        </p:txBody>
      </p:sp>
      <p:sp>
        <p:nvSpPr>
          <p:cNvPr id="8" name="Rectangle 7"/>
          <p:cNvSpPr>
            <a:spLocks noChangeArrowheads="1"/>
          </p:cNvSpPr>
          <p:nvPr/>
        </p:nvSpPr>
        <p:spPr bwMode="auto">
          <a:xfrm>
            <a:off x="9659257" y="6400800"/>
            <a:ext cx="1958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dirty="0">
                <a:latin typeface="Rockwell Extra Bold" panose="02060903040505020403" pitchFamily="18" charset="0"/>
                <a:ea typeface="MS PGothic" panose="020B0600070205080204" pitchFamily="34" charset="-128"/>
              </a:rPr>
              <a:t>Continued….</a:t>
            </a:r>
          </a:p>
        </p:txBody>
      </p:sp>
    </p:spTree>
    <p:extLst>
      <p:ext uri="{BB962C8B-B14F-4D97-AF65-F5344CB8AC3E}">
        <p14:creationId xmlns:p14="http://schemas.microsoft.com/office/powerpoint/2010/main" val="128475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xit" presetSubtype="0" fill="hold" grpId="0" nodeType="clickEffect">
                                  <p:stCondLst>
                                    <p:cond delay="0"/>
                                  </p:stCondLst>
                                  <p:childTnLst>
                                    <p:anim calcmode="lin" valueType="num">
                                      <p:cBhvr>
                                        <p:cTn id="12" dur="1000"/>
                                        <p:tgtEl>
                                          <p:spTgt spid="2"/>
                                        </p:tgtEl>
                                        <p:attrNameLst>
                                          <p:attrName>ppt_w</p:attrName>
                                        </p:attrNameLst>
                                      </p:cBhvr>
                                      <p:tavLst>
                                        <p:tav tm="0">
                                          <p:val>
                                            <p:strVal val="ppt_w"/>
                                          </p:val>
                                        </p:tav>
                                        <p:tav tm="100000">
                                          <p:val>
                                            <p:fltVal val="0"/>
                                          </p:val>
                                        </p:tav>
                                      </p:tavLst>
                                    </p:anim>
                                    <p:anim calcmode="lin" valueType="num">
                                      <p:cBhvr>
                                        <p:cTn id="13" dur="1000"/>
                                        <p:tgtEl>
                                          <p:spTgt spid="2"/>
                                        </p:tgtEl>
                                        <p:attrNameLst>
                                          <p:attrName>ppt_h</p:attrName>
                                        </p:attrNameLst>
                                      </p:cBhvr>
                                      <p:tavLst>
                                        <p:tav tm="0">
                                          <p:val>
                                            <p:strVal val="ppt_h"/>
                                          </p:val>
                                        </p:tav>
                                        <p:tav tm="100000">
                                          <p:val>
                                            <p:fltVal val="0"/>
                                          </p:val>
                                        </p:tav>
                                      </p:tavLst>
                                    </p:anim>
                                    <p:anim calcmode="lin" valueType="num">
                                      <p:cBhvr>
                                        <p:cTn id="14" dur="1000"/>
                                        <p:tgtEl>
                                          <p:spTgt spid="2"/>
                                        </p:tgtEl>
                                        <p:attrNameLst>
                                          <p:attrName>style.rotation</p:attrName>
                                        </p:attrNameLst>
                                      </p:cBhvr>
                                      <p:tavLst>
                                        <p:tav tm="0">
                                          <p:val>
                                            <p:fltVal val="0"/>
                                          </p:val>
                                        </p:tav>
                                        <p:tav tm="100000">
                                          <p:val>
                                            <p:fltVal val="90"/>
                                          </p:val>
                                        </p:tav>
                                      </p:tavLst>
                                    </p:anim>
                                    <p:animEffect transition="out" filter="fade">
                                      <p:cBhvr>
                                        <p:cTn id="15" dur="1000"/>
                                        <p:tgtEl>
                                          <p:spTgt spid="2"/>
                                        </p:tgtEl>
                                      </p:cBhvr>
                                    </p:animEffect>
                                    <p:set>
                                      <p:cBhvr>
                                        <p:cTn id="16" dur="1" fill="hold">
                                          <p:stCondLst>
                                            <p:cond delay="999"/>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8"/>
                                        </p:tgtEl>
                                        <p:attrNameLst>
                                          <p:attrName>style.visibility</p:attrName>
                                        </p:attrNameLst>
                                      </p:cBhvr>
                                      <p:to>
                                        <p:strVal val="visible"/>
                                      </p:to>
                                    </p:set>
                                    <p:anim calcmode="discrete" valueType="clr">
                                      <p:cBhvr override="childStyle">
                                        <p:cTn id="21"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8"/>
                                        </p:tgtEl>
                                        <p:attrNameLst>
                                          <p:attrName>fillcolor</p:attrName>
                                        </p:attrNameLst>
                                      </p:cBhvr>
                                      <p:tavLst>
                                        <p:tav tm="0">
                                          <p:val>
                                            <p:clrVal>
                                              <a:schemeClr val="accent2"/>
                                            </p:clrVal>
                                          </p:val>
                                        </p:tav>
                                        <p:tav tm="50000">
                                          <p:val>
                                            <p:clrVal>
                                              <a:schemeClr val="hlink"/>
                                            </p:clrVal>
                                          </p:val>
                                        </p:tav>
                                      </p:tavLst>
                                    </p:anim>
                                    <p:set>
                                      <p:cBhvr>
                                        <p:cTn id="23"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743" y="5025362"/>
            <a:ext cx="10450285" cy="1320800"/>
          </a:xfrm>
        </p:spPr>
        <p:txBody>
          <a:bodyPr>
            <a:noAutofit/>
          </a:bodyPr>
          <a:lstStyle/>
          <a:p>
            <a:pPr algn="just"/>
            <a:r>
              <a:rPr lang="en-US" sz="1800" dirty="0">
                <a:solidFill>
                  <a:schemeClr val="tx1"/>
                </a:solidFill>
              </a:rPr>
              <a:t>Congruence of triangles is determined by specifying two sides and the angle between them (SAS), two angles and the side between them (ASA) or two angles and a corresponding adjacent side (AAS). Specifying two sides and an adjacent angle (SSA), however, can yield two distinct possible triangles unless the angle specified is a right angle.</a:t>
            </a:r>
          </a:p>
        </p:txBody>
      </p:sp>
      <p:pic>
        <p:nvPicPr>
          <p:cNvPr id="3074" name="Picture 2" descr="https://upload.wikimedia.org/wikipedia/commons/thumb/7/72/Congruent_triangles.svg/800px-Congruent_triangle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1143" y="242906"/>
            <a:ext cx="3701143" cy="4626429"/>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1"/>
          <p:cNvSpPr>
            <a:spLocks noGrp="1"/>
          </p:cNvSpPr>
          <p:nvPr>
            <p:ph type="dt" sz="quarter" idx="10"/>
          </p:nvPr>
        </p:nvSpPr>
        <p:spPr bwMode="auto">
          <a:xfrm>
            <a:off x="500063" y="64008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D09345B-085B-4648-B919-72EC8303B177}" type="datetime1">
              <a:rPr lang="en-US" altLang="en-US" b="1" smtClean="0">
                <a:solidFill>
                  <a:srgbClr val="FF0000"/>
                </a:solidFill>
              </a:rPr>
              <a:pPr/>
              <a:t>4/2/2020</a:t>
            </a:fld>
            <a:r>
              <a:rPr lang="en-US" altLang="en-US" b="1" dirty="0" smtClean="0">
                <a:solidFill>
                  <a:srgbClr val="FF0000"/>
                </a:solidFill>
              </a:rPr>
              <a:t>			</a:t>
            </a:r>
          </a:p>
        </p:txBody>
      </p:sp>
      <p:sp>
        <p:nvSpPr>
          <p:cNvPr id="6" name="Footer Placeholder 2"/>
          <p:cNvSpPr>
            <a:spLocks noGrp="1"/>
          </p:cNvSpPr>
          <p:nvPr>
            <p:ph type="ftr" sz="quarter" idx="11"/>
          </p:nvPr>
        </p:nvSpPr>
        <p:spPr bwMode="auto">
          <a:xfrm>
            <a:off x="5250657" y="6282984"/>
            <a:ext cx="2643188" cy="385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b="1" dirty="0" smtClean="0">
                <a:solidFill>
                  <a:srgbClr val="FF0000"/>
                </a:solidFill>
              </a:rPr>
              <a:t>AG</a:t>
            </a:r>
          </a:p>
        </p:txBody>
      </p:sp>
      <p:sp>
        <p:nvSpPr>
          <p:cNvPr id="7" name="Slide Number Placeholder 3"/>
          <p:cNvSpPr>
            <a:spLocks noGrp="1"/>
          </p:cNvSpPr>
          <p:nvPr>
            <p:ph type="sldNum" sz="quarter" idx="12"/>
          </p:nvPr>
        </p:nvSpPr>
        <p:spPr bwMode="auto">
          <a:xfrm>
            <a:off x="11046732" y="6293304"/>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b="1" dirty="0" smtClean="0">
                <a:solidFill>
                  <a:srgbClr val="FF0000"/>
                </a:solidFill>
              </a:rPr>
              <a:t>7</a:t>
            </a:r>
            <a:endParaRPr lang="en-US" altLang="en-US" b="1" dirty="0">
              <a:solidFill>
                <a:srgbClr val="FF0000"/>
              </a:solidFill>
            </a:endParaRPr>
          </a:p>
        </p:txBody>
      </p:sp>
      <p:sp>
        <p:nvSpPr>
          <p:cNvPr id="8" name="Rectangle 7"/>
          <p:cNvSpPr>
            <a:spLocks noChangeArrowheads="1"/>
          </p:cNvSpPr>
          <p:nvPr/>
        </p:nvSpPr>
        <p:spPr bwMode="auto">
          <a:xfrm>
            <a:off x="9659257" y="6400800"/>
            <a:ext cx="1958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dirty="0">
                <a:latin typeface="Rockwell Extra Bold" panose="02060903040505020403" pitchFamily="18" charset="0"/>
                <a:ea typeface="MS PGothic" panose="020B0600070205080204" pitchFamily="34" charset="-128"/>
              </a:rPr>
              <a:t>Continued….</a:t>
            </a:r>
          </a:p>
        </p:txBody>
      </p:sp>
    </p:spTree>
    <p:extLst>
      <p:ext uri="{BB962C8B-B14F-4D97-AF65-F5344CB8AC3E}">
        <p14:creationId xmlns:p14="http://schemas.microsoft.com/office/powerpoint/2010/main" val="40843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5" presetClass="exit" presetSubtype="0" fill="hold" nodeType="clickEffect">
                                  <p:stCondLst>
                                    <p:cond delay="0"/>
                                  </p:stCondLst>
                                  <p:childTnLst>
                                    <p:animEffect transition="out" filter="fade">
                                      <p:cBhvr>
                                        <p:cTn id="13" dur="2000"/>
                                        <p:tgtEl>
                                          <p:spTgt spid="3074"/>
                                        </p:tgtEl>
                                      </p:cBhvr>
                                    </p:animEffect>
                                    <p:anim calcmode="lin" valueType="num">
                                      <p:cBhvr>
                                        <p:cTn id="14" dur="2000"/>
                                        <p:tgtEl>
                                          <p:spTgt spid="307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000"/>
                                        <p:tgtEl>
                                          <p:spTgt spid="3074"/>
                                        </p:tgtEl>
                                        <p:attrNameLst>
                                          <p:attrName>ppt_h</p:attrName>
                                        </p:attrNameLst>
                                      </p:cBhvr>
                                      <p:tavLst>
                                        <p:tav tm="0">
                                          <p:val>
                                            <p:strVal val="ppt_h"/>
                                          </p:val>
                                        </p:tav>
                                        <p:tav tm="100000">
                                          <p:val>
                                            <p:strVal val="ppt_h"/>
                                          </p:val>
                                        </p:tav>
                                      </p:tavLst>
                                    </p:anim>
                                    <p:set>
                                      <p:cBhvr>
                                        <p:cTn id="16" dur="1" fill="hold">
                                          <p:stCondLst>
                                            <p:cond delay="19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upload.wikimedia.org/wikipedia/commons/thumb/2/2f/Parabola_with_focus_and_arbitrary_line.svg/800px-Parabola_with_focus_and_arbitrary_lin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376473"/>
            <a:ext cx="5339327" cy="36374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65763" y="4463534"/>
            <a:ext cx="6408549" cy="369332"/>
          </a:xfrm>
          <a:prstGeom prst="rect">
            <a:avLst/>
          </a:prstGeom>
        </p:spPr>
        <p:txBody>
          <a:bodyPr wrap="none">
            <a:spAutoFit/>
          </a:bodyPr>
          <a:lstStyle/>
          <a:p>
            <a:pPr algn="just"/>
            <a:r>
              <a:rPr lang="en-US" b="1" dirty="0">
                <a:solidFill>
                  <a:srgbClr val="222222"/>
                </a:solidFill>
                <a:latin typeface="Arial" panose="020B0604020202020204" pitchFamily="34" charset="0"/>
              </a:rPr>
              <a:t>A parabolic mirror brings parallel rays of light to a focus.</a:t>
            </a:r>
            <a:endParaRPr lang="en-US" b="1" dirty="0"/>
          </a:p>
        </p:txBody>
      </p:sp>
      <p:sp>
        <p:nvSpPr>
          <p:cNvPr id="7" name="Date Placeholder 1"/>
          <p:cNvSpPr>
            <a:spLocks noGrp="1"/>
          </p:cNvSpPr>
          <p:nvPr>
            <p:ph type="dt" sz="quarter" idx="10"/>
          </p:nvPr>
        </p:nvSpPr>
        <p:spPr bwMode="auto">
          <a:xfrm>
            <a:off x="500063" y="64008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D09345B-085B-4648-B919-72EC8303B177}" type="datetime1">
              <a:rPr lang="en-US" altLang="en-US" b="1" smtClean="0">
                <a:solidFill>
                  <a:srgbClr val="FF0000"/>
                </a:solidFill>
              </a:rPr>
              <a:pPr/>
              <a:t>4/2/2020</a:t>
            </a:fld>
            <a:r>
              <a:rPr lang="en-US" altLang="en-US" b="1" dirty="0" smtClean="0">
                <a:solidFill>
                  <a:srgbClr val="FF0000"/>
                </a:solidFill>
              </a:rPr>
              <a:t>			</a:t>
            </a:r>
          </a:p>
        </p:txBody>
      </p:sp>
      <p:sp>
        <p:nvSpPr>
          <p:cNvPr id="8" name="Footer Placeholder 2"/>
          <p:cNvSpPr>
            <a:spLocks noGrp="1"/>
          </p:cNvSpPr>
          <p:nvPr>
            <p:ph type="ftr" sz="quarter" idx="11"/>
          </p:nvPr>
        </p:nvSpPr>
        <p:spPr bwMode="auto">
          <a:xfrm>
            <a:off x="5250657" y="6282984"/>
            <a:ext cx="2643188" cy="385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b="1" dirty="0" smtClean="0">
                <a:solidFill>
                  <a:srgbClr val="FF0000"/>
                </a:solidFill>
              </a:rPr>
              <a:t>AG</a:t>
            </a:r>
          </a:p>
        </p:txBody>
      </p:sp>
      <p:sp>
        <p:nvSpPr>
          <p:cNvPr id="9" name="Slide Number Placeholder 3"/>
          <p:cNvSpPr>
            <a:spLocks noGrp="1"/>
          </p:cNvSpPr>
          <p:nvPr>
            <p:ph type="sldNum" sz="quarter" idx="12"/>
          </p:nvPr>
        </p:nvSpPr>
        <p:spPr bwMode="auto">
          <a:xfrm>
            <a:off x="11046732" y="6293304"/>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b="1" dirty="0" smtClean="0">
                <a:solidFill>
                  <a:srgbClr val="FF0000"/>
                </a:solidFill>
              </a:rPr>
              <a:t>8</a:t>
            </a:r>
            <a:endParaRPr lang="en-US" altLang="en-US" b="1" dirty="0">
              <a:solidFill>
                <a:srgbClr val="FF0000"/>
              </a:solidFill>
            </a:endParaRPr>
          </a:p>
        </p:txBody>
      </p:sp>
      <p:sp>
        <p:nvSpPr>
          <p:cNvPr id="10" name="Rectangle 9"/>
          <p:cNvSpPr>
            <a:spLocks noChangeArrowheads="1"/>
          </p:cNvSpPr>
          <p:nvPr/>
        </p:nvSpPr>
        <p:spPr bwMode="auto">
          <a:xfrm>
            <a:off x="9659257" y="6400800"/>
            <a:ext cx="1958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dirty="0">
                <a:latin typeface="Rockwell Extra Bold" panose="02060903040505020403" pitchFamily="18" charset="0"/>
                <a:ea typeface="MS PGothic" panose="020B0600070205080204" pitchFamily="34" charset="-128"/>
              </a:rPr>
              <a:t>Continued….</a:t>
            </a:r>
          </a:p>
        </p:txBody>
      </p:sp>
    </p:spTree>
    <p:extLst>
      <p:ext uri="{BB962C8B-B14F-4D97-AF65-F5344CB8AC3E}">
        <p14:creationId xmlns:p14="http://schemas.microsoft.com/office/powerpoint/2010/main" val="196672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nodeType="clickEffect">
                                  <p:stCondLst>
                                    <p:cond delay="0"/>
                                  </p:stCondLst>
                                  <p:childTnLst>
                                    <p:animRot by="21600000">
                                      <p:cBhvr>
                                        <p:cTn id="13" dur="2000" fill="hold"/>
                                        <p:tgtEl>
                                          <p:spTgt spid="8194"/>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45" presetClass="exit" presetSubtype="0" fill="hold" grpId="0" nodeType="clickEffect">
                                  <p:stCondLst>
                                    <p:cond delay="0"/>
                                  </p:stCondLst>
                                  <p:childTnLst>
                                    <p:animEffect transition="out" filter="fade">
                                      <p:cBhvr>
                                        <p:cTn id="17" dur="2000"/>
                                        <p:tgtEl>
                                          <p:spTgt spid="4"/>
                                        </p:tgtEl>
                                      </p:cBhvr>
                                    </p:animEffect>
                                    <p:anim calcmode="lin" valueType="num">
                                      <p:cBhvr>
                                        <p:cTn id="18"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9" dur="2000"/>
                                        <p:tgtEl>
                                          <p:spTgt spid="4"/>
                                        </p:tgtEl>
                                        <p:attrNameLst>
                                          <p:attrName>ppt_h</p:attrName>
                                        </p:attrNameLst>
                                      </p:cBhvr>
                                      <p:tavLst>
                                        <p:tav tm="0">
                                          <p:val>
                                            <p:strVal val="ppt_h"/>
                                          </p:val>
                                        </p:tav>
                                        <p:tav tm="100000">
                                          <p:val>
                                            <p:strVal val="ppt_h"/>
                                          </p:val>
                                        </p:tav>
                                      </p:tavLst>
                                    </p:anim>
                                    <p:set>
                                      <p:cBhvr>
                                        <p:cTn id="20"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upload.wikimedia.org/wikipedia/commons/thumb/4/4c/Damascus_Khan_asad_Pacha_cropped.jpg/800px-Damascus_Khan_asad_Pacha_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6907" y="500912"/>
            <a:ext cx="4219574" cy="4103536"/>
          </a:xfrm>
          <a:prstGeom prst="rect">
            <a:avLst/>
          </a:prstGeom>
          <a:noFill/>
          <a:scene3d>
            <a:camera prst="orthographicFront"/>
            <a:lightRig rig="threePt" dir="t"/>
          </a:scene3d>
          <a:sp3d contourW="50800">
            <a:bevelT w="114300" prst="artDeco"/>
            <a:contourClr>
              <a:srgbClr val="FF3399"/>
            </a:contourClr>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3830277" y="5232791"/>
            <a:ext cx="4732834" cy="369332"/>
          </a:xfrm>
          <a:prstGeom prst="rect">
            <a:avLst/>
          </a:prstGeom>
        </p:spPr>
        <p:txBody>
          <a:bodyPr wrap="none">
            <a:spAutoFit/>
          </a:bodyPr>
          <a:lstStyle/>
          <a:p>
            <a:pPr algn="just"/>
            <a:r>
              <a:rPr lang="en-US" b="1" dirty="0">
                <a:solidFill>
                  <a:srgbClr val="222222"/>
                </a:solidFill>
                <a:latin typeface="Arial" panose="020B0604020202020204" pitchFamily="34" charset="0"/>
              </a:rPr>
              <a:t>Geometry is used in </a:t>
            </a:r>
            <a:r>
              <a:rPr lang="en-US" b="1" dirty="0" smtClean="0">
                <a:solidFill>
                  <a:srgbClr val="222222"/>
                </a:solidFill>
                <a:latin typeface="Arial" panose="020B0604020202020204" pitchFamily="34" charset="0"/>
              </a:rPr>
              <a:t>Art </a:t>
            </a:r>
            <a:r>
              <a:rPr lang="en-US" b="1" dirty="0">
                <a:solidFill>
                  <a:srgbClr val="222222"/>
                </a:solidFill>
                <a:latin typeface="Arial" panose="020B0604020202020204" pitchFamily="34" charset="0"/>
              </a:rPr>
              <a:t>and </a:t>
            </a:r>
            <a:r>
              <a:rPr lang="en-US" b="1" dirty="0" smtClean="0">
                <a:solidFill>
                  <a:srgbClr val="222222"/>
                </a:solidFill>
                <a:latin typeface="Arial" panose="020B0604020202020204" pitchFamily="34" charset="0"/>
              </a:rPr>
              <a:t>Architecture</a:t>
            </a:r>
            <a:r>
              <a:rPr lang="en-US" b="1" dirty="0">
                <a:solidFill>
                  <a:srgbClr val="222222"/>
                </a:solidFill>
                <a:latin typeface="Arial" panose="020B0604020202020204" pitchFamily="34" charset="0"/>
              </a:rPr>
              <a:t>.</a:t>
            </a:r>
            <a:endParaRPr lang="en-US" b="1" dirty="0"/>
          </a:p>
        </p:txBody>
      </p:sp>
      <p:sp>
        <p:nvSpPr>
          <p:cNvPr id="6" name="Date Placeholder 1"/>
          <p:cNvSpPr>
            <a:spLocks noGrp="1"/>
          </p:cNvSpPr>
          <p:nvPr>
            <p:ph type="dt" sz="quarter" idx="10"/>
          </p:nvPr>
        </p:nvSpPr>
        <p:spPr bwMode="auto">
          <a:xfrm>
            <a:off x="500063" y="64008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D09345B-085B-4648-B919-72EC8303B177}" type="datetime1">
              <a:rPr lang="en-US" altLang="en-US" b="1" smtClean="0">
                <a:solidFill>
                  <a:srgbClr val="FF0000"/>
                </a:solidFill>
              </a:rPr>
              <a:pPr/>
              <a:t>4/2/2020</a:t>
            </a:fld>
            <a:r>
              <a:rPr lang="en-US" altLang="en-US" b="1" dirty="0" smtClean="0">
                <a:solidFill>
                  <a:srgbClr val="FF0000"/>
                </a:solidFill>
              </a:rPr>
              <a:t>			</a:t>
            </a:r>
          </a:p>
        </p:txBody>
      </p:sp>
      <p:sp>
        <p:nvSpPr>
          <p:cNvPr id="7" name="Footer Placeholder 2"/>
          <p:cNvSpPr>
            <a:spLocks noGrp="1"/>
          </p:cNvSpPr>
          <p:nvPr>
            <p:ph type="ftr" sz="quarter" idx="11"/>
          </p:nvPr>
        </p:nvSpPr>
        <p:spPr bwMode="auto">
          <a:xfrm>
            <a:off x="5250657" y="6282984"/>
            <a:ext cx="2643188" cy="385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b="1" dirty="0" smtClean="0">
                <a:solidFill>
                  <a:srgbClr val="FF0000"/>
                </a:solidFill>
              </a:rPr>
              <a:t>AG</a:t>
            </a:r>
          </a:p>
        </p:txBody>
      </p:sp>
      <p:sp>
        <p:nvSpPr>
          <p:cNvPr id="8" name="Slide Number Placeholder 3"/>
          <p:cNvSpPr>
            <a:spLocks noGrp="1"/>
          </p:cNvSpPr>
          <p:nvPr>
            <p:ph type="sldNum" sz="quarter" idx="12"/>
          </p:nvPr>
        </p:nvSpPr>
        <p:spPr bwMode="auto">
          <a:xfrm>
            <a:off x="11046732" y="6293304"/>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b="1" dirty="0" smtClean="0">
                <a:solidFill>
                  <a:srgbClr val="FF0000"/>
                </a:solidFill>
              </a:rPr>
              <a:t>9</a:t>
            </a:r>
            <a:endParaRPr lang="en-US" altLang="en-US" b="1" dirty="0">
              <a:solidFill>
                <a:srgbClr val="FF0000"/>
              </a:solidFill>
            </a:endParaRPr>
          </a:p>
        </p:txBody>
      </p:sp>
      <p:sp>
        <p:nvSpPr>
          <p:cNvPr id="9" name="Rectangle 8"/>
          <p:cNvSpPr>
            <a:spLocks noChangeArrowheads="1"/>
          </p:cNvSpPr>
          <p:nvPr/>
        </p:nvSpPr>
        <p:spPr bwMode="auto">
          <a:xfrm>
            <a:off x="9659257" y="6400800"/>
            <a:ext cx="1958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dirty="0">
                <a:latin typeface="Rockwell Extra Bold" panose="02060903040505020403" pitchFamily="18" charset="0"/>
                <a:ea typeface="MS PGothic" panose="020B0600070205080204" pitchFamily="34" charset="-128"/>
              </a:rPr>
              <a:t>Continued….</a:t>
            </a:r>
          </a:p>
        </p:txBody>
      </p:sp>
    </p:spTree>
    <p:extLst>
      <p:ext uri="{BB962C8B-B14F-4D97-AF65-F5344CB8AC3E}">
        <p14:creationId xmlns:p14="http://schemas.microsoft.com/office/powerpoint/2010/main" val="244421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13" dur="2000" fill="hold"/>
                                        <p:tgtEl>
                                          <p:spTgt spid="10242"/>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17"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150</TotalTime>
  <Words>451</Words>
  <Application>Microsoft Office PowerPoint</Application>
  <PresentationFormat>Widescreen</PresentationFormat>
  <Paragraphs>76</Paragraphs>
  <Slides>14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MS PGothic</vt:lpstr>
      <vt:lpstr>Algerian</vt:lpstr>
      <vt:lpstr>Arial</vt:lpstr>
      <vt:lpstr>Arial Black</vt:lpstr>
      <vt:lpstr>Lucida Sans Unicode</vt:lpstr>
      <vt:lpstr>Rockwell Extra Bold</vt:lpstr>
      <vt:lpstr>Tahoma</vt:lpstr>
      <vt:lpstr>Times New Roman</vt:lpstr>
      <vt:lpstr>Trebuchet MS</vt:lpstr>
      <vt:lpstr>Wingdings 3</vt:lpstr>
      <vt:lpstr>Facet</vt:lpstr>
      <vt:lpstr>Euclidean Geometry</vt:lpstr>
      <vt:lpstr>Euclidean Geometry</vt:lpstr>
      <vt:lpstr>PowerPoint Presentation</vt:lpstr>
      <vt:lpstr>PowerPoint Presentation</vt:lpstr>
      <vt:lpstr>A proof from Euclid's Elements that, given a line segment, one may construct an equilateral triangle that includes the segment as one of its sides: an equilateral triangle ΑΒΓ is made by drawing circles Δ and Ε centered on the points Α and Β, and taking one intersection of the circles as the third vertex of the triangle.</vt:lpstr>
      <vt:lpstr>Thales' theorem states that if AC is a diameter, then the angle at B is a right angle.</vt:lpstr>
      <vt:lpstr>Congruence of triangles is determined by specifying two sides and the angle between them (SAS), two angles and the side between them (ASA) or two angles and a corresponding adjacent side (AAS). Specifying two sides and an adjacent angle (SSA), however, can yield two distinct possible triangles unless the angle specified is a right angle.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Euclidean Geometry</dc:title>
  <dc:creator>Windows User</dc:creator>
  <cp:lastModifiedBy>Windows User</cp:lastModifiedBy>
  <cp:revision>48</cp:revision>
  <dcterms:created xsi:type="dcterms:W3CDTF">2020-04-02T05:47:57Z</dcterms:created>
  <dcterms:modified xsi:type="dcterms:W3CDTF">2020-04-02T08:33:36Z</dcterms:modified>
</cp:coreProperties>
</file>