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5" r:id="rId2"/>
    <p:sldId id="256" r:id="rId3"/>
    <p:sldId id="257" r:id="rId4"/>
    <p:sldId id="258" r:id="rId5"/>
    <p:sldId id="259" r:id="rId6"/>
    <p:sldId id="260" r:id="rId7"/>
    <p:sldId id="277" r:id="rId8"/>
    <p:sldId id="279" r:id="rId9"/>
    <p:sldId id="261" r:id="rId10"/>
    <p:sldId id="271" r:id="rId11"/>
    <p:sldId id="262" r:id="rId12"/>
    <p:sldId id="276" r:id="rId13"/>
    <p:sldId id="263" r:id="rId14"/>
    <p:sldId id="266" r:id="rId15"/>
    <p:sldId id="264" r:id="rId16"/>
    <p:sldId id="265" r:id="rId17"/>
    <p:sldId id="267" r:id="rId18"/>
    <p:sldId id="268" r:id="rId19"/>
    <p:sldId id="269" r:id="rId20"/>
    <p:sldId id="270" r:id="rId21"/>
    <p:sldId id="272" r:id="rId22"/>
    <p:sldId id="273" r:id="rId23"/>
    <p:sldId id="274" r:id="rId24"/>
    <p:sldId id="275" r:id="rId25"/>
    <p:sldId id="281" r:id="rId26"/>
    <p:sldId id="283" r:id="rId27"/>
    <p:sldId id="278" r:id="rId28"/>
    <p:sldId id="284" r:id="rId29"/>
    <p:sldId id="28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3870E-F529-4A37-A9DC-282520C7CFA3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EAE9F-E852-4A58-B2AF-08A495CEF5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94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EAE9F-E852-4A58-B2AF-08A495CEF5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4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EAE9F-E852-4A58-B2AF-08A495CEF5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A1A-6F6E-4533-A7AC-05092941ABAE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14-44A4-49A1-A9B1-D8309E7A9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A1A-6F6E-4533-A7AC-05092941ABAE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14-44A4-49A1-A9B1-D8309E7A9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A1A-6F6E-4533-A7AC-05092941ABAE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14-44A4-49A1-A9B1-D8309E7A9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A1A-6F6E-4533-A7AC-05092941ABAE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14-44A4-49A1-A9B1-D8309E7A9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A1A-6F6E-4533-A7AC-05092941ABAE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14-44A4-49A1-A9B1-D8309E7A9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A1A-6F6E-4533-A7AC-05092941ABAE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14-44A4-49A1-A9B1-D8309E7A9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A1A-6F6E-4533-A7AC-05092941ABAE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14-44A4-49A1-A9B1-D8309E7A9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A1A-6F6E-4533-A7AC-05092941ABAE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14-44A4-49A1-A9B1-D8309E7A9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A1A-6F6E-4533-A7AC-05092941ABAE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14-44A4-49A1-A9B1-D8309E7A9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A1A-6F6E-4533-A7AC-05092941ABAE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14-44A4-49A1-A9B1-D8309E7A9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8FA1A-6F6E-4533-A7AC-05092941ABAE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D4414-44A4-49A1-A9B1-D8309E7A9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8FA1A-6F6E-4533-A7AC-05092941ABAE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4414-44A4-49A1-A9B1-D8309E7A9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cap="all" dirty="0" smtClean="0">
                <a:solidFill>
                  <a:srgbClr val="FF00FF"/>
                </a:solidFill>
                <a:latin typeface="Arial Black" pitchFamily="34" charset="0"/>
              </a:rPr>
              <a:t>Introduction</a:t>
            </a:r>
            <a:r>
              <a:rPr lang="en-US" dirty="0" smtClean="0">
                <a:solidFill>
                  <a:srgbClr val="00FF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00FF00"/>
                </a:solidFill>
                <a:latin typeface="Arial Black" pitchFamily="34" charset="0"/>
              </a:rPr>
            </a:br>
            <a:r>
              <a:rPr lang="en-US" dirty="0" smtClean="0">
                <a:solidFill>
                  <a:srgbClr val="00FF00"/>
                </a:solidFill>
                <a:latin typeface="Arial Black" pitchFamily="34" charset="0"/>
              </a:rPr>
              <a:t>ENVIRONMENT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POLLUTION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4" descr="spineart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297180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14400" y="4918052"/>
            <a:ext cx="74676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600" b="1" dirty="0" smtClean="0">
                <a:solidFill>
                  <a:srgbClr val="FFFF00"/>
                </a:solidFill>
                <a:latin typeface="Comic Sans MS" pitchFamily="66" charset="0"/>
              </a:rPr>
              <a:t>Dr. Harish Kumar Gupta,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2400" b="1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Environmental </a:t>
            </a:r>
            <a:r>
              <a:rPr lang="en-US" altLang="en-US" sz="2400" b="1" dirty="0">
                <a:solidFill>
                  <a:srgbClr val="FF00FF"/>
                </a:solidFill>
                <a:latin typeface="Comic Sans MS" panose="030F0702030302020204" pitchFamily="66" charset="0"/>
              </a:rPr>
              <a:t>Expert/ Specialist,              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FF00FF"/>
                </a:solidFill>
                <a:latin typeface="Comic Sans MS" panose="030F0702030302020204" pitchFamily="66" charset="0"/>
              </a:rPr>
              <a:t>L. N. M. Infra Projects Pvt. Ltd. BHOPAL (MP) 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n-US" sz="36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848100" y="342900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Lucida Sans Unicode" pitchFamily="34" charset="0"/>
              </a:rPr>
              <a:t>by</a:t>
            </a:r>
          </a:p>
        </p:txBody>
      </p:sp>
      <p:pic>
        <p:nvPicPr>
          <p:cNvPr id="10" name="Picture 17" descr="fla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00500" y="1981200"/>
            <a:ext cx="1143000" cy="1422400"/>
          </a:xfrm>
          <a:prstGeom prst="rect">
            <a:avLst/>
          </a:prstGeom>
          <a:noFill/>
        </p:spPr>
      </p:pic>
      <p:sp>
        <p:nvSpPr>
          <p:cNvPr id="11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What is </a:t>
            </a:r>
            <a:r>
              <a:rPr lang="en-US" dirty="0" smtClean="0">
                <a:latin typeface="Arial Black" pitchFamily="34" charset="0"/>
              </a:rPr>
              <a:t>happening…!!!</a:t>
            </a:r>
            <a:endParaRPr lang="en-US" dirty="0"/>
          </a:p>
        </p:txBody>
      </p:sp>
      <p:pic>
        <p:nvPicPr>
          <p:cNvPr id="4" name="Content Placeholder 3" descr="Causes-of-Noise-Pollution-in-Pakist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838200"/>
            <a:ext cx="8534400" cy="5486400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What is </a:t>
            </a:r>
            <a:r>
              <a:rPr lang="en-US" dirty="0" smtClean="0">
                <a:latin typeface="Arial Black" pitchFamily="34" charset="0"/>
              </a:rPr>
              <a:t>happening…!!!</a:t>
            </a:r>
            <a:endParaRPr lang="en-US" dirty="0"/>
          </a:p>
        </p:txBody>
      </p:sp>
      <p:pic>
        <p:nvPicPr>
          <p:cNvPr id="4" name="Content Placeholder 3" descr="NBT-Delhi-14Feb-1-Air_Pollu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8524164" cy="5530543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75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What is </a:t>
            </a:r>
            <a:r>
              <a:rPr lang="en-US" dirty="0" smtClean="0">
                <a:latin typeface="Arial Black" pitchFamily="34" charset="0"/>
              </a:rPr>
              <a:t>happening…!!!</a:t>
            </a:r>
            <a:endParaRPr lang="en-US" dirty="0"/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762000"/>
            <a:ext cx="8458200" cy="5638800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2484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2484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2484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196755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What is </a:t>
            </a:r>
            <a:r>
              <a:rPr lang="en-US" dirty="0" smtClean="0">
                <a:latin typeface="Arial Black" pitchFamily="34" charset="0"/>
              </a:rPr>
              <a:t>happening…!!!</a:t>
            </a:r>
            <a:endParaRPr lang="en-US" dirty="0"/>
          </a:p>
        </p:txBody>
      </p:sp>
      <p:pic>
        <p:nvPicPr>
          <p:cNvPr id="4" name="Content Placeholder 3" descr="rioolbuiz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8686799" cy="5562600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9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What is </a:t>
            </a:r>
            <a:r>
              <a:rPr lang="en-US" dirty="0" smtClean="0">
                <a:latin typeface="Arial Black" pitchFamily="34" charset="0"/>
              </a:rPr>
              <a:t>happening…!!!</a:t>
            </a:r>
            <a:endParaRPr lang="en-US" dirty="0"/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8686799" cy="5537003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2484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2484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2484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What is </a:t>
            </a:r>
            <a:r>
              <a:rPr lang="en-US" dirty="0" smtClean="0">
                <a:latin typeface="Arial Black" pitchFamily="34" charset="0"/>
              </a:rPr>
              <a:t>happening…!!!</a:t>
            </a:r>
            <a:endParaRPr lang="en-US" dirty="0"/>
          </a:p>
        </p:txBody>
      </p:sp>
      <p:pic>
        <p:nvPicPr>
          <p:cNvPr id="4" name="Content Placeholder 3" descr="graph_ocean-pollutant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686800" cy="5433324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5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Day to day working effects</a:t>
            </a:r>
          </a:p>
        </p:txBody>
      </p:sp>
      <p:pic>
        <p:nvPicPr>
          <p:cNvPr id="4" name="Content Placeholder 3" descr="13164059-thinking-boy-funny-face-expression-in-closeu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8686800" cy="5562600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Day to day working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effects…!!!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en-US" dirty="0"/>
          </a:p>
        </p:txBody>
      </p:sp>
      <p:pic>
        <p:nvPicPr>
          <p:cNvPr id="4" name="Content Placeholder 3" descr="air-pollu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838200"/>
            <a:ext cx="8534400" cy="5486400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Day to day working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effects…!!!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en-US" dirty="0"/>
          </a:p>
        </p:txBody>
      </p:sp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8610600" cy="5638800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Day to day working effects</a:t>
            </a:r>
            <a:b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en-US" dirty="0"/>
          </a:p>
        </p:txBody>
      </p:sp>
      <p:pic>
        <p:nvPicPr>
          <p:cNvPr id="4" name="Content Placeholder 3" descr="article-2359148-1ABD1E44000005DC-435_634x4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686800" cy="5715000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latin typeface="Arial Black" pitchFamily="34" charset="0"/>
              </a:rPr>
              <a:t>Present/ </a:t>
            </a:r>
            <a:r>
              <a:rPr lang="en-US" sz="4800" dirty="0" smtClean="0">
                <a:latin typeface="Arial Black" pitchFamily="34" charset="0"/>
              </a:rPr>
              <a:t>Contemporary </a:t>
            </a:r>
            <a:r>
              <a:rPr lang="en-US" sz="4800" dirty="0" smtClean="0">
                <a:latin typeface="Arial Black" pitchFamily="34" charset="0"/>
              </a:rPr>
              <a:t>System of </a:t>
            </a:r>
            <a:r>
              <a:rPr lang="en-US" sz="4800" dirty="0" smtClean="0">
                <a:latin typeface="Arial Black" pitchFamily="34" charset="0"/>
              </a:rPr>
              <a:t>Environment</a:t>
            </a:r>
            <a:endParaRPr lang="en-US" sz="4800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What is </a:t>
            </a:r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Happening…!!!</a:t>
            </a:r>
            <a:endParaRPr lang="en-US" sz="3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Day to day working </a:t>
            </a:r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effects…!!!</a:t>
            </a:r>
            <a:endParaRPr lang="en-US" sz="3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Remedial </a:t>
            </a:r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actions…!!! </a:t>
            </a:r>
            <a:endParaRPr lang="en-US" sz="3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Future Effects of </a:t>
            </a:r>
            <a:r>
              <a:rPr lang="en-US" sz="3600" dirty="0" smtClean="0">
                <a:solidFill>
                  <a:srgbClr val="FFFF00"/>
                </a:solidFill>
                <a:latin typeface="Arial Black" pitchFamily="34" charset="0"/>
              </a:rPr>
              <a:t>EP…!!!</a:t>
            </a:r>
            <a:endParaRPr lang="en-US" sz="3600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US" sz="3600" b="1" dirty="0" smtClean="0">
                <a:solidFill>
                  <a:srgbClr val="FFFF00"/>
                </a:solidFill>
                <a:latin typeface="Arial Black" pitchFamily="34" charset="0"/>
              </a:rPr>
              <a:t>Legal Provisions </a:t>
            </a:r>
            <a:r>
              <a:rPr lang="en-US" sz="3600" b="1" dirty="0" smtClean="0">
                <a:solidFill>
                  <a:srgbClr val="FFFF00"/>
                </a:solidFill>
                <a:latin typeface="Arial Black" pitchFamily="34" charset="0"/>
              </a:rPr>
              <a:t>Reg. EP…!!!</a:t>
            </a:r>
            <a:endParaRPr lang="en-US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Date Placeholder 2"/>
          <p:cNvSpPr txBox="1">
            <a:spLocks/>
          </p:cNvSpPr>
          <p:nvPr/>
        </p:nvSpPr>
        <p:spPr>
          <a:xfrm>
            <a:off x="533400" y="6172200"/>
            <a:ext cx="35814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A1132-FE62-4C77-97BE-87E17C29436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oter Placeholder 3"/>
          <p:cNvSpPr txBox="1">
            <a:spLocks/>
          </p:cNvSpPr>
          <p:nvPr/>
        </p:nvSpPr>
        <p:spPr>
          <a:xfrm>
            <a:off x="2343149" y="6172200"/>
            <a:ext cx="4860471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200" dirty="0" smtClean="0"/>
              <a:t>HKG</a:t>
            </a:r>
            <a:endParaRPr lang="en-US" sz="1200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5105400" y="6172200"/>
            <a:ext cx="35814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5542-0E9C-4EA0-BBD5-9154A5688A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048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Day to day working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effects…!!!</a:t>
            </a:r>
            <a:endParaRPr lang="en-US" dirty="0"/>
          </a:p>
        </p:txBody>
      </p:sp>
      <p:pic>
        <p:nvPicPr>
          <p:cNvPr id="4" name="Content Placeholder 3" descr="Graph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09600"/>
            <a:ext cx="8686800" cy="5943600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4008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4008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4008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11620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Remedial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Actions “GMT”…!!!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4" name="Content Placeholder 3" descr="1233059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7401" y="838200"/>
            <a:ext cx="6858000" cy="5486400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2400" y="1336378"/>
            <a:ext cx="3008313" cy="46910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rial Black" pitchFamily="34" charset="0"/>
              </a:rPr>
              <a:t>G</a:t>
            </a:r>
            <a:r>
              <a:rPr lang="en-US" sz="4400" dirty="0" smtClean="0">
                <a:latin typeface="Arial Black" pitchFamily="34" charset="0"/>
              </a:rPr>
              <a:t>row  </a:t>
            </a:r>
          </a:p>
          <a:p>
            <a:endParaRPr lang="en-US" sz="4400" dirty="0" smtClean="0">
              <a:latin typeface="Arial Black" pitchFamily="34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Arial Black" pitchFamily="34" charset="0"/>
              </a:rPr>
              <a:t>M</a:t>
            </a:r>
            <a:r>
              <a:rPr lang="en-US" sz="4400" dirty="0" smtClean="0">
                <a:latin typeface="Arial Black" pitchFamily="34" charset="0"/>
              </a:rPr>
              <a:t>ore </a:t>
            </a:r>
          </a:p>
          <a:p>
            <a:endParaRPr lang="en-US" sz="4400" dirty="0">
              <a:latin typeface="Arial Black" pitchFamily="34" charset="0"/>
            </a:endParaRPr>
          </a:p>
          <a:p>
            <a:r>
              <a:rPr lang="en-US" sz="4400" dirty="0">
                <a:solidFill>
                  <a:srgbClr val="FF0000"/>
                </a:solidFill>
                <a:latin typeface="Arial Black" pitchFamily="34" charset="0"/>
              </a:rPr>
              <a:t>T</a:t>
            </a:r>
            <a:r>
              <a:rPr lang="en-US" sz="4400" dirty="0" smtClean="0">
                <a:latin typeface="Arial Black" pitchFamily="34" charset="0"/>
              </a:rPr>
              <a:t>rees</a:t>
            </a:r>
            <a:endParaRPr lang="en-US" sz="4400" dirty="0">
              <a:latin typeface="Arial Black" pitchFamily="34" charset="0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4150"/>
            <a:ext cx="7543800" cy="116205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Remedial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Actions “PSF”…!!!</a:t>
            </a:r>
            <a:endParaRPr lang="en-US" sz="3600" dirty="0"/>
          </a:p>
        </p:txBody>
      </p:sp>
      <p:pic>
        <p:nvPicPr>
          <p:cNvPr id="5" name="Content Placeholder 4" descr="Animal-Fish-Orange-fis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1" y="1023937"/>
            <a:ext cx="6498768" cy="5300663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3008313" cy="4691063"/>
          </a:xfrm>
        </p:spPr>
        <p:txBody>
          <a:bodyPr>
            <a:normAutofit/>
          </a:bodyPr>
          <a:lstStyle/>
          <a:p>
            <a:endParaRPr lang="en-US" sz="4000" dirty="0" smtClean="0">
              <a:latin typeface="Arial Black" pitchFamily="34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P</a:t>
            </a:r>
            <a:r>
              <a:rPr lang="en-US" sz="4000" dirty="0" smtClean="0">
                <a:latin typeface="Arial Black" pitchFamily="34" charset="0"/>
              </a:rPr>
              <a:t>rotect </a:t>
            </a:r>
          </a:p>
          <a:p>
            <a:endParaRPr lang="en-US" sz="4000" dirty="0">
              <a:latin typeface="Arial Black" pitchFamily="34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S</a:t>
            </a:r>
            <a:r>
              <a:rPr lang="en-US" sz="4000" dirty="0" smtClean="0">
                <a:latin typeface="Arial Black" pitchFamily="34" charset="0"/>
              </a:rPr>
              <a:t>ea </a:t>
            </a:r>
          </a:p>
          <a:p>
            <a:endParaRPr lang="en-US" sz="4000" dirty="0">
              <a:latin typeface="Arial Black" pitchFamily="34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F</a:t>
            </a:r>
            <a:r>
              <a:rPr lang="en-US" sz="4000" dirty="0" smtClean="0">
                <a:latin typeface="Arial Black" pitchFamily="34" charset="0"/>
              </a:rPr>
              <a:t>riends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76349"/>
            <a:ext cx="7086600" cy="116205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Remedial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Actions PNF…!!!</a:t>
            </a:r>
            <a:endParaRPr lang="en-US" sz="3600" dirty="0"/>
          </a:p>
        </p:txBody>
      </p:sp>
      <p:pic>
        <p:nvPicPr>
          <p:cNvPr id="5" name="Content Placeholder 4" descr="pig-75381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3149" y="885701"/>
            <a:ext cx="6670220" cy="5438899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631" y="1481137"/>
            <a:ext cx="3008313" cy="4691063"/>
          </a:xfrm>
        </p:spPr>
        <p:txBody>
          <a:bodyPr>
            <a:normAutofit/>
          </a:bodyPr>
          <a:lstStyle/>
          <a:p>
            <a:endParaRPr lang="en-US" sz="4000" dirty="0" smtClean="0">
              <a:latin typeface="Arial Black" pitchFamily="34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P</a:t>
            </a:r>
            <a:r>
              <a:rPr lang="en-US" sz="4000" dirty="0" smtClean="0">
                <a:latin typeface="Arial Black" pitchFamily="34" charset="0"/>
              </a:rPr>
              <a:t>rotect </a:t>
            </a:r>
          </a:p>
          <a:p>
            <a:endParaRPr lang="en-US" sz="4000" dirty="0">
              <a:latin typeface="Arial Black" pitchFamily="34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N</a:t>
            </a:r>
            <a:r>
              <a:rPr lang="en-US" sz="4000" dirty="0" smtClean="0">
                <a:latin typeface="Arial Black" pitchFamily="34" charset="0"/>
              </a:rPr>
              <a:t>ature </a:t>
            </a:r>
          </a:p>
          <a:p>
            <a:endParaRPr lang="en-US" sz="4000" dirty="0">
              <a:latin typeface="Arial Black" pitchFamily="34" charset="0"/>
            </a:endParaRPr>
          </a:p>
          <a:p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F</a:t>
            </a:r>
            <a:r>
              <a:rPr lang="en-US" sz="4000" dirty="0" smtClean="0">
                <a:latin typeface="Arial Black" pitchFamily="34" charset="0"/>
              </a:rPr>
              <a:t>riends</a:t>
            </a:r>
            <a:endParaRPr lang="en-US" sz="4000" dirty="0">
              <a:latin typeface="Arial Black" pitchFamily="34" charset="0"/>
            </a:endParaRPr>
          </a:p>
        </p:txBody>
      </p:sp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Remedial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Actions SW…!!!</a:t>
            </a:r>
            <a:endParaRPr lang="en-US" dirty="0"/>
          </a:p>
        </p:txBody>
      </p:sp>
      <p:pic>
        <p:nvPicPr>
          <p:cNvPr id="9" name="Content Placeholder 8" descr="save_wa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8686800" cy="5638799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Future  </a:t>
            </a:r>
            <a:r>
              <a:rPr lang="en-US" b="1" dirty="0" smtClean="0"/>
              <a:t>Effects…!!!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rgbClr val="FFC000"/>
                </a:solidFill>
              </a:rPr>
              <a:t>Global </a:t>
            </a:r>
            <a:r>
              <a:rPr lang="en-US" sz="4400" b="1" dirty="0" smtClean="0">
                <a:solidFill>
                  <a:srgbClr val="FFC000"/>
                </a:solidFill>
              </a:rPr>
              <a:t>Warming;</a:t>
            </a:r>
            <a:endParaRPr lang="en-US" sz="4400" b="1" dirty="0" smtClean="0">
              <a:solidFill>
                <a:srgbClr val="FFC000"/>
              </a:solidFill>
            </a:endParaRPr>
          </a:p>
          <a:p>
            <a:r>
              <a:rPr lang="en-US" sz="4400" b="1" dirty="0" smtClean="0">
                <a:solidFill>
                  <a:srgbClr val="FFC000"/>
                </a:solidFill>
              </a:rPr>
              <a:t>Reduction/ Deletion of </a:t>
            </a:r>
            <a:r>
              <a:rPr lang="en-US" sz="4400" b="1" dirty="0" smtClean="0">
                <a:solidFill>
                  <a:srgbClr val="FFC000"/>
                </a:solidFill>
              </a:rPr>
              <a:t>Ozone </a:t>
            </a:r>
            <a:r>
              <a:rPr lang="en-US" sz="4400" b="1" dirty="0" smtClean="0">
                <a:solidFill>
                  <a:srgbClr val="FFC000"/>
                </a:solidFill>
              </a:rPr>
              <a:t>Layer;</a:t>
            </a:r>
            <a:endParaRPr lang="en-US" sz="4400" b="1" dirty="0" smtClean="0">
              <a:solidFill>
                <a:srgbClr val="FFC000"/>
              </a:solidFill>
            </a:endParaRPr>
          </a:p>
          <a:p>
            <a:r>
              <a:rPr lang="en-US" sz="4400" b="1" dirty="0" smtClean="0">
                <a:solidFill>
                  <a:srgbClr val="FFC000"/>
                </a:solidFill>
              </a:rPr>
              <a:t>Risk of Black </a:t>
            </a:r>
            <a:r>
              <a:rPr lang="en-US" sz="4400" b="1" dirty="0" smtClean="0">
                <a:solidFill>
                  <a:srgbClr val="FFC000"/>
                </a:solidFill>
              </a:rPr>
              <a:t>Hole;</a:t>
            </a:r>
            <a:endParaRPr lang="en-IN" sz="4400" b="1" dirty="0">
              <a:solidFill>
                <a:srgbClr val="FFC000"/>
              </a:solidFill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Legal </a:t>
            </a:r>
            <a:r>
              <a:rPr lang="en-US" sz="4000" b="1" dirty="0" smtClean="0"/>
              <a:t>Provisions Regarding EP…!!!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latin typeface="Arial Black" pitchFamily="34" charset="0"/>
              </a:rPr>
              <a:t>Wild Life Protection </a:t>
            </a:r>
            <a:r>
              <a:rPr lang="en-US" b="1" dirty="0" smtClean="0">
                <a:solidFill>
                  <a:srgbClr val="FFC000"/>
                </a:solidFill>
                <a:latin typeface="Arial Black" pitchFamily="34" charset="0"/>
              </a:rPr>
              <a:t>Act, 1972;</a:t>
            </a:r>
            <a:endParaRPr lang="en-US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r>
              <a:rPr lang="en-US" b="1" dirty="0" smtClean="0">
                <a:solidFill>
                  <a:srgbClr val="FFC000"/>
                </a:solidFill>
                <a:latin typeface="Arial Black" pitchFamily="34" charset="0"/>
              </a:rPr>
              <a:t>Forest Conservation </a:t>
            </a:r>
            <a:r>
              <a:rPr lang="en-US" b="1" dirty="0" smtClean="0">
                <a:solidFill>
                  <a:srgbClr val="FFC000"/>
                </a:solidFill>
                <a:latin typeface="Arial Black" pitchFamily="34" charset="0"/>
              </a:rPr>
              <a:t>Act, 1980;</a:t>
            </a:r>
            <a:endParaRPr lang="en-US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r>
              <a:rPr lang="en-US" b="1" dirty="0" smtClean="0">
                <a:solidFill>
                  <a:srgbClr val="FFC000"/>
                </a:solidFill>
                <a:latin typeface="Arial Black" pitchFamily="34" charset="0"/>
              </a:rPr>
              <a:t>Prevention &amp; control of Pollution </a:t>
            </a:r>
            <a:r>
              <a:rPr lang="en-US" b="1" dirty="0" smtClean="0">
                <a:solidFill>
                  <a:srgbClr val="FFC000"/>
                </a:solidFill>
                <a:latin typeface="Arial Black" pitchFamily="34" charset="0"/>
              </a:rPr>
              <a:t>Act, 1974;</a:t>
            </a:r>
            <a:endParaRPr lang="en-US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r>
              <a:rPr lang="en-US" b="1" dirty="0" smtClean="0">
                <a:solidFill>
                  <a:srgbClr val="FFC000"/>
                </a:solidFill>
                <a:latin typeface="Arial Black" pitchFamily="34" charset="0"/>
              </a:rPr>
              <a:t>Environment Protection </a:t>
            </a:r>
            <a:r>
              <a:rPr lang="en-US" b="1" dirty="0" smtClean="0">
                <a:solidFill>
                  <a:srgbClr val="FFC000"/>
                </a:solidFill>
                <a:latin typeface="Arial Black" pitchFamily="34" charset="0"/>
              </a:rPr>
              <a:t>Act, 1986;</a:t>
            </a:r>
            <a:endParaRPr lang="en-US" b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</a:rPr>
              <a:t>  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263525"/>
            <a:ext cx="7239000" cy="1162050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Remedial Actions EC</a:t>
            </a:r>
            <a:endParaRPr lang="en-US" sz="4000" dirty="0"/>
          </a:p>
        </p:txBody>
      </p:sp>
      <p:pic>
        <p:nvPicPr>
          <p:cNvPr id="6" name="Content Placeholder 5" descr="Ear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898526"/>
            <a:ext cx="5715000" cy="5459274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2400" y="1256364"/>
            <a:ext cx="3200400" cy="4691063"/>
          </a:xfrm>
        </p:spPr>
        <p:txBody>
          <a:bodyPr>
            <a:normAutofit fontScale="92500" lnSpcReduction="10000"/>
          </a:bodyPr>
          <a:lstStyle/>
          <a:p>
            <a:endParaRPr lang="en-US" sz="3600" dirty="0" smtClean="0"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E</a:t>
            </a:r>
            <a:r>
              <a:rPr lang="en-US" sz="3600" dirty="0" smtClean="0">
                <a:latin typeface="Arial Black" pitchFamily="34" charset="0"/>
              </a:rPr>
              <a:t>verybody’s </a:t>
            </a:r>
          </a:p>
          <a:p>
            <a:endParaRPr lang="en-US" sz="3600" dirty="0">
              <a:latin typeface="Arial Black" pitchFamily="34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C</a:t>
            </a:r>
            <a:r>
              <a:rPr lang="en-US" sz="3600" dirty="0" smtClean="0">
                <a:latin typeface="Arial Black" pitchFamily="34" charset="0"/>
              </a:rPr>
              <a:t>ontribution </a:t>
            </a:r>
          </a:p>
          <a:p>
            <a:endParaRPr lang="en-US" sz="3600" dirty="0">
              <a:latin typeface="Arial Black" pitchFamily="34" charset="0"/>
            </a:endParaRPr>
          </a:p>
          <a:p>
            <a:endParaRPr lang="en-US" sz="3600" dirty="0" smtClean="0">
              <a:latin typeface="Arial Black" pitchFamily="34" charset="0"/>
            </a:endParaRPr>
          </a:p>
          <a:p>
            <a:endParaRPr lang="en-US" sz="3600" dirty="0">
              <a:latin typeface="Arial Black" pitchFamily="34" charset="0"/>
            </a:endParaRPr>
          </a:p>
          <a:p>
            <a:r>
              <a:rPr lang="en-US" sz="3600" dirty="0" smtClean="0">
                <a:latin typeface="Arial Black" pitchFamily="34" charset="0"/>
              </a:rPr>
              <a:t>Let’s </a:t>
            </a:r>
            <a:r>
              <a:rPr lang="en-US" sz="3600" dirty="0" smtClean="0">
                <a:latin typeface="Arial Black" pitchFamily="34" charset="0"/>
              </a:rPr>
              <a:t>Pledge</a:t>
            </a:r>
            <a:endParaRPr lang="en-US" sz="3600" dirty="0" smtClean="0">
              <a:latin typeface="Arial Black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2484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2484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2484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402"/>
            <a:ext cx="8305800" cy="91693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489" y="0"/>
            <a:ext cx="8305800" cy="58213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If we want to live longer, to be safer and in good health </a:t>
            </a:r>
            <a:r>
              <a:rPr lang="en-US" b="1" dirty="0" smtClean="0">
                <a:solidFill>
                  <a:srgbClr val="FFFF00"/>
                </a:solidFill>
              </a:rPr>
              <a:t>we </a:t>
            </a:r>
            <a:r>
              <a:rPr lang="en-US" b="1" dirty="0" smtClean="0">
                <a:solidFill>
                  <a:srgbClr val="FFFF00"/>
                </a:solidFill>
              </a:rPr>
              <a:t>must protect </a:t>
            </a:r>
            <a:r>
              <a:rPr lang="en-US" b="1" dirty="0" smtClean="0">
                <a:solidFill>
                  <a:srgbClr val="FFFF00"/>
                </a:solidFill>
              </a:rPr>
              <a:t>our environment…!!! 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 flipV="1">
            <a:off x="381001" y="6126163"/>
            <a:ext cx="76200" cy="46037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</p:txBody>
      </p:sp>
      <p:pic>
        <p:nvPicPr>
          <p:cNvPr id="1026" name="Picture 2" descr="C:\Users\HCL\Desktop\slide-15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76337"/>
            <a:ext cx="8686799" cy="5148263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 b="1">
                <a:solidFill>
                  <a:schemeClr val="tx1"/>
                </a:solidFill>
              </a:rPr>
              <a:pPr>
                <a:defRPr/>
              </a:pPr>
              <a:t>1/27/2021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 b="1">
                <a:solidFill>
                  <a:schemeClr val="tx1"/>
                </a:solidFill>
              </a:rPr>
              <a:pPr>
                <a:defRPr/>
              </a:pPr>
              <a:t>28</a:t>
            </a:fld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3429000"/>
            <a:ext cx="8229600" cy="30479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FF"/>
                </a:solidFill>
                <a:latin typeface="Arial Black" pitchFamily="34" charset="0"/>
              </a:rPr>
              <a:t>SEE      </a:t>
            </a:r>
          </a:p>
          <a:p>
            <a:pPr algn="ctr"/>
            <a:endParaRPr lang="en-US" dirty="0">
              <a:solidFill>
                <a:srgbClr val="FF00FF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FF"/>
                </a:solidFill>
                <a:latin typeface="Arial Black" pitchFamily="34" charset="0"/>
              </a:rPr>
              <a:t>           U</a:t>
            </a:r>
          </a:p>
          <a:p>
            <a:endParaRPr lang="en-US" dirty="0">
              <a:solidFill>
                <a:srgbClr val="FF00FF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FF"/>
                </a:solidFill>
                <a:latin typeface="Arial Black" pitchFamily="34" charset="0"/>
              </a:rPr>
              <a:t>                   NEXT </a:t>
            </a:r>
          </a:p>
          <a:p>
            <a:pPr>
              <a:buNone/>
            </a:pPr>
            <a:r>
              <a:rPr lang="en-US" dirty="0" smtClean="0">
                <a:solidFill>
                  <a:srgbClr val="FF00FF"/>
                </a:solidFill>
                <a:latin typeface="Arial Black" pitchFamily="34" charset="0"/>
              </a:rPr>
              <a:t>                                      TIME</a:t>
            </a:r>
          </a:p>
          <a:p>
            <a:pPr>
              <a:buNone/>
            </a:pPr>
            <a:r>
              <a:rPr lang="en-US" dirty="0" smtClean="0">
                <a:solidFill>
                  <a:srgbClr val="00FF00"/>
                </a:solidFill>
                <a:latin typeface="Arial Black" pitchFamily="34" charset="0"/>
              </a:rPr>
              <a:t>Dr. Harish Kumar Gupta</a:t>
            </a:r>
          </a:p>
          <a:p>
            <a:pPr>
              <a:buNone/>
            </a:pPr>
            <a:endParaRPr lang="en-US" dirty="0" smtClean="0">
              <a:solidFill>
                <a:srgbClr val="00FF00"/>
              </a:solidFill>
              <a:latin typeface="Arial Black" pitchFamily="34" charset="0"/>
            </a:endParaRPr>
          </a:p>
        </p:txBody>
      </p:sp>
      <p:pic>
        <p:nvPicPr>
          <p:cNvPr id="4" name="Picture 4" descr="2whitbird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"/>
            <a:ext cx="2246313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3295650" y="1879600"/>
            <a:ext cx="2686050" cy="182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29051"/>
              </a:avLst>
            </a:prstTxWarp>
          </a:bodyPr>
          <a:lstStyle/>
          <a:p>
            <a:pPr algn="ctr"/>
            <a:r>
              <a:rPr lang="en-US" sz="32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THANK  YOU !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What is </a:t>
            </a:r>
            <a:r>
              <a:rPr lang="en-US" b="1" dirty="0" smtClean="0">
                <a:solidFill>
                  <a:srgbClr val="FFFF00"/>
                </a:solidFill>
              </a:rPr>
              <a:t>happening…!!!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easysteps_photo_ES27_airpollution-504x33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762000"/>
            <a:ext cx="8686800" cy="5562600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Date Placeholder 2"/>
          <p:cNvSpPr txBox="1">
            <a:spLocks/>
          </p:cNvSpPr>
          <p:nvPr/>
        </p:nvSpPr>
        <p:spPr>
          <a:xfrm>
            <a:off x="533400" y="6172200"/>
            <a:ext cx="35814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A1132-FE62-4C77-97BE-87E17C29436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1/27/2021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2343149" y="6172200"/>
            <a:ext cx="4860471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200" dirty="0" smtClean="0"/>
              <a:t>HKG</a:t>
            </a:r>
            <a:endParaRPr lang="en-US" sz="1200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5105400" y="6172200"/>
            <a:ext cx="35814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5542-0E9C-4EA0-BBD5-9154A5688A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454" y="-228600"/>
            <a:ext cx="8229600" cy="1143000"/>
          </a:xfrm>
        </p:spPr>
        <p:txBody>
          <a:bodyPr/>
          <a:lstStyle/>
          <a:p>
            <a:r>
              <a:rPr lang="en-US" b="1" dirty="0" smtClean="0"/>
              <a:t>What is </a:t>
            </a:r>
            <a:r>
              <a:rPr lang="en-US" b="1" dirty="0" smtClean="0"/>
              <a:t>happening…!!!</a:t>
            </a:r>
            <a:endParaRPr lang="en-US" b="1" dirty="0"/>
          </a:p>
        </p:txBody>
      </p:sp>
      <p:pic>
        <p:nvPicPr>
          <p:cNvPr id="4" name="Content Placeholder 3" descr="Vehicle Pollution_4C_--621x4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054" y="762000"/>
            <a:ext cx="8534400" cy="5540423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8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What is </a:t>
            </a:r>
            <a:r>
              <a:rPr lang="en-US" b="1" dirty="0" smtClean="0">
                <a:latin typeface="Arial Black" pitchFamily="34" charset="0"/>
              </a:rPr>
              <a:t>happening…!!!</a:t>
            </a:r>
            <a:endParaRPr lang="en-US" b="1" dirty="0"/>
          </a:p>
        </p:txBody>
      </p:sp>
      <p:pic>
        <p:nvPicPr>
          <p:cNvPr id="4" name="Content Placeholder 3" descr="Diwali-Firecrackers2-resized-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534400" cy="5334000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What is </a:t>
            </a:r>
            <a:r>
              <a:rPr lang="en-US" dirty="0" smtClean="0">
                <a:latin typeface="Arial Black" pitchFamily="34" charset="0"/>
              </a:rPr>
              <a:t>happening…!!!</a:t>
            </a:r>
            <a:endParaRPr lang="en-US" dirty="0"/>
          </a:p>
        </p:txBody>
      </p:sp>
      <p:pic>
        <p:nvPicPr>
          <p:cNvPr id="4" name="Content Placeholder 3" descr="Newswala-i-Mv-smoking_indoor_air_pollu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534400" cy="5486400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3246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3246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3246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What is </a:t>
            </a:r>
            <a:r>
              <a:rPr lang="en-US" dirty="0" smtClean="0">
                <a:latin typeface="Arial Black" pitchFamily="34" charset="0"/>
              </a:rPr>
              <a:t>happening…!!!</a:t>
            </a:r>
            <a:endParaRPr lang="en-US" dirty="0"/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8686800" cy="5486400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55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What is </a:t>
            </a:r>
            <a:r>
              <a:rPr lang="en-US" dirty="0" smtClean="0">
                <a:latin typeface="Arial Black" pitchFamily="34" charset="0"/>
              </a:rPr>
              <a:t>happening…!!!</a:t>
            </a:r>
            <a:endParaRPr lang="en-US" dirty="0"/>
          </a:p>
        </p:txBody>
      </p:sp>
      <p:pic>
        <p:nvPicPr>
          <p:cNvPr id="4" name="Content Placeholder 3" descr="spitting_jpg_1216270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534400" cy="5334000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1722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1722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1722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45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What is </a:t>
            </a:r>
            <a:r>
              <a:rPr lang="en-US" dirty="0" smtClean="0">
                <a:latin typeface="Arial Black" pitchFamily="34" charset="0"/>
              </a:rPr>
              <a:t>happening…!!!</a:t>
            </a:r>
            <a:endParaRPr lang="en-US" dirty="0"/>
          </a:p>
        </p:txBody>
      </p:sp>
      <p:pic>
        <p:nvPicPr>
          <p:cNvPr id="4" name="Content Placeholder 3" descr="2012-tree-cut-project-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857250"/>
            <a:ext cx="8534400" cy="5619750"/>
          </a:xfrm>
          <a:scene3d>
            <a:camera prst="orthographicFront"/>
            <a:lightRig rig="threePt" dir="t"/>
          </a:scene3d>
          <a:sp3d contourW="63500">
            <a:bevelT w="114300" prst="artDeco"/>
            <a:contourClr>
              <a:srgbClr val="FF00FF"/>
            </a:contourClr>
          </a:sp3d>
        </p:spPr>
      </p:pic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533400" y="6324600"/>
            <a:ext cx="3581400" cy="609600"/>
          </a:xfrm>
        </p:spPr>
        <p:txBody>
          <a:bodyPr/>
          <a:lstStyle/>
          <a:p>
            <a:pPr>
              <a:defRPr/>
            </a:pPr>
            <a:fld id="{0FDA1132-FE62-4C77-97BE-87E17C294363}" type="datetime1">
              <a:rPr lang="en-US"/>
              <a:pPr>
                <a:defRPr/>
              </a:pPr>
              <a:t>1/27/2021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43149" y="6324600"/>
            <a:ext cx="4860471" cy="609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HKG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05400" y="6324600"/>
            <a:ext cx="3581400" cy="609600"/>
          </a:xfrm>
        </p:spPr>
        <p:txBody>
          <a:bodyPr/>
          <a:lstStyle/>
          <a:p>
            <a:pPr>
              <a:defRPr/>
            </a:pPr>
            <a:fld id="{F2855542-0E9C-4EA0-BBD5-9154A5688A25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349</Words>
  <Application>Microsoft Office PowerPoint</Application>
  <PresentationFormat>On-screen Show (4:3)</PresentationFormat>
  <Paragraphs>168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Comic Sans MS</vt:lpstr>
      <vt:lpstr>Lucida Sans Unicode</vt:lpstr>
      <vt:lpstr>Office Theme</vt:lpstr>
      <vt:lpstr>Introduction ENVIRONMENT POLLUTION</vt:lpstr>
      <vt:lpstr>Present/ Contemporary System of Environment</vt:lpstr>
      <vt:lpstr>What is happening…!!!</vt:lpstr>
      <vt:lpstr>What is happening…!!!</vt:lpstr>
      <vt:lpstr>What is happening…!!!</vt:lpstr>
      <vt:lpstr>What is happening…!!!</vt:lpstr>
      <vt:lpstr>What is happening…!!!</vt:lpstr>
      <vt:lpstr>What is happening…!!!</vt:lpstr>
      <vt:lpstr>What is happening…!!!</vt:lpstr>
      <vt:lpstr>What is happening…!!!</vt:lpstr>
      <vt:lpstr>What is happening…!!!</vt:lpstr>
      <vt:lpstr>What is happening…!!!</vt:lpstr>
      <vt:lpstr>What is happening…!!!</vt:lpstr>
      <vt:lpstr>What is happening…!!!</vt:lpstr>
      <vt:lpstr>What is happening…!!!</vt:lpstr>
      <vt:lpstr>Day to day working effects</vt:lpstr>
      <vt:lpstr>Day to day working effects…!!! </vt:lpstr>
      <vt:lpstr>Day to day working effects…!!! </vt:lpstr>
      <vt:lpstr>Day to day working effects </vt:lpstr>
      <vt:lpstr>Day to day working effects…!!!</vt:lpstr>
      <vt:lpstr>Remedial Actions “GMT”…!!! </vt:lpstr>
      <vt:lpstr>Remedial Actions “PSF”…!!!</vt:lpstr>
      <vt:lpstr>Remedial Actions PNF…!!!</vt:lpstr>
      <vt:lpstr>Remedial Actions SW…!!!</vt:lpstr>
      <vt:lpstr>Future  Effects…!!!</vt:lpstr>
      <vt:lpstr>Legal Provisions Regarding EP…!!!</vt:lpstr>
      <vt:lpstr>Remedial Actions EC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System of environment</dc:title>
  <dc:creator>Pc</dc:creator>
  <cp:lastModifiedBy>Windows User</cp:lastModifiedBy>
  <cp:revision>38</cp:revision>
  <dcterms:created xsi:type="dcterms:W3CDTF">2014-06-14T14:14:40Z</dcterms:created>
  <dcterms:modified xsi:type="dcterms:W3CDTF">2021-01-27T10:04:16Z</dcterms:modified>
</cp:coreProperties>
</file>