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0693400" cy="10693400"/>
  <p:notesSz cx="10693400" cy="10693400"/>
  <p:embeddedFontLst>
    <p:embeddedFont>
      <p:font typeface="Nirmala UI" panose="020B0502040204020203" pitchFamily="34" charset="0"/>
      <p:regular r:id="rId84"/>
      <p:bold r:id="rId85"/>
    </p:embeddedFont>
    <p:embeddedFont>
      <p:font typeface="Georgia" panose="02040502050405020303" pitchFamily="18" charset="0"/>
      <p:regular r:id="rId86"/>
      <p:bold r:id="rId87"/>
      <p:italic r:id="rId88"/>
      <p:boldItalic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Bookman Old Style" panose="02050604050505020204" pitchFamily="18" charset="0"/>
      <p:regular r:id="rId94"/>
      <p:bold r:id="rId95"/>
      <p:italic r:id="rId96"/>
      <p:boldItalic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88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0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70533" y="10302973"/>
            <a:ext cx="1950720" cy="22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41872" y="10389329"/>
            <a:ext cx="75565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fld id="{81D60167-4931-47E6-BA6A-407CBD079E47}" type="slidenum">
              <a:rPr b="1" spc="-10" dirty="0">
                <a:latin typeface="Georgia"/>
                <a:cs typeface="Georgia"/>
              </a:rPr>
              <a:t>‹#›</a:t>
            </a:fld>
            <a:endParaRPr b="1" spc="-10" dirty="0">
              <a:latin typeface="Georgia"/>
              <a:cs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hyperlink" Target="https://en.wikipedia.org/wiki/Oceanic_climat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Humid_subtropical_climate" TargetMode="External"/><Relationship Id="rId5" Type="http://schemas.openxmlformats.org/officeDocument/2006/relationships/hyperlink" Target="https://en.wikipedia.org/wiki/Losar" TargetMode="External"/><Relationship Id="rId4" Type="http://schemas.openxmlformats.org/officeDocument/2006/relationships/hyperlink" Target="https://www.google.com/url?sa=i&amp;url=https://www.msn.com/en-in/travel/tripideas/10-incredibly-beautiful-places-every-nature-lover-must-explore-this-summer-in-arunachal-pradesh/ar-BBrsOIS&amp;psig=AOvVaw38DdrVyZOjGP8o0UYpgjzZ&amp;ust=1584617848279000&amp;source=images&amp;cd=vfe&amp;ved=2ahUKEwi75vDQ96PoAhVJgEsFHSlMC3kQr4kDegUIARDgAQ" TargetMode="Externa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ttarakhand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www.dictionary.com/browse/brigadier-general" TargetMode="External"/><Relationship Id="rId12" Type="http://schemas.openxmlformats.org/officeDocument/2006/relationships/hyperlink" Target="https://en.wikipedia.org/wiki/Oil_seed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ripcrafters.com/travel/ziro-tourism-and-travel-guide" TargetMode="External"/><Relationship Id="rId11" Type="http://schemas.openxmlformats.org/officeDocument/2006/relationships/hyperlink" Target="https://en.wikipedia.org/wiki/Basmati" TargetMode="External"/><Relationship Id="rId5" Type="http://schemas.openxmlformats.org/officeDocument/2006/relationships/hyperlink" Target="https://www.tripcrafters.com/travel/roing-tourism-and-travel-guide" TargetMode="External"/><Relationship Id="rId10" Type="http://schemas.openxmlformats.org/officeDocument/2006/relationships/hyperlink" Target="https://en.wikipedia.org/wiki/Reserve_Bank_of_India" TargetMode="External"/><Relationship Id="rId4" Type="http://schemas.openxmlformats.org/officeDocument/2006/relationships/hyperlink" Target="https://www.tripcrafters.com/travel/tawang-tourism-and-travel-guide" TargetMode="External"/><Relationship Id="rId9" Type="http://schemas.openxmlformats.org/officeDocument/2006/relationships/hyperlink" Target="https://en.wikipedia.org/wiki/Uttar_Pradesh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otdwar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en.wikipedia.org/wiki/Dehradu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Sitarganj" TargetMode="External"/><Relationship Id="rId5" Type="http://schemas.openxmlformats.org/officeDocument/2006/relationships/hyperlink" Target="https://en.wikipedia.org/wiki/Pantnagar" TargetMode="External"/><Relationship Id="rId4" Type="http://schemas.openxmlformats.org/officeDocument/2006/relationships/hyperlink" Target="https://en.wikipedia.org/wiki/Haridwar" TargetMode="Externa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2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jp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jpg"/><Relationship Id="rId7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ripcrafters.com/travel/ziro-tourism-and-travel-guide" TargetMode="External"/><Relationship Id="rId5" Type="http://schemas.openxmlformats.org/officeDocument/2006/relationships/hyperlink" Target="https://www.tripcrafters.com/travel/roing-tourism-and-travel-guide" TargetMode="External"/><Relationship Id="rId4" Type="http://schemas.openxmlformats.org/officeDocument/2006/relationships/hyperlink" Target="https://www.tripcrafters.com/travel/tawang-tourism-and-travel-guid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jpg"/><Relationship Id="rId7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2.jp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84550" y="4652771"/>
            <a:ext cx="570865" cy="152400"/>
          </a:xfrm>
          <a:custGeom>
            <a:avLst/>
            <a:gdLst/>
            <a:ahLst/>
            <a:cxnLst/>
            <a:rect l="l" t="t" r="r" b="b"/>
            <a:pathLst>
              <a:path w="570864" h="152400">
                <a:moveTo>
                  <a:pt x="570280" y="0"/>
                </a:moveTo>
                <a:lnTo>
                  <a:pt x="0" y="0"/>
                </a:lnTo>
                <a:lnTo>
                  <a:pt x="0" y="152400"/>
                </a:lnTo>
                <a:lnTo>
                  <a:pt x="570280" y="152400"/>
                </a:lnTo>
                <a:lnTo>
                  <a:pt x="5702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27684" y="4475479"/>
            <a:ext cx="6032500" cy="335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2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Daily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Variations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Traffic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Volume at Ditte (Chainage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142+020) to</a:t>
            </a:r>
            <a:r>
              <a:rPr sz="1050" b="1" spc="-6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Dimme</a:t>
            </a:r>
            <a:endParaRPr sz="1050">
              <a:latin typeface="Georgia"/>
              <a:cs typeface="Georgia"/>
            </a:endParaRPr>
          </a:p>
          <a:p>
            <a:pPr marL="1308100">
              <a:lnSpc>
                <a:spcPts val="1220"/>
              </a:lnSpc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Migging (Chainage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167+100)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Projected</a:t>
            </a:r>
            <a:r>
              <a:rPr sz="1050" b="1" spc="-4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6932" y="7890128"/>
            <a:ext cx="5795010" cy="6286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564640" marR="5080" indent="-1552575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Catalogue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Pavement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with Bituminous Surface with CTSB,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CTB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SAMI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Effective CBR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10%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(Plate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50" b="1" spc="-6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22).</a:t>
            </a:r>
            <a:endParaRPr sz="1050">
              <a:latin typeface="Georgia"/>
              <a:cs typeface="Georgia"/>
            </a:endParaRPr>
          </a:p>
          <a:p>
            <a:pPr marL="485140">
              <a:lnSpc>
                <a:spcPct val="100000"/>
              </a:lnSpc>
              <a:spcBef>
                <a:spcPts val="101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20: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Details of Reserved Forest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with Existing 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</a:t>
            </a:r>
            <a:r>
              <a:rPr sz="1050" b="1" spc="-10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Chainage.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527608" y="8655684"/>
          <a:ext cx="6230619" cy="11436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450"/>
                <a:gridCol w="916305"/>
                <a:gridCol w="869315"/>
                <a:gridCol w="890270"/>
                <a:gridCol w="794385"/>
                <a:gridCol w="815975"/>
                <a:gridCol w="1137919"/>
              </a:tblGrid>
              <a:tr h="53378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 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0734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 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31775" marR="170180" indent="-55244">
                        <a:lnSpc>
                          <a:spcPts val="113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Len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h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(Km)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Forest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1950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20721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92+250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113+650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25.080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Reserved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56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113+650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189+100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22.000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Reserved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/>
          <p:nvPr/>
        </p:nvSpPr>
        <p:spPr>
          <a:xfrm>
            <a:off x="720851" y="772665"/>
            <a:ext cx="5998464" cy="3582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8344" y="1173479"/>
            <a:ext cx="4602480" cy="2700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14171" y="1935860"/>
            <a:ext cx="283845" cy="1330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71120" algn="r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  <a:p>
            <a:pPr marR="57150" algn="r">
              <a:lnSpc>
                <a:spcPct val="100000"/>
              </a:lnSpc>
              <a:spcBef>
                <a:spcPts val="805"/>
              </a:spcBef>
            </a:pPr>
            <a:r>
              <a:rPr sz="900" dirty="0">
                <a:latin typeface="Arial"/>
                <a:cs typeface="Arial"/>
              </a:rPr>
              <a:t>400</a:t>
            </a:r>
            <a:endParaRPr sz="900">
              <a:latin typeface="Arial"/>
              <a:cs typeface="Arial"/>
            </a:endParaRPr>
          </a:p>
          <a:p>
            <a:pPr marR="43815" algn="r">
              <a:lnSpc>
                <a:spcPct val="100000"/>
              </a:lnSpc>
              <a:spcBef>
                <a:spcPts val="775"/>
              </a:spcBef>
            </a:pPr>
            <a:r>
              <a:rPr sz="900" dirty="0">
                <a:latin typeface="Arial"/>
                <a:cs typeface="Arial"/>
              </a:rPr>
              <a:t>300</a:t>
            </a:r>
            <a:endParaRPr sz="900">
              <a:latin typeface="Arial"/>
              <a:cs typeface="Arial"/>
            </a:endParaRPr>
          </a:p>
          <a:p>
            <a:pPr marR="30480" algn="r">
              <a:lnSpc>
                <a:spcPct val="100000"/>
              </a:lnSpc>
              <a:spcBef>
                <a:spcPts val="760"/>
              </a:spcBef>
            </a:pPr>
            <a:r>
              <a:rPr sz="900" dirty="0">
                <a:latin typeface="Arial"/>
                <a:cs typeface="Arial"/>
              </a:rPr>
              <a:t>200</a:t>
            </a:r>
            <a:endParaRPr sz="900">
              <a:latin typeface="Arial"/>
              <a:cs typeface="Arial"/>
            </a:endParaRPr>
          </a:p>
          <a:p>
            <a:pPr marR="17145" algn="r">
              <a:lnSpc>
                <a:spcPct val="100000"/>
              </a:lnSpc>
              <a:spcBef>
                <a:spcPts val="730"/>
              </a:spcBef>
            </a:pPr>
            <a:r>
              <a:rPr sz="900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715"/>
              </a:spcBef>
            </a:pPr>
            <a:r>
              <a:rPr sz="900" spc="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0150" y="1693926"/>
            <a:ext cx="217804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rial"/>
                <a:cs typeface="Arial"/>
              </a:rPr>
              <a:t>600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40694" y="3209902"/>
            <a:ext cx="83820" cy="9715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8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dirty="0">
                <a:latin typeface="Arial"/>
                <a:cs typeface="Arial"/>
              </a:rPr>
              <a:t>9</a:t>
            </a:r>
            <a:endParaRPr sz="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861" y="3272668"/>
            <a:ext cx="83820" cy="15494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1</a:t>
            </a:r>
            <a:r>
              <a:rPr sz="400" spc="10" dirty="0">
                <a:latin typeface="Arial"/>
                <a:cs typeface="Arial"/>
              </a:rPr>
              <a:t>1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spc="-15" dirty="0">
                <a:latin typeface="Arial"/>
                <a:cs typeface="Arial"/>
              </a:rPr>
              <a:t>1</a:t>
            </a:r>
            <a:r>
              <a:rPr sz="400" dirty="0">
                <a:latin typeface="Arial"/>
                <a:cs typeface="Arial"/>
              </a:rPr>
              <a:t>2</a:t>
            </a:r>
            <a:endParaRPr sz="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34394" y="3337945"/>
            <a:ext cx="83820" cy="15494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1</a:t>
            </a:r>
            <a:r>
              <a:rPr sz="400" spc="10" dirty="0">
                <a:latin typeface="Arial"/>
                <a:cs typeface="Arial"/>
              </a:rPr>
              <a:t>4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spc="-15" dirty="0">
                <a:latin typeface="Arial"/>
                <a:cs typeface="Arial"/>
              </a:rPr>
              <a:t>1</a:t>
            </a:r>
            <a:r>
              <a:rPr sz="400" dirty="0">
                <a:latin typeface="Arial"/>
                <a:cs typeface="Arial"/>
              </a:rPr>
              <a:t>5</a:t>
            </a:r>
            <a:endParaRPr sz="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42674" y="3405637"/>
            <a:ext cx="83820" cy="15494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1</a:t>
            </a:r>
            <a:r>
              <a:rPr sz="400" spc="10" dirty="0">
                <a:latin typeface="Arial"/>
                <a:cs typeface="Arial"/>
              </a:rPr>
              <a:t>7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spc="-15" dirty="0">
                <a:latin typeface="Arial"/>
                <a:cs typeface="Arial"/>
              </a:rPr>
              <a:t>1</a:t>
            </a:r>
            <a:r>
              <a:rPr sz="400" dirty="0">
                <a:latin typeface="Arial"/>
                <a:cs typeface="Arial"/>
              </a:rPr>
              <a:t>8</a:t>
            </a:r>
            <a:endParaRPr sz="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58425" y="3475807"/>
            <a:ext cx="83820" cy="15494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2</a:t>
            </a:r>
            <a:r>
              <a:rPr sz="400" spc="10" dirty="0">
                <a:latin typeface="Arial"/>
                <a:cs typeface="Arial"/>
              </a:rPr>
              <a:t>0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spc="-15" dirty="0">
                <a:latin typeface="Arial"/>
                <a:cs typeface="Arial"/>
              </a:rPr>
              <a:t>2</a:t>
            </a:r>
            <a:r>
              <a:rPr sz="400" dirty="0">
                <a:latin typeface="Arial"/>
                <a:cs typeface="Arial"/>
              </a:rPr>
              <a:t>1</a:t>
            </a:r>
            <a:endParaRPr sz="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83618" y="3549146"/>
            <a:ext cx="83820" cy="15494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2</a:t>
            </a:r>
            <a:r>
              <a:rPr sz="400" spc="10" dirty="0">
                <a:latin typeface="Arial"/>
                <a:cs typeface="Arial"/>
              </a:rPr>
              <a:t>3</a:t>
            </a:r>
            <a:r>
              <a:rPr sz="400" spc="-20" dirty="0">
                <a:latin typeface="Arial"/>
                <a:cs typeface="Arial"/>
              </a:rPr>
              <a:t>-</a:t>
            </a:r>
            <a:r>
              <a:rPr sz="400" spc="-15" dirty="0">
                <a:latin typeface="Arial"/>
                <a:cs typeface="Arial"/>
              </a:rPr>
              <a:t>0</a:t>
            </a:r>
            <a:r>
              <a:rPr sz="400" dirty="0">
                <a:latin typeface="Arial"/>
                <a:cs typeface="Arial"/>
              </a:rPr>
              <a:t>0</a:t>
            </a:r>
            <a:endParaRPr sz="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17806" y="3623526"/>
            <a:ext cx="83820" cy="10033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2</a:t>
            </a:r>
            <a:r>
              <a:rPr sz="400" spc="5" dirty="0">
                <a:latin typeface="Arial"/>
                <a:cs typeface="Arial"/>
              </a:rPr>
              <a:t>-</a:t>
            </a:r>
            <a:r>
              <a:rPr sz="400" dirty="0">
                <a:latin typeface="Arial"/>
                <a:cs typeface="Arial"/>
              </a:rPr>
              <a:t>3</a:t>
            </a:r>
            <a:endParaRPr sz="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61646" y="3702774"/>
            <a:ext cx="83820" cy="10033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5" dirty="0">
                <a:latin typeface="Arial"/>
                <a:cs typeface="Arial"/>
              </a:rPr>
              <a:t>5</a:t>
            </a:r>
            <a:r>
              <a:rPr sz="400" spc="5" dirty="0">
                <a:latin typeface="Arial"/>
                <a:cs typeface="Arial"/>
              </a:rPr>
              <a:t>-</a:t>
            </a:r>
            <a:r>
              <a:rPr sz="400" dirty="0">
                <a:latin typeface="Arial"/>
                <a:cs typeface="Arial"/>
              </a:rPr>
              <a:t>6</a:t>
            </a:r>
            <a:endParaRPr sz="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07666" y="848360"/>
            <a:ext cx="262826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Arial"/>
                <a:cs typeface="Arial"/>
              </a:rPr>
              <a:t>Daily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Variation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of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Traffic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Volume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for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</a:t>
            </a:r>
            <a:r>
              <a:rPr sz="1000" b="1" spc="-5" dirty="0">
                <a:latin typeface="Arial"/>
                <a:cs typeface="Arial"/>
              </a:rPr>
              <a:t> Days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162421" y="1603862"/>
            <a:ext cx="33548" cy="33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62421" y="160386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197853" y="1563115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31-01-16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162421" y="188796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48" y="0"/>
                </a:moveTo>
                <a:lnTo>
                  <a:pt x="0" y="0"/>
                </a:lnTo>
                <a:lnTo>
                  <a:pt x="0" y="33548"/>
                </a:lnTo>
                <a:lnTo>
                  <a:pt x="33548" y="33548"/>
                </a:lnTo>
                <a:lnTo>
                  <a:pt x="33548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162421" y="188796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197853" y="1847214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01-02-16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62421" y="217193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48" y="0"/>
                </a:moveTo>
                <a:lnTo>
                  <a:pt x="0" y="0"/>
                </a:lnTo>
                <a:lnTo>
                  <a:pt x="0" y="33548"/>
                </a:lnTo>
                <a:lnTo>
                  <a:pt x="33548" y="33548"/>
                </a:lnTo>
                <a:lnTo>
                  <a:pt x="33548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62421" y="217193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6197853" y="2131313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02-02-16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162421" y="2456032"/>
            <a:ext cx="33548" cy="33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62421" y="245603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197853" y="2414981"/>
            <a:ext cx="29146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5" dirty="0">
                <a:latin typeface="Arial"/>
                <a:cs typeface="Arial"/>
              </a:rPr>
              <a:t>03-02-16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162421" y="2740004"/>
            <a:ext cx="33548" cy="33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62421" y="274000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197853" y="2699765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04-02-16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162421" y="302397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33548" y="0"/>
                </a:moveTo>
                <a:lnTo>
                  <a:pt x="0" y="0"/>
                </a:lnTo>
                <a:lnTo>
                  <a:pt x="0" y="33548"/>
                </a:lnTo>
                <a:lnTo>
                  <a:pt x="33548" y="33548"/>
                </a:lnTo>
                <a:lnTo>
                  <a:pt x="33548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62421" y="302397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197853" y="2983737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05-02-16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162421" y="3308075"/>
            <a:ext cx="33548" cy="33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62421" y="330807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0" y="33548"/>
                </a:moveTo>
                <a:lnTo>
                  <a:pt x="33548" y="33548"/>
                </a:lnTo>
                <a:lnTo>
                  <a:pt x="33548" y="0"/>
                </a:lnTo>
                <a:lnTo>
                  <a:pt x="0" y="0"/>
                </a:lnTo>
                <a:lnTo>
                  <a:pt x="0" y="3354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97853" y="3267836"/>
            <a:ext cx="2914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5" dirty="0">
                <a:latin typeface="Arial"/>
                <a:cs typeface="Arial"/>
              </a:rPr>
              <a:t>06-02-16</a:t>
            </a:r>
            <a:endParaRPr sz="5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05484" y="755903"/>
            <a:ext cx="6029960" cy="3599815"/>
          </a:xfrm>
          <a:custGeom>
            <a:avLst/>
            <a:gdLst/>
            <a:ahLst/>
            <a:cxnLst/>
            <a:rect l="l" t="t" r="r" b="b"/>
            <a:pathLst>
              <a:path w="6029959" h="3599815">
                <a:moveTo>
                  <a:pt x="6012171" y="0"/>
                </a:moveTo>
                <a:lnTo>
                  <a:pt x="17789" y="0"/>
                </a:lnTo>
                <a:lnTo>
                  <a:pt x="11637" y="1240"/>
                </a:lnTo>
                <a:lnTo>
                  <a:pt x="5581" y="5318"/>
                </a:lnTo>
                <a:lnTo>
                  <a:pt x="1497" y="11372"/>
                </a:lnTo>
                <a:lnTo>
                  <a:pt x="0" y="18796"/>
                </a:lnTo>
                <a:lnTo>
                  <a:pt x="0" y="3593846"/>
                </a:lnTo>
                <a:lnTo>
                  <a:pt x="1178" y="3599688"/>
                </a:lnTo>
                <a:lnTo>
                  <a:pt x="6350" y="3599688"/>
                </a:lnTo>
                <a:lnTo>
                  <a:pt x="6350" y="11811"/>
                </a:lnTo>
                <a:lnTo>
                  <a:pt x="12039" y="6096"/>
                </a:lnTo>
                <a:lnTo>
                  <a:pt x="6024911" y="6096"/>
                </a:lnTo>
                <a:lnTo>
                  <a:pt x="6024387" y="5318"/>
                </a:lnTo>
                <a:lnTo>
                  <a:pt x="6018333" y="1240"/>
                </a:lnTo>
                <a:lnTo>
                  <a:pt x="6012171" y="0"/>
                </a:lnTo>
                <a:close/>
              </a:path>
              <a:path w="6029959" h="3599815">
                <a:moveTo>
                  <a:pt x="6014466" y="12446"/>
                </a:moveTo>
                <a:lnTo>
                  <a:pt x="15544" y="12446"/>
                </a:lnTo>
                <a:lnTo>
                  <a:pt x="12700" y="15240"/>
                </a:lnTo>
                <a:lnTo>
                  <a:pt x="12700" y="3597402"/>
                </a:lnTo>
                <a:lnTo>
                  <a:pt x="15027" y="3599688"/>
                </a:lnTo>
                <a:lnTo>
                  <a:pt x="6014974" y="3599688"/>
                </a:lnTo>
                <a:lnTo>
                  <a:pt x="6017260" y="3597402"/>
                </a:lnTo>
                <a:lnTo>
                  <a:pt x="6017260" y="3587496"/>
                </a:lnTo>
                <a:lnTo>
                  <a:pt x="25400" y="3587496"/>
                </a:lnTo>
                <a:lnTo>
                  <a:pt x="25400" y="25146"/>
                </a:lnTo>
                <a:lnTo>
                  <a:pt x="6017260" y="25146"/>
                </a:lnTo>
                <a:lnTo>
                  <a:pt x="6017260" y="15240"/>
                </a:lnTo>
                <a:lnTo>
                  <a:pt x="6014466" y="12446"/>
                </a:lnTo>
                <a:close/>
              </a:path>
              <a:path w="6029959" h="3599815">
                <a:moveTo>
                  <a:pt x="6024911" y="6096"/>
                </a:moveTo>
                <a:lnTo>
                  <a:pt x="6017895" y="6096"/>
                </a:lnTo>
                <a:lnTo>
                  <a:pt x="6023610" y="11811"/>
                </a:lnTo>
                <a:lnTo>
                  <a:pt x="6023610" y="3599688"/>
                </a:lnTo>
                <a:lnTo>
                  <a:pt x="6028784" y="3599688"/>
                </a:lnTo>
                <a:lnTo>
                  <a:pt x="6029960" y="3593846"/>
                </a:lnTo>
                <a:lnTo>
                  <a:pt x="6029960" y="18796"/>
                </a:lnTo>
                <a:lnTo>
                  <a:pt x="6028465" y="11372"/>
                </a:lnTo>
                <a:lnTo>
                  <a:pt x="6024911" y="6096"/>
                </a:lnTo>
                <a:close/>
              </a:path>
              <a:path w="6029959" h="3599815">
                <a:moveTo>
                  <a:pt x="6017260" y="25146"/>
                </a:moveTo>
                <a:lnTo>
                  <a:pt x="6004560" y="25146"/>
                </a:lnTo>
                <a:lnTo>
                  <a:pt x="6004560" y="3587496"/>
                </a:lnTo>
                <a:lnTo>
                  <a:pt x="6017260" y="3587496"/>
                </a:lnTo>
                <a:lnTo>
                  <a:pt x="6017260" y="25146"/>
                </a:lnTo>
                <a:close/>
              </a:path>
              <a:path w="6029959" h="3599815">
                <a:moveTo>
                  <a:pt x="5998210" y="31496"/>
                </a:moveTo>
                <a:lnTo>
                  <a:pt x="31750" y="31496"/>
                </a:lnTo>
                <a:lnTo>
                  <a:pt x="31750" y="3581146"/>
                </a:lnTo>
                <a:lnTo>
                  <a:pt x="5998210" y="3581146"/>
                </a:lnTo>
                <a:lnTo>
                  <a:pt x="5998210" y="3574796"/>
                </a:lnTo>
                <a:lnTo>
                  <a:pt x="38100" y="3574796"/>
                </a:lnTo>
                <a:lnTo>
                  <a:pt x="38100" y="37846"/>
                </a:lnTo>
                <a:lnTo>
                  <a:pt x="5998210" y="37846"/>
                </a:lnTo>
                <a:lnTo>
                  <a:pt x="5998210" y="31496"/>
                </a:lnTo>
                <a:close/>
              </a:path>
              <a:path w="6029959" h="3599815">
                <a:moveTo>
                  <a:pt x="5998210" y="37846"/>
                </a:moveTo>
                <a:lnTo>
                  <a:pt x="5991860" y="37846"/>
                </a:lnTo>
                <a:lnTo>
                  <a:pt x="5991860" y="3574796"/>
                </a:lnTo>
                <a:lnTo>
                  <a:pt x="5998210" y="3574796"/>
                </a:lnTo>
                <a:lnTo>
                  <a:pt x="5998210" y="37846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28697" y="5003286"/>
            <a:ext cx="5135885" cy="27127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631240" y="737869"/>
          <a:ext cx="6031865" cy="4606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0380"/>
                <a:gridCol w="2982595"/>
              </a:tblGrid>
              <a:tr h="2158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marL="1270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Location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4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Location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4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II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433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Location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4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III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Location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4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IV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67740" y="5459983"/>
            <a:ext cx="6157595" cy="2223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Figure 21: Muck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Disposal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Area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and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Camp</a:t>
            </a:r>
            <a:r>
              <a:rPr sz="1050" b="1" spc="-6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Site.</a:t>
            </a:r>
            <a:endParaRPr sz="1050">
              <a:latin typeface="Georgia"/>
              <a:cs typeface="Georgia"/>
            </a:endParaRPr>
          </a:p>
          <a:p>
            <a:pPr marL="63500">
              <a:lnSpc>
                <a:spcPct val="100000"/>
              </a:lnSpc>
              <a:spcBef>
                <a:spcPts val="1070"/>
              </a:spcBef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Traffic Growth</a:t>
            </a:r>
            <a:r>
              <a:rPr sz="1050" b="1" spc="-40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Rate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63500" marR="55880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growth </a:t>
            </a:r>
            <a:r>
              <a:rPr sz="1000" dirty="0">
                <a:latin typeface="Georgia"/>
                <a:cs typeface="Georgia"/>
              </a:rPr>
              <a:t>rates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estimates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subjected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scenario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analysis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most</a:t>
            </a:r>
            <a:r>
              <a:rPr sz="1000" spc="-5" dirty="0">
                <a:latin typeface="Georgia"/>
                <a:cs typeface="Georgia"/>
              </a:rPr>
              <a:t> likely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case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adopted 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purpose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present study.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traffic growth estimates scenario is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likely growth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Indian </a:t>
            </a:r>
            <a:r>
              <a:rPr sz="1000" spc="-5" dirty="0">
                <a:latin typeface="Georgia"/>
                <a:cs typeface="Georgia"/>
              </a:rPr>
              <a:t>economy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its </a:t>
            </a:r>
            <a:r>
              <a:rPr sz="1000" spc="-5" dirty="0">
                <a:latin typeface="Georgia"/>
                <a:cs typeface="Georgia"/>
              </a:rPr>
              <a:t>relationship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growth in </a:t>
            </a:r>
            <a:r>
              <a:rPr sz="1000" dirty="0">
                <a:latin typeface="Georgia"/>
                <a:cs typeface="Georgia"/>
              </a:rPr>
              <a:t>the state </a:t>
            </a:r>
            <a:r>
              <a:rPr sz="1000" spc="-5" dirty="0">
                <a:latin typeface="Georgia"/>
                <a:cs typeface="Georgia"/>
              </a:rPr>
              <a:t>economy. Information presented in </a:t>
            </a:r>
            <a:r>
              <a:rPr sz="1000" dirty="0">
                <a:latin typeface="Georgia"/>
                <a:cs typeface="Georgia"/>
              </a:rPr>
              <a:t>the  study </a:t>
            </a:r>
            <a:r>
              <a:rPr sz="1000" spc="-5" dirty="0">
                <a:latin typeface="Georgia"/>
                <a:cs typeface="Georgia"/>
              </a:rPr>
              <a:t>area reveals </a:t>
            </a:r>
            <a:r>
              <a:rPr sz="100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traffic growth is more than </a:t>
            </a:r>
            <a:r>
              <a:rPr sz="1000" dirty="0">
                <a:latin typeface="Georgia"/>
                <a:cs typeface="Georgia"/>
              </a:rPr>
              <a:t>7%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initial </a:t>
            </a:r>
            <a:r>
              <a:rPr sz="1000" dirty="0">
                <a:latin typeface="Georgia"/>
                <a:cs typeface="Georgia"/>
              </a:rPr>
              <a:t>years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project. </a:t>
            </a:r>
            <a:r>
              <a:rPr sz="1000" spc="-5" dirty="0">
                <a:latin typeface="Georgia"/>
                <a:cs typeface="Georgia"/>
              </a:rPr>
              <a:t>Adopted growth </a:t>
            </a:r>
            <a:r>
              <a:rPr sz="1000" dirty="0">
                <a:latin typeface="Georgia"/>
                <a:cs typeface="Georgia"/>
              </a:rPr>
              <a:t>rate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dirty="0">
                <a:latin typeface="Georgia"/>
                <a:cs typeface="Georgia"/>
              </a:rPr>
              <a:t>5% </a:t>
            </a:r>
            <a:r>
              <a:rPr sz="1000" spc="-5" dirty="0">
                <a:latin typeface="Georgia"/>
                <a:cs typeface="Georgia"/>
              </a:rPr>
              <a:t>Ref. IRC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37, </a:t>
            </a:r>
            <a:r>
              <a:rPr sz="1000" spc="-5" dirty="0">
                <a:latin typeface="Georgia"/>
                <a:cs typeface="Georgia"/>
              </a:rPr>
              <a:t>2018, </a:t>
            </a:r>
            <a:r>
              <a:rPr sz="1000" dirty="0">
                <a:latin typeface="Georgia"/>
                <a:cs typeface="Georgia"/>
              </a:rPr>
              <a:t>Page No. </a:t>
            </a:r>
            <a:r>
              <a:rPr sz="1000" spc="-10" dirty="0">
                <a:latin typeface="Georgia"/>
                <a:cs typeface="Georgia"/>
              </a:rPr>
              <a:t>14 </a:t>
            </a:r>
            <a:r>
              <a:rPr sz="1000" spc="-5" dirty="0">
                <a:latin typeface="Georgia"/>
                <a:cs typeface="Georgia"/>
              </a:rPr>
              <a:t>Clause 4.2.2 for commercial </a:t>
            </a:r>
            <a:r>
              <a:rPr sz="1000" dirty="0">
                <a:latin typeface="Georgia"/>
                <a:cs typeface="Georgia"/>
              </a:rPr>
              <a:t>vehicles </a:t>
            </a:r>
            <a:r>
              <a:rPr sz="1000" spc="-5" dirty="0">
                <a:latin typeface="Georgia"/>
                <a:cs typeface="Georgia"/>
              </a:rPr>
              <a:t>along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Section. The growth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remain </a:t>
            </a:r>
            <a:r>
              <a:rPr sz="1000" dirty="0">
                <a:latin typeface="Georgia"/>
                <a:cs typeface="Georgia"/>
              </a:rPr>
              <a:t>traffic moving </a:t>
            </a:r>
            <a:r>
              <a:rPr sz="1000" spc="-5" dirty="0">
                <a:latin typeface="Georgia"/>
                <a:cs typeface="Georgia"/>
              </a:rPr>
              <a:t>vehicles is taken </a:t>
            </a:r>
            <a:r>
              <a:rPr sz="1000" dirty="0">
                <a:latin typeface="Georgia"/>
                <a:cs typeface="Georgia"/>
              </a:rPr>
              <a:t>as 5% </a:t>
            </a:r>
            <a:r>
              <a:rPr sz="1000" b="1" i="1" dirty="0">
                <a:latin typeface="Georgia"/>
                <a:cs typeface="Georgia"/>
              </a:rPr>
              <a:t>“Reference: Ministry </a:t>
            </a:r>
            <a:r>
              <a:rPr sz="1000" b="1" i="1" spc="-10" dirty="0">
                <a:latin typeface="Georgia"/>
                <a:cs typeface="Georgia"/>
              </a:rPr>
              <a:t>of </a:t>
            </a:r>
            <a:r>
              <a:rPr sz="1000" b="1" i="1" spc="-5" dirty="0">
                <a:latin typeface="Georgia"/>
                <a:cs typeface="Georgia"/>
              </a:rPr>
              <a:t>Shipping, Road Transport  </a:t>
            </a:r>
            <a:r>
              <a:rPr sz="1000" b="1" i="1" spc="5" dirty="0">
                <a:latin typeface="Georgia"/>
                <a:cs typeface="Georgia"/>
              </a:rPr>
              <a:t>and </a:t>
            </a:r>
            <a:r>
              <a:rPr sz="1000" b="1" i="1" spc="-5" dirty="0">
                <a:latin typeface="Georgia"/>
                <a:cs typeface="Georgia"/>
              </a:rPr>
              <a:t>Highways, </a:t>
            </a:r>
            <a:r>
              <a:rPr sz="1000" b="1" i="1" dirty="0">
                <a:latin typeface="Georgia"/>
                <a:cs typeface="Georgia"/>
              </a:rPr>
              <a:t>(18</a:t>
            </a:r>
            <a:r>
              <a:rPr sz="975" b="1" i="1" baseline="21367" dirty="0">
                <a:latin typeface="Georgia"/>
                <a:cs typeface="Georgia"/>
              </a:rPr>
              <a:t>th </a:t>
            </a:r>
            <a:r>
              <a:rPr sz="1000" b="1" i="1" spc="-5" dirty="0">
                <a:latin typeface="Georgia"/>
                <a:cs typeface="Georgia"/>
              </a:rPr>
              <a:t>January, 2008 Reference No. RW/ </a:t>
            </a:r>
            <a:r>
              <a:rPr sz="1000" b="1" i="1" spc="5" dirty="0">
                <a:latin typeface="Georgia"/>
                <a:cs typeface="Georgia"/>
              </a:rPr>
              <a:t>NH – </a:t>
            </a:r>
            <a:r>
              <a:rPr sz="1000" b="1" i="1" spc="-5" dirty="0">
                <a:latin typeface="Georgia"/>
                <a:cs typeface="Georgia"/>
              </a:rPr>
              <a:t>37011/ </a:t>
            </a:r>
            <a:r>
              <a:rPr sz="1000" b="1" i="1" dirty="0">
                <a:latin typeface="Georgia"/>
                <a:cs typeface="Georgia"/>
              </a:rPr>
              <a:t>57/ </a:t>
            </a:r>
            <a:r>
              <a:rPr sz="1000" b="1" i="1" spc="-5" dirty="0">
                <a:latin typeface="Georgia"/>
                <a:cs typeface="Georgia"/>
              </a:rPr>
              <a:t>2006 </a:t>
            </a:r>
            <a:r>
              <a:rPr sz="1000" b="1" i="1" spc="5" dirty="0">
                <a:latin typeface="Georgia"/>
                <a:cs typeface="Georgia"/>
              </a:rPr>
              <a:t>– </a:t>
            </a:r>
            <a:r>
              <a:rPr sz="1000" b="1" i="1" spc="-5" dirty="0">
                <a:latin typeface="Georgia"/>
                <a:cs typeface="Georgia"/>
              </a:rPr>
              <a:t>PIC) </a:t>
            </a:r>
            <a:r>
              <a:rPr sz="1000" b="1" i="1" spc="-10" dirty="0">
                <a:latin typeface="Georgia"/>
                <a:cs typeface="Georgia"/>
              </a:rPr>
              <a:t>5%  </a:t>
            </a:r>
            <a:r>
              <a:rPr sz="1000" b="1" i="1" dirty="0">
                <a:latin typeface="Georgia"/>
                <a:cs typeface="Georgia"/>
              </a:rPr>
              <a:t>Traffic Growth </a:t>
            </a:r>
            <a:r>
              <a:rPr sz="1000" b="1" i="1" spc="-5" dirty="0">
                <a:latin typeface="Georgia"/>
                <a:cs typeface="Georgia"/>
              </a:rPr>
              <a:t>Rate.” </a:t>
            </a:r>
            <a:r>
              <a:rPr sz="1000" spc="-5" dirty="0">
                <a:latin typeface="Georgia"/>
                <a:cs typeface="Georgia"/>
              </a:rPr>
              <a:t>Summary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projected traffic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adopted </a:t>
            </a:r>
            <a:r>
              <a:rPr sz="1000" dirty="0">
                <a:latin typeface="Georgia"/>
                <a:cs typeface="Georgia"/>
              </a:rPr>
              <a:t>growth </a:t>
            </a:r>
            <a:r>
              <a:rPr sz="1000" spc="-5" dirty="0">
                <a:latin typeface="Georgia"/>
                <a:cs typeface="Georgia"/>
              </a:rPr>
              <a:t>rate is </a:t>
            </a:r>
            <a:r>
              <a:rPr sz="1000" dirty="0">
                <a:latin typeface="Georgia"/>
                <a:cs typeface="Georgia"/>
              </a:rPr>
              <a:t>provided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Table  32 </a:t>
            </a:r>
            <a:r>
              <a:rPr sz="1000" spc="-5" dirty="0">
                <a:latin typeface="Georgia"/>
                <a:cs typeface="Georgia"/>
              </a:rPr>
              <a:t>given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below: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69215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32: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Projected Traffic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Volume,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Vehicle/ Day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PCU/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Day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105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817168" y="7820532"/>
          <a:ext cx="5659755" cy="1856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4970"/>
                <a:gridCol w="793115"/>
                <a:gridCol w="786764"/>
                <a:gridCol w="808354"/>
                <a:gridCol w="789939"/>
                <a:gridCol w="808354"/>
              </a:tblGrid>
              <a:tr h="234696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2018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2021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2026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2031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2036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spc="5" dirty="0">
                          <a:latin typeface="Georgia"/>
                          <a:cs typeface="Georgia"/>
                        </a:rPr>
                        <a:t>AA2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spc="5" dirty="0">
                          <a:latin typeface="Georgia"/>
                          <a:cs typeface="Georgia"/>
                        </a:rPr>
                        <a:t>BB2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CC2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DD2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spc="-5" dirty="0">
                          <a:latin typeface="Georgia"/>
                          <a:cs typeface="Georgia"/>
                        </a:rPr>
                        <a:t>EE2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FF2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</a:tr>
              <a:tr h="234695">
                <a:tc gridSpan="6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Projection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“Average Daily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Traffic”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(ADT)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8709">
                <a:tc>
                  <a:txBody>
                    <a:bodyPr/>
                    <a:lstStyle/>
                    <a:p>
                      <a:pPr marL="5715" algn="ctr">
                        <a:lnSpc>
                          <a:spcPts val="1135"/>
                        </a:lnSpc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Fast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Moving</a:t>
                      </a:r>
                      <a:r>
                        <a:rPr sz="10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Vehicle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(Motorised</a:t>
                      </a:r>
                      <a:r>
                        <a:rPr sz="10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Traffic)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140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177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spc="-15" dirty="0">
                          <a:latin typeface="Georgia"/>
                          <a:cs typeface="Georgia"/>
                        </a:rPr>
                        <a:t>227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290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370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8328">
                <a:tc>
                  <a:txBody>
                    <a:bodyPr/>
                    <a:lstStyle/>
                    <a:p>
                      <a:pPr marL="3175" algn="ctr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Slow Moving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Vehicle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(Non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Motorised</a:t>
                      </a:r>
                      <a:r>
                        <a:rPr sz="10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Traffic)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000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000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000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000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5" dirty="0">
                          <a:latin typeface="Georgia"/>
                          <a:cs typeface="Georgia"/>
                        </a:rPr>
                        <a:t>000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4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Traffic</a:t>
                      </a:r>
                      <a:r>
                        <a:rPr sz="10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(Number)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140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177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5" dirty="0">
                          <a:latin typeface="Georgia"/>
                          <a:cs typeface="Georgia"/>
                        </a:rPr>
                        <a:t>227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290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370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Projection (PCUs/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Day)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(182)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(231)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(295)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(376)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(480)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4323334" y="9655555"/>
            <a:ext cx="234950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i="1" dirty="0">
                <a:latin typeface="Georgia"/>
                <a:cs typeface="Georgia"/>
              </a:rPr>
              <a:t>Note: </a:t>
            </a:r>
            <a:r>
              <a:rPr sz="900" i="1" dirty="0">
                <a:latin typeface="Georgia"/>
                <a:cs typeface="Georgia"/>
              </a:rPr>
              <a:t>Values in </a:t>
            </a:r>
            <a:r>
              <a:rPr sz="900" i="1" spc="-5" dirty="0">
                <a:latin typeface="Georgia"/>
                <a:cs typeface="Georgia"/>
              </a:rPr>
              <a:t>bracket indicate </a:t>
            </a:r>
            <a:r>
              <a:rPr sz="900" i="1" dirty="0">
                <a:latin typeface="Georgia"/>
                <a:cs typeface="Georgia"/>
              </a:rPr>
              <a:t>PCUs/</a:t>
            </a:r>
            <a:r>
              <a:rPr sz="900" i="1" spc="-7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Day;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1329" y="809243"/>
            <a:ext cx="2892556" cy="2039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87140" y="809237"/>
            <a:ext cx="2843784" cy="20360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1329" y="3101333"/>
            <a:ext cx="2892556" cy="2036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87137" y="3101333"/>
            <a:ext cx="2846836" cy="20360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88440" y="1051813"/>
            <a:ext cx="5571490" cy="143510"/>
          </a:xfrm>
          <a:custGeom>
            <a:avLst/>
            <a:gdLst/>
            <a:ahLst/>
            <a:cxnLst/>
            <a:rect l="l" t="t" r="r" b="b"/>
            <a:pathLst>
              <a:path w="5571490" h="143509">
                <a:moveTo>
                  <a:pt x="5571109" y="0"/>
                </a:moveTo>
                <a:lnTo>
                  <a:pt x="0" y="0"/>
                </a:lnTo>
                <a:lnTo>
                  <a:pt x="0" y="143255"/>
                </a:lnTo>
                <a:lnTo>
                  <a:pt x="5571109" y="143255"/>
                </a:lnTo>
                <a:lnTo>
                  <a:pt x="557110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18540" y="728217"/>
            <a:ext cx="6051550" cy="478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PAVEMENT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COMPOSITIONS/</a:t>
            </a:r>
            <a:r>
              <a:rPr sz="1050" b="1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CONDITIONS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Georgia"/>
              <a:cs typeface="Georgia"/>
            </a:endParaRPr>
          </a:p>
          <a:p>
            <a:pPr marL="469265">
              <a:lnSpc>
                <a:spcPct val="1000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flexible pavement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adopted </a:t>
            </a:r>
            <a:r>
              <a:rPr sz="1000" spc="-5" dirty="0">
                <a:latin typeface="Georgia"/>
                <a:cs typeface="Georgia"/>
              </a:rPr>
              <a:t>for proposed </a:t>
            </a:r>
            <a:r>
              <a:rPr sz="1000" spc="-10" dirty="0">
                <a:latin typeface="Georgia"/>
                <a:cs typeface="Georgia"/>
              </a:rPr>
              <a:t>carriageway reconstruction and Flexible Pavement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1240" y="1195069"/>
            <a:ext cx="6028690" cy="1447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spc="-5" dirty="0">
                <a:latin typeface="Georgia"/>
                <a:cs typeface="Georgia"/>
              </a:rPr>
              <a:t>design period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15 </a:t>
            </a:r>
            <a:r>
              <a:rPr sz="1000" spc="-5" dirty="0">
                <a:latin typeface="Georgia"/>
                <a:cs typeface="Georgia"/>
              </a:rPr>
              <a:t>year. </a:t>
            </a:r>
            <a:r>
              <a:rPr sz="1000" spc="-15" dirty="0">
                <a:latin typeface="Georgia"/>
                <a:cs typeface="Georgia"/>
              </a:rPr>
              <a:t>That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been </a:t>
            </a:r>
            <a:r>
              <a:rPr sz="1000" spc="-10" dirty="0">
                <a:latin typeface="Georgia"/>
                <a:cs typeface="Georgia"/>
              </a:rPr>
              <a:t>designed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10" dirty="0">
                <a:latin typeface="Georgia"/>
                <a:cs typeface="Georgia"/>
              </a:rPr>
              <a:t>per </a:t>
            </a:r>
            <a:r>
              <a:rPr sz="1000" b="1" spc="-5" dirty="0">
                <a:latin typeface="Georgia"/>
                <a:cs typeface="Georgia"/>
              </a:rPr>
              <a:t>“IRC </a:t>
            </a:r>
            <a:r>
              <a:rPr sz="1000" b="1" spc="-10" dirty="0">
                <a:latin typeface="Georgia"/>
                <a:cs typeface="Georgia"/>
              </a:rPr>
              <a:t>37: 2018”.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proposed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pavement design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1240" y="1339384"/>
            <a:ext cx="6041390" cy="1454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0"/>
              </a:lnSpc>
            </a:pPr>
            <a:r>
              <a:rPr sz="1000" spc="-5" dirty="0">
                <a:latin typeface="Georgia"/>
                <a:cs typeface="Georgia"/>
              </a:rPr>
              <a:t>standard</a:t>
            </a:r>
            <a:r>
              <a:rPr sz="1000" spc="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presented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dirty="0">
                <a:latin typeface="Georgia"/>
                <a:cs typeface="Georgia"/>
              </a:rPr>
              <a:t> table</a:t>
            </a:r>
            <a:r>
              <a:rPr sz="1000" spc="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given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below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hence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the</a:t>
            </a:r>
            <a:r>
              <a:rPr sz="1000" spc="25" dirty="0"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“Design</a:t>
            </a:r>
            <a:r>
              <a:rPr sz="1000" b="1" spc="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spc="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Proposed</a:t>
            </a:r>
            <a:r>
              <a:rPr sz="1000" b="1" spc="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Better</a:t>
            </a:r>
            <a:r>
              <a:rPr sz="1000" b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Crust</a:t>
            </a:r>
            <a:r>
              <a:rPr sz="10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Thickness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1240" y="1484706"/>
            <a:ext cx="4107179" cy="144145"/>
          </a:xfrm>
          <a:custGeom>
            <a:avLst/>
            <a:gdLst/>
            <a:ahLst/>
            <a:cxnLst/>
            <a:rect l="l" t="t" r="r" b="b"/>
            <a:pathLst>
              <a:path w="4107179" h="144144">
                <a:moveTo>
                  <a:pt x="4107179" y="0"/>
                </a:moveTo>
                <a:lnTo>
                  <a:pt x="0" y="0"/>
                </a:lnTo>
                <a:lnTo>
                  <a:pt x="0" y="143560"/>
                </a:lnTo>
                <a:lnTo>
                  <a:pt x="4107179" y="143560"/>
                </a:lnTo>
                <a:lnTo>
                  <a:pt x="41071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18540" y="1460118"/>
            <a:ext cx="6055360" cy="901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algn="just">
              <a:lnSpc>
                <a:spcPct val="94800"/>
              </a:lnSpc>
              <a:spcBef>
                <a:spcPts val="170"/>
              </a:spcBef>
            </a:pP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Flexible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Pavement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Composition”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shown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30.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condition survey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existing  </a:t>
            </a:r>
            <a:r>
              <a:rPr sz="1000" spc="-5" dirty="0">
                <a:latin typeface="Georgia"/>
                <a:cs typeface="Georgia"/>
              </a:rPr>
              <a:t>pavement</a:t>
            </a:r>
            <a:r>
              <a:rPr sz="1000" spc="-10" dirty="0">
                <a:latin typeface="Georgia"/>
                <a:cs typeface="Georgia"/>
              </a:rPr>
              <a:t> includes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assessment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pavement,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shoulder,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embankment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drainage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condition.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pavement  </a:t>
            </a:r>
            <a:r>
              <a:rPr sz="1000" spc="-10" dirty="0">
                <a:latin typeface="Georgia"/>
                <a:cs typeface="Georgia"/>
              </a:rPr>
              <a:t>condition data regarding pavement distress </a:t>
            </a:r>
            <a:r>
              <a:rPr sz="1000" spc="-5" dirty="0">
                <a:latin typeface="Georgia"/>
                <a:cs typeface="Georgia"/>
              </a:rPr>
              <a:t>like </a:t>
            </a:r>
            <a:r>
              <a:rPr sz="1000" spc="-10" dirty="0">
                <a:latin typeface="Georgia"/>
                <a:cs typeface="Georgia"/>
              </a:rPr>
              <a:t>cracking, </a:t>
            </a:r>
            <a:r>
              <a:rPr sz="1000" spc="-5" dirty="0">
                <a:latin typeface="Georgia"/>
                <a:cs typeface="Georgia"/>
              </a:rPr>
              <a:t>ravelling, </a:t>
            </a:r>
            <a:r>
              <a:rPr sz="1000" spc="-10" dirty="0">
                <a:latin typeface="Georgia"/>
                <a:cs typeface="Georgia"/>
              </a:rPr>
              <a:t>potholes are recorded </a:t>
            </a:r>
            <a:r>
              <a:rPr sz="1000" spc="-5" dirty="0">
                <a:latin typeface="Georgia"/>
                <a:cs typeface="Georgia"/>
              </a:rPr>
              <a:t>in terms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pavement </a:t>
            </a:r>
            <a:r>
              <a:rPr sz="1000" spc="-10" dirty="0">
                <a:latin typeface="Georgia"/>
                <a:cs typeface="Georgia"/>
              </a:rPr>
              <a:t>affected. </a:t>
            </a:r>
            <a:r>
              <a:rPr sz="1000" spc="-5" dirty="0">
                <a:latin typeface="Georgia"/>
                <a:cs typeface="Georgia"/>
              </a:rPr>
              <a:t>The edge break is </a:t>
            </a:r>
            <a:r>
              <a:rPr sz="1000" spc="-10" dirty="0">
                <a:latin typeface="Georgia"/>
                <a:cs typeface="Georgia"/>
              </a:rPr>
              <a:t>measured </a:t>
            </a:r>
            <a:r>
              <a:rPr sz="1000" spc="-15" dirty="0">
                <a:latin typeface="Georgia"/>
                <a:cs typeface="Georgia"/>
              </a:rPr>
              <a:t>in length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rutting </a:t>
            </a:r>
            <a:r>
              <a:rPr sz="1000" spc="-5" dirty="0">
                <a:latin typeface="Georgia"/>
                <a:cs typeface="Georgia"/>
              </a:rPr>
              <a:t>is measured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5" dirty="0">
                <a:latin typeface="Georgia"/>
                <a:cs typeface="Georgia"/>
              </a:rPr>
              <a:t>mm </a:t>
            </a:r>
            <a:r>
              <a:rPr sz="1000" spc="-5" dirty="0">
                <a:latin typeface="Georgia"/>
                <a:cs typeface="Georgia"/>
              </a:rPr>
              <a:t>depth. </a:t>
            </a:r>
            <a:r>
              <a:rPr sz="1000" spc="-10" dirty="0">
                <a:latin typeface="Georgia"/>
                <a:cs typeface="Georgia"/>
              </a:rPr>
              <a:t>Shoulder  </a:t>
            </a:r>
            <a:r>
              <a:rPr sz="1000" spc="-5" dirty="0">
                <a:latin typeface="Georgia"/>
                <a:cs typeface="Georgia"/>
              </a:rPr>
              <a:t>Condition is </a:t>
            </a:r>
            <a:r>
              <a:rPr sz="1000" spc="-10" dirty="0">
                <a:latin typeface="Georgia"/>
                <a:cs typeface="Georgia"/>
              </a:rPr>
              <a:t>assessed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10" dirty="0">
                <a:latin typeface="Georgia"/>
                <a:cs typeface="Georgia"/>
              </a:rPr>
              <a:t>earthen shoulder, corrugation or </a:t>
            </a:r>
            <a:r>
              <a:rPr sz="1000" spc="-5" dirty="0">
                <a:latin typeface="Georgia"/>
                <a:cs typeface="Georgia"/>
              </a:rPr>
              <a:t>ruts </a:t>
            </a:r>
            <a:r>
              <a:rPr sz="1000" spc="-10" dirty="0">
                <a:latin typeface="Georgia"/>
                <a:cs typeface="Georgia"/>
              </a:rPr>
              <a:t>development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5" dirty="0">
                <a:latin typeface="Georgia"/>
                <a:cs typeface="Georgia"/>
              </a:rPr>
              <a:t>mm </a:t>
            </a:r>
            <a:r>
              <a:rPr sz="1000" spc="-10" dirty="0">
                <a:latin typeface="Georgia"/>
                <a:cs typeface="Georgia"/>
              </a:rPr>
              <a:t>and shoulder </a:t>
            </a:r>
            <a:r>
              <a:rPr sz="1000" spc="-5" dirty="0">
                <a:latin typeface="Georgia"/>
                <a:cs typeface="Georgia"/>
              </a:rPr>
              <a:t>edge drop </a:t>
            </a:r>
            <a:r>
              <a:rPr sz="1000" spc="-15" dirty="0">
                <a:latin typeface="Georgia"/>
                <a:cs typeface="Georgia"/>
              </a:rPr>
              <a:t>in  </a:t>
            </a:r>
            <a:r>
              <a:rPr sz="1000" spc="5" dirty="0">
                <a:latin typeface="Georgia"/>
                <a:cs typeface="Georgia"/>
              </a:rPr>
              <a:t>mm.</a:t>
            </a:r>
            <a:endParaRPr sz="1000">
              <a:latin typeface="Georgia"/>
              <a:cs typeface="Georgia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631240" y="2493898"/>
          <a:ext cx="6031865" cy="229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8790"/>
                <a:gridCol w="3003550"/>
              </a:tblGrid>
              <a:tr h="214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400"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1100"/>
                        </a:lnSpc>
                      </a:pP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Existing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Pavement Condition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000" b="1" spc="-2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Composition.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618540" y="4929632"/>
            <a:ext cx="6055995" cy="137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Reconstruction</a:t>
            </a:r>
            <a:r>
              <a:rPr sz="1050" b="1" spc="-45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Proposal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500"/>
              </a:lnSpc>
            </a:pP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order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meet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future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traffic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requirement,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existing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carriageway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proposed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upgrade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achieve  </a:t>
            </a:r>
            <a:r>
              <a:rPr sz="1000" spc="-5" dirty="0">
                <a:latin typeface="Georgia"/>
                <a:cs typeface="Georgia"/>
              </a:rPr>
              <a:t>high </a:t>
            </a:r>
            <a:r>
              <a:rPr sz="1000" spc="-10" dirty="0">
                <a:latin typeface="Georgia"/>
                <a:cs typeface="Georgia"/>
              </a:rPr>
              <a:t>speed of travel with comfort and safety. Concentric widening </a:t>
            </a:r>
            <a:r>
              <a:rPr sz="1000" spc="-5" dirty="0">
                <a:latin typeface="Georgia"/>
                <a:cs typeface="Georgia"/>
              </a:rPr>
              <a:t>scheme </a:t>
            </a:r>
            <a:r>
              <a:rPr sz="1000" spc="-10" dirty="0">
                <a:latin typeface="Georgia"/>
                <a:cs typeface="Georgia"/>
              </a:rPr>
              <a:t>shall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10" dirty="0">
                <a:latin typeface="Georgia"/>
                <a:cs typeface="Georgia"/>
              </a:rPr>
              <a:t>followed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minimise </a:t>
            </a:r>
            <a:r>
              <a:rPr sz="1000" spc="-5" dirty="0">
                <a:latin typeface="Georgia"/>
                <a:cs typeface="Georgia"/>
              </a:rPr>
              <a:t>land  </a:t>
            </a:r>
            <a:r>
              <a:rPr sz="1000" spc="-10" dirty="0">
                <a:latin typeface="Georgia"/>
                <a:cs typeface="Georgia"/>
              </a:rPr>
              <a:t>acquisition issues and </a:t>
            </a:r>
            <a:r>
              <a:rPr sz="1000" spc="-5" dirty="0">
                <a:latin typeface="Georgia"/>
                <a:cs typeface="Georgia"/>
              </a:rPr>
              <a:t>to ensure </a:t>
            </a:r>
            <a:r>
              <a:rPr sz="1000" spc="-10" dirty="0">
                <a:latin typeface="Georgia"/>
                <a:cs typeface="Georgia"/>
              </a:rPr>
              <a:t>maximum utilisation of existing carriageway.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Tables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33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to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35 </a:t>
            </a:r>
            <a:r>
              <a:rPr sz="1000" spc="-10" dirty="0">
                <a:latin typeface="Georgia"/>
                <a:cs typeface="Georgia"/>
              </a:rPr>
              <a:t>given </a:t>
            </a:r>
            <a:r>
              <a:rPr sz="1000" dirty="0">
                <a:latin typeface="Georgia"/>
                <a:cs typeface="Georgia"/>
              </a:rPr>
              <a:t>below  </a:t>
            </a:r>
            <a:r>
              <a:rPr sz="1000" spc="-5" dirty="0">
                <a:latin typeface="Georgia"/>
                <a:cs typeface="Georgia"/>
              </a:rPr>
              <a:t>shows </a:t>
            </a:r>
            <a:r>
              <a:rPr sz="1000" spc="-10" dirty="0">
                <a:latin typeface="Georgia"/>
                <a:cs typeface="Georgia"/>
              </a:rPr>
              <a:t>relation between existing and proposed chainage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section </a:t>
            </a:r>
            <a:r>
              <a:rPr sz="1000" spc="-5" dirty="0">
                <a:latin typeface="Georgia"/>
                <a:cs typeface="Georgia"/>
              </a:rPr>
              <a:t>wise </a:t>
            </a:r>
            <a:r>
              <a:rPr sz="1000" spc="-10" dirty="0">
                <a:latin typeface="Georgia"/>
                <a:cs typeface="Georgia"/>
              </a:rPr>
              <a:t>improvement proposed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these  </a:t>
            </a:r>
            <a:r>
              <a:rPr sz="1000" spc="-5" dirty="0">
                <a:latin typeface="Georgia"/>
                <a:cs typeface="Georgia"/>
              </a:rPr>
              <a:t>section.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1430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33: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 of Existing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Chainage for Homogenous</a:t>
            </a:r>
            <a:r>
              <a:rPr sz="105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1189329" y="6439154"/>
          <a:ext cx="4912360" cy="1649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710"/>
                <a:gridCol w="1539875"/>
                <a:gridCol w="643255"/>
                <a:gridCol w="707390"/>
                <a:gridCol w="1411605"/>
              </a:tblGrid>
              <a:tr h="23507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Homogenous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Section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Length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6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From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69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337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i="1" spc="-5" dirty="0">
                          <a:latin typeface="Georgia"/>
                          <a:cs typeface="Georgia"/>
                        </a:rPr>
                        <a:t>Package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No. –</a:t>
                      </a:r>
                      <a:r>
                        <a:rPr sz="900" b="1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113+650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21.400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92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i="1" spc="-5" dirty="0">
                          <a:latin typeface="Georgia"/>
                          <a:cs typeface="Georgia"/>
                        </a:rPr>
                        <a:t>Package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No. –</a:t>
                      </a:r>
                      <a:r>
                        <a:rPr sz="900" b="1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II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113+650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28.370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24193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i="1" spc="-5" dirty="0">
                          <a:latin typeface="Georgia"/>
                          <a:cs typeface="Georgia"/>
                        </a:rPr>
                        <a:t>Package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No. –</a:t>
                      </a:r>
                      <a:r>
                        <a:rPr sz="900" b="1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III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25.080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082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i="1" spc="-5" dirty="0">
                          <a:latin typeface="Georgia"/>
                          <a:cs typeface="Georgia"/>
                        </a:rPr>
                        <a:t>Package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No. –</a:t>
                      </a:r>
                      <a:r>
                        <a:rPr sz="900" b="1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VI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22.000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5697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Length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96.850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39" name="object 39"/>
          <p:cNvSpPr txBox="1"/>
          <p:nvPr/>
        </p:nvSpPr>
        <p:spPr>
          <a:xfrm>
            <a:off x="1054404" y="8207120"/>
            <a:ext cx="51930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34: Design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Existing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Proposed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Chainage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Homogenous</a:t>
            </a:r>
            <a:r>
              <a:rPr sz="1050" b="1" spc="-6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1189329" y="8530717"/>
          <a:ext cx="4912360" cy="71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710"/>
                <a:gridCol w="1539875"/>
                <a:gridCol w="643255"/>
                <a:gridCol w="707390"/>
                <a:gridCol w="686435"/>
                <a:gridCol w="725804"/>
              </a:tblGrid>
              <a:tr h="23507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Homogenous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Section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Proposed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46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From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From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10" dirty="0">
                          <a:latin typeface="Georgia"/>
                          <a:cs typeface="Georgia"/>
                        </a:rPr>
                        <a:t>1.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Package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No.</a:t>
                      </a:r>
                      <a:r>
                        <a:rPr sz="1000" b="1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III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142+020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167+100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129+310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152+810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1" name="object 41"/>
          <p:cNvSpPr/>
          <p:nvPr/>
        </p:nvSpPr>
        <p:spPr>
          <a:xfrm>
            <a:off x="751329" y="2549645"/>
            <a:ext cx="2837692" cy="2036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68847" y="2549645"/>
            <a:ext cx="2831601" cy="20360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28217"/>
            <a:ext cx="59505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35: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 of Proposed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Better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Crust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Thickness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Ridge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Pavement</a:t>
            </a:r>
            <a:r>
              <a:rPr sz="1050" b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Composition.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540" y="2219070"/>
            <a:ext cx="6055360" cy="342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indent="-268605">
              <a:lnSpc>
                <a:spcPct val="100000"/>
              </a:lnSpc>
              <a:spcBef>
                <a:spcPts val="100"/>
              </a:spcBef>
              <a:buAutoNum type="arabicPeriod" startAt="10"/>
              <a:tabLst>
                <a:tab pos="281305" algn="l"/>
              </a:tabLst>
            </a:pP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ENVIRONMENTAL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IMPACT 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ASSESSMENT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OF THE</a:t>
            </a:r>
            <a:r>
              <a:rPr sz="12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PROJECT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0000"/>
              </a:buClr>
              <a:buFont typeface="Georgia"/>
              <a:buAutoNum type="arabicPeriod" startAt="10"/>
            </a:pPr>
            <a:endParaRPr sz="1000">
              <a:latin typeface="Georgia"/>
              <a:cs typeface="Georgia"/>
            </a:endParaRPr>
          </a:p>
          <a:p>
            <a:pPr marL="12700" marR="5715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environmental impact assessment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been </a:t>
            </a:r>
            <a:r>
              <a:rPr sz="1000" spc="-10" dirty="0">
                <a:latin typeface="Georgia"/>
                <a:cs typeface="Georgia"/>
              </a:rPr>
              <a:t>carried </a:t>
            </a:r>
            <a:r>
              <a:rPr sz="1000" spc="-5" dirty="0">
                <a:latin typeface="Georgia"/>
                <a:cs typeface="Georgia"/>
              </a:rPr>
              <a:t>out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which </a:t>
            </a:r>
            <a:r>
              <a:rPr sz="1000" spc="-5" dirty="0">
                <a:latin typeface="Georgia"/>
                <a:cs typeface="Georgia"/>
              </a:rPr>
              <a:t>is based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status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environment, and impact of proposed </a:t>
            </a:r>
            <a:r>
              <a:rPr sz="1000" spc="-5" dirty="0">
                <a:latin typeface="Georgia"/>
                <a:cs typeface="Georgia"/>
              </a:rPr>
              <a:t>four lanning </a:t>
            </a:r>
            <a:r>
              <a:rPr sz="1000" spc="-10" dirty="0">
                <a:latin typeface="Georgia"/>
                <a:cs typeface="Georgia"/>
              </a:rPr>
              <a:t>roads/ </a:t>
            </a:r>
            <a:r>
              <a:rPr sz="1000" spc="-5" dirty="0">
                <a:latin typeface="Georgia"/>
                <a:cs typeface="Georgia"/>
              </a:rPr>
              <a:t>bridges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these </a:t>
            </a:r>
            <a:r>
              <a:rPr sz="1000" spc="-10" dirty="0">
                <a:latin typeface="Georgia"/>
                <a:cs typeface="Georgia"/>
              </a:rPr>
              <a:t>findings of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“Environmental </a:t>
            </a:r>
            <a:r>
              <a:rPr sz="1000" b="1" spc="-10" dirty="0">
                <a:solidFill>
                  <a:srgbClr val="FF00FF"/>
                </a:solidFill>
                <a:latin typeface="Georgia"/>
                <a:cs typeface="Georgia"/>
              </a:rPr>
              <a:t>Management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Plans” </a:t>
            </a:r>
            <a:r>
              <a:rPr sz="1000" b="1" spc="-10" dirty="0">
                <a:solidFill>
                  <a:srgbClr val="FF00FF"/>
                </a:solidFill>
                <a:latin typeface="Georgia"/>
                <a:cs typeface="Georgia"/>
              </a:rPr>
              <a:t>(EMPs) </a:t>
            </a:r>
            <a:r>
              <a:rPr sz="1000" spc="-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10" dirty="0">
                <a:latin typeface="Georgia"/>
                <a:cs typeface="Georgia"/>
              </a:rPr>
              <a:t>prepared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implementation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project. Following section discusses status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environment, </a:t>
            </a:r>
            <a:r>
              <a:rPr sz="1000" spc="-10" dirty="0">
                <a:latin typeface="Georgia"/>
                <a:cs typeface="Georgia"/>
              </a:rPr>
              <a:t>and its complementary impact assessment  </a:t>
            </a:r>
            <a:r>
              <a:rPr sz="1000" spc="-5" dirty="0">
                <a:latin typeface="Georgia"/>
                <a:cs typeface="Georgia"/>
              </a:rPr>
              <a:t>work </a:t>
            </a:r>
            <a:r>
              <a:rPr sz="1000" spc="-10" dirty="0">
                <a:latin typeface="Georgia"/>
                <a:cs typeface="Georgia"/>
              </a:rPr>
              <a:t>plan </a:t>
            </a:r>
            <a:r>
              <a:rPr sz="1000" spc="-5" dirty="0">
                <a:latin typeface="Georgia"/>
                <a:cs typeface="Georgia"/>
              </a:rPr>
              <a:t>assigned to </a:t>
            </a:r>
            <a:r>
              <a:rPr sz="1000" b="1" spc="-10" dirty="0">
                <a:solidFill>
                  <a:srgbClr val="FF00FF"/>
                </a:solidFill>
                <a:latin typeface="Georgia"/>
                <a:cs typeface="Georgia"/>
              </a:rPr>
              <a:t>“Environmental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Management </a:t>
            </a:r>
            <a:r>
              <a:rPr sz="1000" b="1" spc="-10" dirty="0">
                <a:solidFill>
                  <a:srgbClr val="FF00FF"/>
                </a:solidFill>
                <a:latin typeface="Georgia"/>
                <a:cs typeface="Georgia"/>
              </a:rPr>
              <a:t>Plans” (EMPs) </a:t>
            </a:r>
            <a:r>
              <a:rPr sz="1000" spc="-10" dirty="0">
                <a:latin typeface="Georgia"/>
                <a:cs typeface="Georgia"/>
              </a:rPr>
              <a:t>required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project  </a:t>
            </a:r>
            <a:r>
              <a:rPr sz="1000" spc="-5" dirty="0">
                <a:latin typeface="Georgia"/>
                <a:cs typeface="Georgia"/>
              </a:rPr>
              <a:t>development/ </a:t>
            </a:r>
            <a:r>
              <a:rPr sz="1000" spc="-10" dirty="0">
                <a:latin typeface="Georgia"/>
                <a:cs typeface="Georgia"/>
              </a:rPr>
              <a:t>implementation </a:t>
            </a:r>
            <a:r>
              <a:rPr sz="1000" spc="-15" dirty="0">
                <a:latin typeface="Georgia"/>
                <a:cs typeface="Georgia"/>
              </a:rPr>
              <a:t>system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process.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Georgia"/>
              <a:cs typeface="Georgia"/>
            </a:endParaRPr>
          </a:p>
          <a:p>
            <a:pPr marL="247015" indent="-234950">
              <a:lnSpc>
                <a:spcPct val="100000"/>
              </a:lnSpc>
              <a:buAutoNum type="arabicPeriod" startAt="11"/>
              <a:tabLst>
                <a:tab pos="247650" algn="l"/>
              </a:tabLst>
            </a:pP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BASELINE ENVIRONMENTAL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INDEX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AND</a:t>
            </a:r>
            <a:r>
              <a:rPr sz="1200" b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STATUS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050" b="1" dirty="0">
                <a:latin typeface="Georgia"/>
                <a:cs typeface="Georgia"/>
              </a:rPr>
              <a:t>Demographic and Climatic</a:t>
            </a:r>
            <a:r>
              <a:rPr sz="1050" b="1" spc="-40" dirty="0">
                <a:latin typeface="Georgia"/>
                <a:cs typeface="Georgia"/>
              </a:rPr>
              <a:t> </a:t>
            </a:r>
            <a:r>
              <a:rPr sz="1050" b="1" spc="-5" dirty="0">
                <a:latin typeface="Georgia"/>
                <a:cs typeface="Georgia"/>
              </a:rPr>
              <a:t>Conditions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900"/>
              </a:lnSpc>
            </a:pPr>
            <a:r>
              <a:rPr sz="1000" spc="-5" dirty="0">
                <a:latin typeface="Georgia"/>
                <a:cs typeface="Georgia"/>
              </a:rPr>
              <a:t>Arunachal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rated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top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“Planning</a:t>
            </a:r>
            <a:r>
              <a:rPr sz="1000" b="1" spc="-4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Commission's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Green </a:t>
            </a:r>
            <a:r>
              <a:rPr sz="1000" b="1" spc="-10" dirty="0">
                <a:latin typeface="Georgia"/>
                <a:cs typeface="Georgia"/>
              </a:rPr>
              <a:t>Ranking”</a:t>
            </a:r>
            <a:r>
              <a:rPr sz="1000" b="1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based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quality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air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water,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management,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forest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cover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climate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change.</a:t>
            </a:r>
            <a:r>
              <a:rPr sz="1000" spc="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Environment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performance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will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account  </a:t>
            </a:r>
            <a:r>
              <a:rPr sz="1000" spc="-5" dirty="0">
                <a:latin typeface="Georgia"/>
                <a:cs typeface="Georgia"/>
              </a:rPr>
              <a:t>for 2%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state's </a:t>
            </a:r>
            <a:r>
              <a:rPr sz="1000" spc="-10" dirty="0">
                <a:latin typeface="Georgia"/>
                <a:cs typeface="Georgia"/>
              </a:rPr>
              <a:t>overall performance. </a:t>
            </a:r>
            <a:r>
              <a:rPr sz="1000" b="1" i="1" u="dash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“The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Measure </a:t>
            </a:r>
            <a:r>
              <a:rPr sz="1000" b="1" i="1" u="dash" spc="-1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is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meant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to be both </a:t>
            </a:r>
            <a:r>
              <a:rPr sz="1000" b="1" i="1" u="dash" spc="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an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Incentive and </a:t>
            </a:r>
            <a:r>
              <a:rPr sz="1000" b="1" i="1" spc="-5" dirty="0">
                <a:latin typeface="Georgia"/>
                <a:cs typeface="Georgia"/>
              </a:rPr>
              <a:t>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Compensation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to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States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for “Green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Initiatives”</a:t>
            </a:r>
            <a:r>
              <a:rPr sz="1000" spc="-1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allocating </a:t>
            </a:r>
            <a:r>
              <a:rPr sz="1000" spc="-5" dirty="0">
                <a:latin typeface="Georgia"/>
                <a:cs typeface="Georgia"/>
              </a:rPr>
              <a:t>funds </a:t>
            </a:r>
            <a:r>
              <a:rPr sz="1000" dirty="0">
                <a:latin typeface="Georgia"/>
                <a:cs typeface="Georgia"/>
              </a:rPr>
              <a:t>tied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environmental  </a:t>
            </a:r>
            <a:r>
              <a:rPr sz="1000" spc="-5" dirty="0">
                <a:latin typeface="Georgia"/>
                <a:cs typeface="Georgia"/>
              </a:rPr>
              <a:t>performance,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government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two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options.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first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devolve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2%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gross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budgetary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support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basis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performance index. The </a:t>
            </a:r>
            <a:r>
              <a:rPr sz="1000" spc="-10" dirty="0">
                <a:latin typeface="Georgia"/>
                <a:cs typeface="Georgia"/>
              </a:rPr>
              <a:t>second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to allocate </a:t>
            </a:r>
            <a:r>
              <a:rPr sz="1000" spc="-5" dirty="0">
                <a:latin typeface="Georgia"/>
                <a:cs typeface="Georgia"/>
              </a:rPr>
              <a:t>funds by </a:t>
            </a:r>
            <a:r>
              <a:rPr sz="1000" spc="-10" dirty="0">
                <a:latin typeface="Georgia"/>
                <a:cs typeface="Georgia"/>
              </a:rPr>
              <a:t>giving </a:t>
            </a:r>
            <a:r>
              <a:rPr sz="1000" spc="-5" dirty="0">
                <a:latin typeface="Georgia"/>
                <a:cs typeface="Georgia"/>
              </a:rPr>
              <a:t>an </a:t>
            </a:r>
            <a:r>
              <a:rPr sz="1000" spc="-10" dirty="0">
                <a:latin typeface="Georgia"/>
                <a:cs typeface="Georgia"/>
              </a:rPr>
              <a:t>additional </a:t>
            </a:r>
            <a:r>
              <a:rPr sz="1000" spc="-5" dirty="0">
                <a:latin typeface="Georgia"/>
                <a:cs typeface="Georgia"/>
              </a:rPr>
              <a:t>weightage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2% to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performance </a:t>
            </a:r>
            <a:r>
              <a:rPr sz="1000" spc="-10" dirty="0">
                <a:latin typeface="Georgia"/>
                <a:cs typeface="Georgia"/>
              </a:rPr>
              <a:t>criteria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“Gadgil </a:t>
            </a:r>
            <a:r>
              <a:rPr sz="1000" b="1" spc="-10" dirty="0">
                <a:latin typeface="Georgia"/>
                <a:cs typeface="Georgia"/>
              </a:rPr>
              <a:t>Formula”</a:t>
            </a:r>
            <a:r>
              <a:rPr sz="1000" spc="-10" dirty="0">
                <a:latin typeface="Georgia"/>
                <a:cs typeface="Georgia"/>
              </a:rPr>
              <a:t>.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“The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Himalayas is divided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into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five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regions </a:t>
            </a:r>
            <a:r>
              <a:rPr sz="1000" b="1" i="1" u="dash" spc="-1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i.e., </a:t>
            </a:r>
            <a:r>
              <a:rPr sz="1000" b="1" i="1" spc="-15" dirty="0">
                <a:latin typeface="Georgia"/>
                <a:cs typeface="Georgia"/>
              </a:rPr>
              <a:t>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Punjab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Himalayas, Kumaon Himalayas,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Nepal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Himalayas </a:t>
            </a:r>
            <a:r>
              <a:rPr sz="1000" b="1" i="1" u="dash" spc="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and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Assam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Himalayas. </a:t>
            </a:r>
            <a:r>
              <a:rPr sz="1000" b="1" i="1" spc="-10" dirty="0">
                <a:latin typeface="Georgia"/>
                <a:cs typeface="Georgia"/>
              </a:rPr>
              <a:t>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Himalayas </a:t>
            </a:r>
            <a:r>
              <a:rPr sz="1000" b="1" i="1" u="dash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are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home to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various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snow </a:t>
            </a:r>
            <a:r>
              <a:rPr sz="1000" b="1" i="1" u="dash" spc="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capped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peaks, here </a:t>
            </a:r>
            <a:r>
              <a:rPr sz="1000" b="1" i="1" u="dash" spc="-1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is </a:t>
            </a:r>
            <a:r>
              <a:rPr sz="1000" b="1" i="1" u="dash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the </a:t>
            </a:r>
            <a:r>
              <a:rPr sz="1000" b="1" i="1" u="dash" spc="-1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list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of </a:t>
            </a:r>
            <a:r>
              <a:rPr sz="1000" b="1" i="1" u="dash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some </a:t>
            </a:r>
            <a:r>
              <a:rPr sz="1000" b="1" i="1" u="dash" spc="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of </a:t>
            </a:r>
            <a:r>
              <a:rPr sz="1000" b="1" i="1" u="dash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the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highest </a:t>
            </a:r>
            <a:r>
              <a:rPr sz="1000" b="1" i="1" spc="-10" dirty="0">
                <a:latin typeface="Georgia"/>
                <a:cs typeface="Georgia"/>
              </a:rPr>
              <a:t> </a:t>
            </a:r>
            <a:r>
              <a:rPr sz="1000" b="1" i="1" u="dash" spc="-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peaks </a:t>
            </a:r>
            <a:r>
              <a:rPr sz="1000" b="1" i="1" u="dash" spc="5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of</a:t>
            </a:r>
            <a:r>
              <a:rPr sz="1000" b="1" i="1" u="dash" spc="-5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10" dirty="0"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Arunachal”</a:t>
            </a:r>
            <a:r>
              <a:rPr sz="1000" b="1" spc="-1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7336" y="5777737"/>
            <a:ext cx="3079750" cy="6350"/>
          </a:xfrm>
          <a:custGeom>
            <a:avLst/>
            <a:gdLst/>
            <a:ahLst/>
            <a:cxnLst/>
            <a:rect l="l" t="t" r="r" b="b"/>
            <a:pathLst>
              <a:path w="3079750" h="6350">
                <a:moveTo>
                  <a:pt x="3079749" y="0"/>
                </a:moveTo>
                <a:lnTo>
                  <a:pt x="0" y="0"/>
                </a:lnTo>
                <a:lnTo>
                  <a:pt x="0" y="6096"/>
                </a:lnTo>
                <a:lnTo>
                  <a:pt x="3079749" y="6096"/>
                </a:lnTo>
                <a:lnTo>
                  <a:pt x="3079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23132" y="5777737"/>
            <a:ext cx="2930525" cy="6350"/>
          </a:xfrm>
          <a:custGeom>
            <a:avLst/>
            <a:gdLst/>
            <a:ahLst/>
            <a:cxnLst/>
            <a:rect l="l" t="t" r="r" b="b"/>
            <a:pathLst>
              <a:path w="2930525" h="6350">
                <a:moveTo>
                  <a:pt x="2930398" y="0"/>
                </a:moveTo>
                <a:lnTo>
                  <a:pt x="0" y="0"/>
                </a:lnTo>
                <a:lnTo>
                  <a:pt x="0" y="6096"/>
                </a:lnTo>
                <a:lnTo>
                  <a:pt x="2930398" y="6096"/>
                </a:lnTo>
                <a:lnTo>
                  <a:pt x="2930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1240" y="5777737"/>
            <a:ext cx="6350" cy="2262505"/>
          </a:xfrm>
          <a:custGeom>
            <a:avLst/>
            <a:gdLst/>
            <a:ahLst/>
            <a:cxnLst/>
            <a:rect l="l" t="t" r="r" b="b"/>
            <a:pathLst>
              <a:path w="6350" h="2262504">
                <a:moveTo>
                  <a:pt x="0" y="2262251"/>
                </a:moveTo>
                <a:lnTo>
                  <a:pt x="6095" y="2262251"/>
                </a:lnTo>
                <a:lnTo>
                  <a:pt x="6095" y="0"/>
                </a:lnTo>
                <a:lnTo>
                  <a:pt x="0" y="0"/>
                </a:lnTo>
                <a:lnTo>
                  <a:pt x="0" y="2262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7336" y="8033892"/>
            <a:ext cx="3079750" cy="6350"/>
          </a:xfrm>
          <a:custGeom>
            <a:avLst/>
            <a:gdLst/>
            <a:ahLst/>
            <a:cxnLst/>
            <a:rect l="l" t="t" r="r" b="b"/>
            <a:pathLst>
              <a:path w="3079750" h="6350">
                <a:moveTo>
                  <a:pt x="3079749" y="0"/>
                </a:moveTo>
                <a:lnTo>
                  <a:pt x="0" y="0"/>
                </a:lnTo>
                <a:lnTo>
                  <a:pt x="0" y="6096"/>
                </a:lnTo>
                <a:lnTo>
                  <a:pt x="3079749" y="6096"/>
                </a:lnTo>
                <a:lnTo>
                  <a:pt x="3079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17035" y="5777737"/>
            <a:ext cx="6350" cy="2262505"/>
          </a:xfrm>
          <a:custGeom>
            <a:avLst/>
            <a:gdLst/>
            <a:ahLst/>
            <a:cxnLst/>
            <a:rect l="l" t="t" r="r" b="b"/>
            <a:pathLst>
              <a:path w="6350" h="2262504">
                <a:moveTo>
                  <a:pt x="0" y="2262251"/>
                </a:moveTo>
                <a:lnTo>
                  <a:pt x="6096" y="2262251"/>
                </a:lnTo>
                <a:lnTo>
                  <a:pt x="6096" y="0"/>
                </a:lnTo>
                <a:lnTo>
                  <a:pt x="0" y="0"/>
                </a:lnTo>
                <a:lnTo>
                  <a:pt x="0" y="2262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23132" y="8033892"/>
            <a:ext cx="2930525" cy="6350"/>
          </a:xfrm>
          <a:custGeom>
            <a:avLst/>
            <a:gdLst/>
            <a:ahLst/>
            <a:cxnLst/>
            <a:rect l="l" t="t" r="r" b="b"/>
            <a:pathLst>
              <a:path w="2930525" h="6350">
                <a:moveTo>
                  <a:pt x="2930398" y="0"/>
                </a:moveTo>
                <a:lnTo>
                  <a:pt x="0" y="0"/>
                </a:lnTo>
                <a:lnTo>
                  <a:pt x="0" y="6096"/>
                </a:lnTo>
                <a:lnTo>
                  <a:pt x="2930398" y="6096"/>
                </a:lnTo>
                <a:lnTo>
                  <a:pt x="2930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53530" y="5777737"/>
            <a:ext cx="6350" cy="2262505"/>
          </a:xfrm>
          <a:custGeom>
            <a:avLst/>
            <a:gdLst/>
            <a:ahLst/>
            <a:cxnLst/>
            <a:rect l="l" t="t" r="r" b="b"/>
            <a:pathLst>
              <a:path w="6350" h="2262504">
                <a:moveTo>
                  <a:pt x="0" y="2262251"/>
                </a:moveTo>
                <a:lnTo>
                  <a:pt x="6095" y="2262251"/>
                </a:lnTo>
                <a:lnTo>
                  <a:pt x="6095" y="0"/>
                </a:lnTo>
                <a:lnTo>
                  <a:pt x="0" y="0"/>
                </a:lnTo>
                <a:lnTo>
                  <a:pt x="0" y="2262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9137" y="5817107"/>
            <a:ext cx="2974852" cy="2176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20662" y="5817107"/>
            <a:ext cx="2813313" cy="2176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366064" y="1106677"/>
          <a:ext cx="6565265" cy="997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410"/>
                <a:gridCol w="1988185"/>
                <a:gridCol w="880744"/>
                <a:gridCol w="704215"/>
                <a:gridCol w="405129"/>
                <a:gridCol w="408304"/>
                <a:gridCol w="319404"/>
                <a:gridCol w="389889"/>
                <a:gridCol w="377189"/>
                <a:gridCol w="344170"/>
                <a:gridCol w="374014"/>
              </a:tblGrid>
              <a:tr h="2956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57785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Section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CVPD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BR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12395" marR="122555" indent="29845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Pavement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Composition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(mm)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29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3210" marR="14604" indent="-271780">
                        <a:lnSpc>
                          <a:spcPts val="113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Present</a:t>
                      </a:r>
                      <a:r>
                        <a:rPr sz="10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Year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2017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6530" marR="23495" indent="-155575">
                        <a:lnSpc>
                          <a:spcPts val="1130"/>
                        </a:lnSpc>
                        <a:spcBef>
                          <a:spcPts val="3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Base</a:t>
                      </a:r>
                      <a:r>
                        <a:rPr sz="10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Year  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ts val="110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15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R="1905" algn="ctr">
                        <a:lnSpc>
                          <a:spcPts val="110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0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30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42545">
                        <a:lnSpc>
                          <a:spcPts val="110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Year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(%)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BC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DBM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GSB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402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Migging</a:t>
                      </a:r>
                      <a:r>
                        <a:rPr sz="900" b="1" spc="-6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453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514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1,068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2,220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10%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900" i="1" spc="15" dirty="0">
                          <a:latin typeface="Georgia"/>
                          <a:cs typeface="Georgia"/>
                        </a:rPr>
                        <a:t>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631240" y="737869"/>
          <a:ext cx="6031865" cy="2341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100"/>
                <a:gridCol w="2936875"/>
              </a:tblGrid>
              <a:tr h="2140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5072">
                <a:tc gridSpan="2">
                  <a:txBody>
                    <a:bodyPr/>
                    <a:lstStyle/>
                    <a:p>
                      <a:pPr marL="5080" algn="ctr">
                        <a:lnSpc>
                          <a:spcPts val="1140"/>
                        </a:lnSpc>
                        <a:spcBef>
                          <a:spcPts val="29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  <a:hlinkClick r:id="rId4"/>
                        </a:rPr>
                        <a:t>Incredibly </a:t>
                      </a:r>
                      <a:r>
                        <a:rPr sz="10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  <a:hlinkClick r:id="rId4"/>
                        </a:rPr>
                        <a:t>Best </a:t>
                      </a:r>
                      <a:r>
                        <a:rPr sz="1000" b="1" u="sng" spc="5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  <a:hlinkClick r:id="rId4"/>
                        </a:rPr>
                        <a:t>an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  <a:hlinkClick r:id="rId4"/>
                        </a:rPr>
                        <a:t>d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  <a:hlinkClick r:id="rId4"/>
                        </a:rPr>
                        <a:t>Beautiful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Hilly Areas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1000" b="1" dirty="0">
                          <a:latin typeface="Georgia"/>
                          <a:cs typeface="Georgia"/>
                          <a:hlinkClick r:id="rId5"/>
                        </a:rPr>
                        <a:t>Arunachal</a:t>
                      </a:r>
                      <a:r>
                        <a:rPr sz="1000" b="1" spc="-30" dirty="0">
                          <a:latin typeface="Georgia"/>
                          <a:cs typeface="Georgia"/>
                          <a:hlinkClick r:id="rId5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Pradesh.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580440" y="3200780"/>
            <a:ext cx="6109335" cy="5966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800" marR="18415" indent="457200" algn="just">
              <a:lnSpc>
                <a:spcPct val="94700"/>
              </a:lnSpc>
              <a:spcBef>
                <a:spcPts val="170"/>
              </a:spcBef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people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dirty="0">
                <a:latin typeface="Georgia"/>
                <a:cs typeface="Georgia"/>
              </a:rPr>
              <a:t>are warm, </a:t>
            </a:r>
            <a:r>
              <a:rPr sz="1000" spc="-10" dirty="0">
                <a:latin typeface="Georgia"/>
                <a:cs typeface="Georgia"/>
              </a:rPr>
              <a:t>simple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friendly </a:t>
            </a:r>
            <a:r>
              <a:rPr sz="1000" spc="-5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natural gaiety. </a:t>
            </a:r>
            <a:r>
              <a:rPr sz="1000" spc="-5" dirty="0">
                <a:latin typeface="Georgia"/>
                <a:cs typeface="Georgia"/>
              </a:rPr>
              <a:t>The custom and </a:t>
            </a:r>
            <a:r>
              <a:rPr sz="1000" spc="-10" dirty="0">
                <a:latin typeface="Georgia"/>
                <a:cs typeface="Georgia"/>
              </a:rPr>
              <a:t>rituals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Arunachalese </a:t>
            </a:r>
            <a:r>
              <a:rPr sz="1000" dirty="0">
                <a:latin typeface="Georgia"/>
                <a:cs typeface="Georgia"/>
              </a:rPr>
              <a:t>are as </a:t>
            </a:r>
            <a:r>
              <a:rPr sz="1000" spc="-5" dirty="0">
                <a:latin typeface="Georgia"/>
                <a:cs typeface="Georgia"/>
              </a:rPr>
              <a:t>diverse as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ethnic </a:t>
            </a:r>
            <a:r>
              <a:rPr sz="1000" spc="-5" dirty="0">
                <a:latin typeface="Georgia"/>
                <a:cs typeface="Georgia"/>
              </a:rPr>
              <a:t>groups </a:t>
            </a:r>
            <a:r>
              <a:rPr sz="1000" spc="-10" dirty="0">
                <a:latin typeface="Georgia"/>
                <a:cs typeface="Georgia"/>
              </a:rPr>
              <a:t>that inhabit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land. They </a:t>
            </a:r>
            <a:r>
              <a:rPr sz="1000" dirty="0">
                <a:latin typeface="Georgia"/>
                <a:cs typeface="Georgia"/>
              </a:rPr>
              <a:t>have </a:t>
            </a:r>
            <a:r>
              <a:rPr sz="1000" spc="-15" dirty="0">
                <a:latin typeface="Georgia"/>
                <a:cs typeface="Georgia"/>
              </a:rPr>
              <a:t>an </a:t>
            </a:r>
            <a:r>
              <a:rPr sz="1000" spc="-10" dirty="0">
                <a:latin typeface="Georgia"/>
                <a:cs typeface="Georgia"/>
              </a:rPr>
              <a:t>impressive repertoire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folk </a:t>
            </a:r>
            <a:r>
              <a:rPr sz="1000" spc="-5" dirty="0">
                <a:latin typeface="Georgia"/>
                <a:cs typeface="Georgia"/>
              </a:rPr>
              <a:t>songs </a:t>
            </a:r>
            <a:r>
              <a:rPr sz="1000" spc="-10" dirty="0">
                <a:latin typeface="Georgia"/>
                <a:cs typeface="Georgia"/>
              </a:rPr>
              <a:t>and dances. People of Arunachal love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celebrated with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gay abandon and their way of life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spc="-10" dirty="0">
                <a:latin typeface="Georgia"/>
                <a:cs typeface="Georgia"/>
              </a:rPr>
              <a:t>inextricably </a:t>
            </a:r>
            <a:r>
              <a:rPr sz="1000" spc="-5" dirty="0">
                <a:latin typeface="Georgia"/>
                <a:cs typeface="Georgia"/>
              </a:rPr>
              <a:t>bound </a:t>
            </a:r>
            <a:r>
              <a:rPr sz="1000" spc="10" dirty="0">
                <a:latin typeface="Georgia"/>
                <a:cs typeface="Georgia"/>
              </a:rPr>
              <a:t>up </a:t>
            </a:r>
            <a:r>
              <a:rPr sz="1000" spc="-10" dirty="0">
                <a:latin typeface="Georgia"/>
                <a:cs typeface="Georgia"/>
              </a:rPr>
              <a:t>with nature along </a:t>
            </a:r>
            <a:r>
              <a:rPr sz="1000" spc="-5" dirty="0">
                <a:latin typeface="Georgia"/>
                <a:cs typeface="Georgia"/>
              </a:rPr>
              <a:t>deep ravines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their </a:t>
            </a:r>
            <a:r>
              <a:rPr sz="1000" spc="-10" dirty="0">
                <a:latin typeface="Georgia"/>
                <a:cs typeface="Georgia"/>
              </a:rPr>
              <a:t>valleys </a:t>
            </a:r>
            <a:r>
              <a:rPr sz="1000" spc="-5" dirty="0">
                <a:latin typeface="Georgia"/>
                <a:cs typeface="Georgia"/>
              </a:rPr>
              <a:t>allowing </a:t>
            </a:r>
            <a:r>
              <a:rPr sz="1000" spc="-10" dirty="0">
                <a:latin typeface="Georgia"/>
                <a:cs typeface="Georgia"/>
              </a:rPr>
              <a:t>monsoon to penetrate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Northern most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parts,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nourishes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“Garden</a:t>
            </a:r>
            <a:r>
              <a:rPr sz="10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spc="-4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the</a:t>
            </a:r>
            <a:r>
              <a:rPr sz="10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Himalayas”</a:t>
            </a:r>
            <a:r>
              <a:rPr sz="1000" spc="-5" dirty="0">
                <a:latin typeface="Georgia"/>
                <a:cs typeface="Georgia"/>
              </a:rPr>
              <a:t>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higher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altitudes,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monsoon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mist  </a:t>
            </a:r>
            <a:r>
              <a:rPr sz="1000" spc="-5" dirty="0">
                <a:latin typeface="Georgia"/>
                <a:cs typeface="Georgia"/>
              </a:rPr>
              <a:t>cling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huge </a:t>
            </a:r>
            <a:r>
              <a:rPr sz="1000" spc="-5" dirty="0">
                <a:latin typeface="Georgia"/>
                <a:cs typeface="Georgia"/>
              </a:rPr>
              <a:t>tracts </a:t>
            </a:r>
            <a:r>
              <a:rPr sz="1000" spc="-10" dirty="0">
                <a:latin typeface="Georgia"/>
                <a:cs typeface="Georgia"/>
              </a:rPr>
              <a:t>of lichen covered </a:t>
            </a:r>
            <a:r>
              <a:rPr sz="1000" spc="-5" dirty="0">
                <a:latin typeface="Georgia"/>
                <a:cs typeface="Georgia"/>
              </a:rPr>
              <a:t>forest, where </a:t>
            </a:r>
            <a:r>
              <a:rPr sz="1000" spc="-10" dirty="0">
                <a:latin typeface="Georgia"/>
                <a:cs typeface="Georgia"/>
              </a:rPr>
              <a:t>every </a:t>
            </a:r>
            <a:r>
              <a:rPr sz="1000" spc="-5" dirty="0">
                <a:latin typeface="Georgia"/>
                <a:cs typeface="Georgia"/>
              </a:rPr>
              <a:t>conceivable </a:t>
            </a:r>
            <a:r>
              <a:rPr sz="1000" spc="-10" dirty="0">
                <a:latin typeface="Georgia"/>
                <a:cs typeface="Georgia"/>
              </a:rPr>
              <a:t>species of Rhododendron and </a:t>
            </a:r>
            <a:r>
              <a:rPr sz="1000" spc="-15" dirty="0">
                <a:latin typeface="Georgia"/>
                <a:cs typeface="Georgia"/>
              </a:rPr>
              <a:t>giant  </a:t>
            </a:r>
            <a:r>
              <a:rPr sz="1000" spc="-5" dirty="0">
                <a:latin typeface="Georgia"/>
                <a:cs typeface="Georgia"/>
              </a:rPr>
              <a:t>magnolia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trees,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conifers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beautiful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flowering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plants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Primulas,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Gentians,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Blue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Poppies,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Wild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Strawberry,  Raspberry. All </a:t>
            </a:r>
            <a:r>
              <a:rPr sz="1000" dirty="0">
                <a:latin typeface="Georgia"/>
                <a:cs typeface="Georgia"/>
              </a:rPr>
              <a:t>over </a:t>
            </a:r>
            <a:r>
              <a:rPr sz="1000" spc="-10" dirty="0">
                <a:latin typeface="Georgia"/>
                <a:cs typeface="Georgia"/>
              </a:rPr>
              <a:t>Arunachal forest and wilderness areas are inhabited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Snow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10" dirty="0">
                <a:latin typeface="Georgia"/>
                <a:cs typeface="Georgia"/>
              </a:rPr>
              <a:t>Leopard, Thar, </a:t>
            </a:r>
            <a:r>
              <a:rPr sz="1000" spc="-5" dirty="0">
                <a:latin typeface="Georgia"/>
                <a:cs typeface="Georgia"/>
              </a:rPr>
              <a:t>Yaks,  </a:t>
            </a:r>
            <a:r>
              <a:rPr sz="1000" dirty="0">
                <a:latin typeface="Georgia"/>
                <a:cs typeface="Georgia"/>
              </a:rPr>
              <a:t>Wild Ass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Tibetan </a:t>
            </a:r>
            <a:r>
              <a:rPr sz="1000" spc="-10" dirty="0">
                <a:latin typeface="Georgia"/>
                <a:cs typeface="Georgia"/>
              </a:rPr>
              <a:t>Pleatue, Bharal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Blue Sheep, Shapi </a:t>
            </a:r>
            <a:r>
              <a:rPr sz="1000" dirty="0">
                <a:latin typeface="Georgia"/>
                <a:cs typeface="Georgia"/>
              </a:rPr>
              <a:t>and the </a:t>
            </a:r>
            <a:r>
              <a:rPr sz="1000" spc="-10" dirty="0">
                <a:latin typeface="Georgia"/>
                <a:cs typeface="Georgia"/>
              </a:rPr>
              <a:t>symbol of Arunachal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endangered  </a:t>
            </a:r>
            <a:r>
              <a:rPr sz="1000" spc="-5" dirty="0">
                <a:latin typeface="Georgia"/>
                <a:cs typeface="Georgia"/>
              </a:rPr>
              <a:t>Red Panda etc. </a:t>
            </a:r>
            <a:r>
              <a:rPr sz="1000" spc="-10" dirty="0">
                <a:latin typeface="Georgia"/>
                <a:cs typeface="Georgia"/>
              </a:rPr>
              <a:t>Amidst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grandeur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mountain </a:t>
            </a:r>
            <a:r>
              <a:rPr sz="1000" spc="-5" dirty="0">
                <a:latin typeface="Georgia"/>
                <a:cs typeface="Georgia"/>
              </a:rPr>
              <a:t>peaks </a:t>
            </a:r>
            <a:r>
              <a:rPr sz="1000" spc="-10" dirty="0">
                <a:latin typeface="Georgia"/>
                <a:cs typeface="Georgia"/>
              </a:rPr>
              <a:t>lush valleys, fast </a:t>
            </a:r>
            <a:r>
              <a:rPr sz="1000" spc="-5" dirty="0">
                <a:latin typeface="Georgia"/>
                <a:cs typeface="Georgia"/>
              </a:rPr>
              <a:t>flowing rivers,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offers  </a:t>
            </a:r>
            <a:r>
              <a:rPr sz="1000" dirty="0">
                <a:latin typeface="Georgia"/>
                <a:cs typeface="Georgia"/>
              </a:rPr>
              <a:t>her </a:t>
            </a:r>
            <a:r>
              <a:rPr sz="1000" spc="-10" dirty="0">
                <a:latin typeface="Georgia"/>
                <a:cs typeface="Georgia"/>
              </a:rPr>
              <a:t>visitors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rare and </a:t>
            </a:r>
            <a:r>
              <a:rPr sz="1000" spc="-10" dirty="0">
                <a:latin typeface="Georgia"/>
                <a:cs typeface="Georgia"/>
              </a:rPr>
              <a:t>singular experience. Within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matter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an </a:t>
            </a:r>
            <a:r>
              <a:rPr sz="1000" spc="-10" dirty="0">
                <a:latin typeface="Georgia"/>
                <a:cs typeface="Georgia"/>
              </a:rPr>
              <a:t>hour </a:t>
            </a:r>
            <a:r>
              <a:rPr sz="1000" spc="5" dirty="0">
                <a:latin typeface="Georgia"/>
                <a:cs typeface="Georgia"/>
              </a:rPr>
              <a:t>one </a:t>
            </a:r>
            <a:r>
              <a:rPr sz="1000" spc="-10" dirty="0">
                <a:latin typeface="Georgia"/>
                <a:cs typeface="Georgia"/>
              </a:rPr>
              <a:t>can </a:t>
            </a:r>
            <a:r>
              <a:rPr sz="1000" dirty="0">
                <a:latin typeface="Georgia"/>
                <a:cs typeface="Georgia"/>
              </a:rPr>
              <a:t>move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spc="-10" dirty="0">
                <a:latin typeface="Georgia"/>
                <a:cs typeface="Georgia"/>
              </a:rPr>
              <a:t>its sub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tropical  heat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lower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valleys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cold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rugged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mountain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slopes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that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reach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up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perpetual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snow.  </a:t>
            </a:r>
            <a:r>
              <a:rPr sz="1000" dirty="0">
                <a:solidFill>
                  <a:srgbClr val="6F2F9F"/>
                </a:solidFill>
                <a:latin typeface="Georgia"/>
                <a:cs typeface="Georgia"/>
              </a:rPr>
              <a:t>An</a:t>
            </a:r>
            <a:r>
              <a:rPr sz="1000" spc="-2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ideal</a:t>
            </a:r>
            <a:r>
              <a:rPr sz="1000" spc="-6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dirty="0">
                <a:solidFill>
                  <a:srgbClr val="6F2F9F"/>
                </a:solidFill>
                <a:latin typeface="Georgia"/>
                <a:cs typeface="Georgia"/>
              </a:rPr>
              <a:t>time</a:t>
            </a:r>
            <a:r>
              <a:rPr sz="1000" spc="-8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6F2F9F"/>
                </a:solidFill>
                <a:latin typeface="Georgia"/>
                <a:cs typeface="Georgia"/>
              </a:rPr>
              <a:t>to</a:t>
            </a:r>
            <a:r>
              <a:rPr sz="1000" spc="-3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visit</a:t>
            </a:r>
            <a:r>
              <a:rPr sz="1000" spc="-3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dirty="0">
                <a:solidFill>
                  <a:srgbClr val="6F2F9F"/>
                </a:solidFill>
                <a:latin typeface="Georgia"/>
                <a:cs typeface="Georgia"/>
              </a:rPr>
              <a:t>the</a:t>
            </a:r>
            <a:r>
              <a:rPr sz="1000" spc="-4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Arunachal</a:t>
            </a:r>
            <a:r>
              <a:rPr sz="1000" spc="-4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6F2F9F"/>
                </a:solidFill>
                <a:latin typeface="Georgia"/>
                <a:cs typeface="Georgia"/>
              </a:rPr>
              <a:t>place</a:t>
            </a:r>
            <a:r>
              <a:rPr sz="1000" spc="-5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6F2F9F"/>
                </a:solidFill>
                <a:latin typeface="Georgia"/>
                <a:cs typeface="Georgia"/>
              </a:rPr>
              <a:t>is</a:t>
            </a:r>
            <a:r>
              <a:rPr sz="1000" spc="-5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from</a:t>
            </a:r>
            <a:r>
              <a:rPr sz="1000" spc="-4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March</a:t>
            </a:r>
            <a:r>
              <a:rPr sz="1000" spc="-6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6F2F9F"/>
                </a:solidFill>
                <a:latin typeface="Georgia"/>
                <a:cs typeface="Georgia"/>
              </a:rPr>
              <a:t>to</a:t>
            </a:r>
            <a:r>
              <a:rPr sz="1000" spc="-3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6F2F9F"/>
                </a:solidFill>
                <a:latin typeface="Georgia"/>
                <a:cs typeface="Georgia"/>
              </a:rPr>
              <a:t>June</a:t>
            </a:r>
            <a:r>
              <a:rPr sz="1000" spc="-5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dirty="0">
                <a:solidFill>
                  <a:srgbClr val="6F2F9F"/>
                </a:solidFill>
                <a:latin typeface="Georgia"/>
                <a:cs typeface="Georgia"/>
              </a:rPr>
              <a:t>and</a:t>
            </a:r>
            <a:r>
              <a:rPr sz="1000" spc="-5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October</a:t>
            </a:r>
            <a:r>
              <a:rPr sz="1000" spc="-7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6F2F9F"/>
                </a:solidFill>
                <a:latin typeface="Georgia"/>
                <a:cs typeface="Georgia"/>
              </a:rPr>
              <a:t>to</a:t>
            </a:r>
            <a:r>
              <a:rPr sz="1000" spc="-1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mid</a:t>
            </a:r>
            <a:r>
              <a:rPr sz="1000" spc="-4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6F2F9F"/>
                </a:solidFill>
                <a:latin typeface="Georgia"/>
                <a:cs typeface="Georgia"/>
              </a:rPr>
              <a:t>–</a:t>
            </a:r>
            <a:r>
              <a:rPr sz="1000" spc="-20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6F2F9F"/>
                </a:solidFill>
                <a:latin typeface="Georgia"/>
                <a:cs typeface="Georgia"/>
              </a:rPr>
              <a:t>December.</a:t>
            </a:r>
            <a:r>
              <a:rPr sz="1000" spc="-55" dirty="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Flowers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take 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breath </a:t>
            </a:r>
            <a:r>
              <a:rPr sz="1000" spc="-5" dirty="0">
                <a:latin typeface="Georgia"/>
                <a:cs typeface="Georgia"/>
              </a:rPr>
              <a:t>taking </a:t>
            </a:r>
            <a:r>
              <a:rPr sz="1000" spc="-10" dirty="0">
                <a:latin typeface="Georgia"/>
                <a:cs typeface="Georgia"/>
              </a:rPr>
              <a:t>landscape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April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May. </a:t>
            </a:r>
            <a:r>
              <a:rPr sz="1000" spc="-10" dirty="0">
                <a:latin typeface="Georgia"/>
                <a:cs typeface="Georgia"/>
              </a:rPr>
              <a:t>October comes </a:t>
            </a:r>
            <a:r>
              <a:rPr sz="1000" spc="-5" dirty="0">
                <a:latin typeface="Georgia"/>
                <a:cs typeface="Georgia"/>
              </a:rPr>
              <a:t>again </a:t>
            </a:r>
            <a:r>
              <a:rPr sz="1000" spc="-10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a new </a:t>
            </a:r>
            <a:r>
              <a:rPr sz="1000" spc="-5" dirty="0">
                <a:latin typeface="Georgia"/>
                <a:cs typeface="Georgia"/>
              </a:rPr>
              <a:t>cycle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flowers. The </a:t>
            </a:r>
            <a:r>
              <a:rPr sz="1000" spc="-15" dirty="0">
                <a:latin typeface="Georgia"/>
                <a:cs typeface="Georgia"/>
              </a:rPr>
              <a:t>sky is </a:t>
            </a:r>
            <a:r>
              <a:rPr sz="1000" spc="-10" dirty="0">
                <a:latin typeface="Georgia"/>
                <a:cs typeface="Georgia"/>
              </a:rPr>
              <a:t>clear </a:t>
            </a:r>
            <a:r>
              <a:rPr sz="1000" spc="-15" dirty="0">
                <a:latin typeface="Georgia"/>
                <a:cs typeface="Georgia"/>
              </a:rPr>
              <a:t>in  </a:t>
            </a:r>
            <a:r>
              <a:rPr sz="1000" spc="-5" dirty="0">
                <a:latin typeface="Georgia"/>
                <a:cs typeface="Georgia"/>
              </a:rPr>
              <a:t>November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as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best</a:t>
            </a:r>
            <a:r>
              <a:rPr sz="1000" spc="-8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times</a:t>
            </a:r>
            <a:r>
              <a:rPr sz="1000" spc="-10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enjoy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scenic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splendour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Arunachal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Pradesh.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quite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cold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March 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December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0" dirty="0">
                <a:latin typeface="Georgia"/>
                <a:cs typeface="Georgia"/>
              </a:rPr>
              <a:t> monsoon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stays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from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end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June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early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September.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50800">
              <a:lnSpc>
                <a:spcPct val="100000"/>
              </a:lnSpc>
            </a:pPr>
            <a:r>
              <a:rPr sz="1050" b="1" spc="-5" dirty="0">
                <a:latin typeface="Georgia"/>
                <a:cs typeface="Georgia"/>
              </a:rPr>
              <a:t>Climate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Georgia"/>
              <a:cs typeface="Georgia"/>
            </a:endParaRPr>
          </a:p>
          <a:p>
            <a:pPr marL="50800" marR="43180" indent="457200" algn="just">
              <a:lnSpc>
                <a:spcPct val="949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climate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Pradesh varies </a:t>
            </a:r>
            <a:r>
              <a:rPr sz="1000" spc="-10" dirty="0">
                <a:latin typeface="Georgia"/>
                <a:cs typeface="Georgia"/>
              </a:rPr>
              <a:t>with </a:t>
            </a:r>
            <a:r>
              <a:rPr sz="1000" spc="-15" dirty="0">
                <a:latin typeface="Georgia"/>
                <a:cs typeface="Georgia"/>
              </a:rPr>
              <a:t>elevation. </a:t>
            </a:r>
            <a:r>
              <a:rPr sz="1000" spc="-5" dirty="0">
                <a:latin typeface="Georgia"/>
                <a:cs typeface="Georgia"/>
              </a:rPr>
              <a:t>The low </a:t>
            </a:r>
            <a:r>
              <a:rPr sz="1000" spc="-10" dirty="0">
                <a:latin typeface="Georgia"/>
                <a:cs typeface="Georgia"/>
              </a:rPr>
              <a:t>altitude </a:t>
            </a:r>
            <a:r>
              <a:rPr sz="1000" spc="-5" dirty="0">
                <a:latin typeface="Georgia"/>
                <a:cs typeface="Georgia"/>
              </a:rPr>
              <a:t>100 </a:t>
            </a:r>
            <a:r>
              <a:rPr sz="1000" spc="-10" dirty="0">
                <a:latin typeface="Georgia"/>
                <a:cs typeface="Georgia"/>
              </a:rPr>
              <a:t>Meter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1,500 Meter  have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b="1" spc="-10" dirty="0">
                <a:latin typeface="Georgia"/>
                <a:cs typeface="Georgia"/>
                <a:hlinkClick r:id="rId6"/>
              </a:rPr>
              <a:t>“Humid Subtropical </a:t>
            </a:r>
            <a:r>
              <a:rPr sz="1000" b="1" spc="-5" dirty="0">
                <a:latin typeface="Georgia"/>
                <a:cs typeface="Georgia"/>
                <a:hlinkClick r:id="rId6"/>
              </a:rPr>
              <a:t>Climate</a:t>
            </a:r>
            <a:r>
              <a:rPr sz="1000" b="1" spc="-5" dirty="0">
                <a:latin typeface="Georgia"/>
                <a:cs typeface="Georgia"/>
              </a:rPr>
              <a:t>” (HSC)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-10" dirty="0">
                <a:latin typeface="Georgia"/>
                <a:cs typeface="Georgia"/>
              </a:rPr>
              <a:t>High </a:t>
            </a:r>
            <a:r>
              <a:rPr sz="1000" spc="-5" dirty="0">
                <a:latin typeface="Georgia"/>
                <a:cs typeface="Georgia"/>
              </a:rPr>
              <a:t>altitude </a:t>
            </a:r>
            <a:r>
              <a:rPr sz="1000" spc="-10" dirty="0">
                <a:latin typeface="Georgia"/>
                <a:cs typeface="Georgia"/>
              </a:rPr>
              <a:t>and very </a:t>
            </a:r>
            <a:r>
              <a:rPr sz="1000" spc="-5" dirty="0">
                <a:latin typeface="Georgia"/>
                <a:cs typeface="Georgia"/>
              </a:rPr>
              <a:t>high altitude areas (3,500 Meter to  5,500 </a:t>
            </a:r>
            <a:r>
              <a:rPr sz="1000" spc="-10" dirty="0">
                <a:latin typeface="Georgia"/>
                <a:cs typeface="Georgia"/>
              </a:rPr>
              <a:t>Meter)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  <a:hlinkClick r:id="rId7"/>
              </a:rPr>
              <a:t>subtropical </a:t>
            </a:r>
            <a:r>
              <a:rPr sz="1000" spc="-5" dirty="0">
                <a:latin typeface="Georgia"/>
                <a:cs typeface="Georgia"/>
                <a:hlinkClick r:id="rId7"/>
              </a:rPr>
              <a:t>highland </a:t>
            </a:r>
            <a:r>
              <a:rPr sz="1000" spc="-10" dirty="0">
                <a:latin typeface="Georgia"/>
                <a:cs typeface="Georgia"/>
                <a:hlinkClick r:id="rId7"/>
              </a:rPr>
              <a:t>climate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alpine </a:t>
            </a:r>
            <a:r>
              <a:rPr sz="1000" spc="-10" dirty="0">
                <a:latin typeface="Georgia"/>
                <a:cs typeface="Georgia"/>
              </a:rPr>
              <a:t>climate. Arunachal Pradesh receives </a:t>
            </a:r>
            <a:r>
              <a:rPr sz="1000" spc="-5" dirty="0">
                <a:latin typeface="Georgia"/>
                <a:cs typeface="Georgia"/>
              </a:rPr>
              <a:t>2,000  </a:t>
            </a:r>
            <a:r>
              <a:rPr sz="1000" spc="-10" dirty="0">
                <a:latin typeface="Georgia"/>
                <a:cs typeface="Georgia"/>
              </a:rPr>
              <a:t>Millimetres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5,000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Millimetres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(79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Inches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197</a:t>
            </a:r>
            <a:r>
              <a:rPr sz="1000" spc="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Inches)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rainfall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annually,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70%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80%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obtained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between  </a:t>
            </a:r>
            <a:r>
              <a:rPr sz="1000" dirty="0">
                <a:latin typeface="Georgia"/>
                <a:cs typeface="Georgia"/>
              </a:rPr>
              <a:t>May </a:t>
            </a:r>
            <a:r>
              <a:rPr sz="1000" spc="-10" dirty="0">
                <a:latin typeface="Georgia"/>
                <a:cs typeface="Georgia"/>
              </a:rPr>
              <a:t>and October.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climate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state </a:t>
            </a:r>
            <a:r>
              <a:rPr sz="1000" spc="-5" dirty="0">
                <a:latin typeface="Georgia"/>
                <a:cs typeface="Georgia"/>
              </a:rPr>
              <a:t>has been </a:t>
            </a:r>
            <a:r>
              <a:rPr sz="1000" spc="-10" dirty="0">
                <a:latin typeface="Georgia"/>
                <a:cs typeface="Georgia"/>
              </a:rPr>
              <a:t>roughly divided into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tropical, temperature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alpine  zones. For most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period in </a:t>
            </a:r>
            <a:r>
              <a:rPr sz="1000" dirty="0">
                <a:latin typeface="Georgia"/>
                <a:cs typeface="Georgia"/>
              </a:rPr>
              <a:t>a year, the </a:t>
            </a:r>
            <a:r>
              <a:rPr sz="1000" spc="-10" dirty="0">
                <a:latin typeface="Georgia"/>
                <a:cs typeface="Georgia"/>
              </a:rPr>
              <a:t>climate </a:t>
            </a:r>
            <a:r>
              <a:rPr sz="1000" spc="-5" dirty="0">
                <a:latin typeface="Georgia"/>
                <a:cs typeface="Georgia"/>
              </a:rPr>
              <a:t>is cold and humid </a:t>
            </a:r>
            <a:r>
              <a:rPr sz="1000" spc="-15" dirty="0">
                <a:latin typeface="Georgia"/>
                <a:cs typeface="Georgia"/>
              </a:rPr>
              <a:t>as </a:t>
            </a:r>
            <a:r>
              <a:rPr sz="1000" spc="-10" dirty="0">
                <a:latin typeface="Georgia"/>
                <a:cs typeface="Georgia"/>
              </a:rPr>
              <a:t>rainfall </a:t>
            </a:r>
            <a:r>
              <a:rPr sz="1000" spc="-5" dirty="0">
                <a:latin typeface="Georgia"/>
                <a:cs typeface="Georgia"/>
              </a:rPr>
              <a:t>occurs </a:t>
            </a:r>
            <a:r>
              <a:rPr sz="1000" spc="-15" dirty="0">
                <a:latin typeface="Georgia"/>
                <a:cs typeface="Georgia"/>
              </a:rPr>
              <a:t>in each </a:t>
            </a:r>
            <a:r>
              <a:rPr sz="1000" spc="-10" dirty="0">
                <a:latin typeface="Georgia"/>
                <a:cs typeface="Georgia"/>
              </a:rPr>
              <a:t>month. </a:t>
            </a:r>
            <a:r>
              <a:rPr sz="1000" spc="-5" dirty="0">
                <a:latin typeface="Georgia"/>
                <a:cs typeface="Georgia"/>
              </a:rPr>
              <a:t>The  area </a:t>
            </a:r>
            <a:r>
              <a:rPr sz="1000" spc="-10" dirty="0">
                <a:latin typeface="Georgia"/>
                <a:cs typeface="Georgia"/>
              </a:rPr>
              <a:t>experiences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heavy rainfall </a:t>
            </a:r>
            <a:r>
              <a:rPr sz="1000" spc="-5" dirty="0">
                <a:latin typeface="Georgia"/>
                <a:cs typeface="Georgia"/>
              </a:rPr>
              <a:t>due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its proximity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Bay </a:t>
            </a:r>
            <a:r>
              <a:rPr sz="1000" spc="-10" dirty="0">
                <a:latin typeface="Georgia"/>
                <a:cs typeface="Georgia"/>
              </a:rPr>
              <a:t>of Bengal.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rainfall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North </a:t>
            </a:r>
            <a:r>
              <a:rPr sz="1000" spc="-15" dirty="0">
                <a:latin typeface="Georgia"/>
                <a:cs typeface="Georgia"/>
              </a:rPr>
              <a:t>district is  </a:t>
            </a:r>
            <a:r>
              <a:rPr sz="1000" spc="-10" dirty="0">
                <a:latin typeface="Georgia"/>
                <a:cs typeface="Georgia"/>
              </a:rPr>
              <a:t>comparatively </a:t>
            </a:r>
            <a:r>
              <a:rPr sz="1000" spc="-5" dirty="0">
                <a:latin typeface="Georgia"/>
                <a:cs typeface="Georgia"/>
              </a:rPr>
              <a:t>less </a:t>
            </a:r>
            <a:r>
              <a:rPr sz="1000" dirty="0">
                <a:latin typeface="Georgia"/>
                <a:cs typeface="Georgia"/>
              </a:rPr>
              <a:t>than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other </a:t>
            </a:r>
            <a:r>
              <a:rPr sz="1000" spc="-10" dirty="0">
                <a:latin typeface="Georgia"/>
                <a:cs typeface="Georgia"/>
              </a:rPr>
              <a:t>districts.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general </a:t>
            </a:r>
            <a:r>
              <a:rPr sz="1000" spc="-5" dirty="0">
                <a:latin typeface="Georgia"/>
                <a:cs typeface="Georgia"/>
              </a:rPr>
              <a:t>trend </a:t>
            </a:r>
            <a:r>
              <a:rPr sz="1000" spc="-10" dirty="0">
                <a:latin typeface="Georgia"/>
                <a:cs typeface="Georgia"/>
              </a:rPr>
              <a:t>of decrease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temperature </a:t>
            </a:r>
            <a:r>
              <a:rPr sz="1000" spc="-10" dirty="0">
                <a:latin typeface="Georgia"/>
                <a:cs typeface="Georgia"/>
              </a:rPr>
              <a:t>with increase </a:t>
            </a:r>
            <a:r>
              <a:rPr sz="1000" spc="-15" dirty="0">
                <a:latin typeface="Georgia"/>
                <a:cs typeface="Georgia"/>
              </a:rPr>
              <a:t>in  </a:t>
            </a:r>
            <a:r>
              <a:rPr sz="1000" spc="-5" dirty="0">
                <a:latin typeface="Georgia"/>
                <a:cs typeface="Georgia"/>
              </a:rPr>
              <a:t>altitude </a:t>
            </a:r>
            <a:r>
              <a:rPr sz="1000" spc="-10" dirty="0">
                <a:latin typeface="Georgia"/>
                <a:cs typeface="Georgia"/>
              </a:rPr>
              <a:t>holds </a:t>
            </a:r>
            <a:r>
              <a:rPr sz="1000" spc="-5" dirty="0">
                <a:latin typeface="Georgia"/>
                <a:cs typeface="Georgia"/>
              </a:rPr>
              <a:t>good </a:t>
            </a:r>
            <a:r>
              <a:rPr sz="1000" spc="-10" dirty="0">
                <a:latin typeface="Georgia"/>
                <a:cs typeface="Georgia"/>
              </a:rPr>
              <a:t>everywhere. </a:t>
            </a:r>
            <a:r>
              <a:rPr sz="1000" spc="-5" dirty="0">
                <a:latin typeface="Georgia"/>
                <a:cs typeface="Georgia"/>
              </a:rPr>
              <a:t>Pre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10" dirty="0">
                <a:latin typeface="Georgia"/>
                <a:cs typeface="Georgia"/>
              </a:rPr>
              <a:t>monsoon rain </a:t>
            </a:r>
            <a:r>
              <a:rPr sz="1000" spc="-5" dirty="0">
                <a:latin typeface="Georgia"/>
                <a:cs typeface="Georgia"/>
              </a:rPr>
              <a:t>occurs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April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May and monsoon </a:t>
            </a:r>
            <a:r>
              <a:rPr sz="1000" spc="-5" dirty="0">
                <a:latin typeface="Georgia"/>
                <a:cs typeface="Georgia"/>
              </a:rPr>
              <a:t>(South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10" dirty="0">
                <a:latin typeface="Georgia"/>
                <a:cs typeface="Georgia"/>
              </a:rPr>
              <a:t>West)  </a:t>
            </a:r>
            <a:r>
              <a:rPr sz="1000" spc="-5" dirty="0">
                <a:latin typeface="Georgia"/>
                <a:cs typeface="Georgia"/>
              </a:rPr>
              <a:t>operates </a:t>
            </a:r>
            <a:r>
              <a:rPr sz="1000" spc="-10" dirty="0">
                <a:latin typeface="Georgia"/>
                <a:cs typeface="Georgia"/>
              </a:rPr>
              <a:t>normally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month of May and </a:t>
            </a:r>
            <a:r>
              <a:rPr sz="1000" spc="-15" dirty="0">
                <a:latin typeface="Georgia"/>
                <a:cs typeface="Georgia"/>
              </a:rPr>
              <a:t>continues </a:t>
            </a:r>
            <a:r>
              <a:rPr sz="1000" spc="10" dirty="0">
                <a:latin typeface="Georgia"/>
                <a:cs typeface="Georgia"/>
              </a:rPr>
              <a:t>up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early October.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climate of </a:t>
            </a:r>
            <a:r>
              <a:rPr sz="1000" spc="-15" dirty="0">
                <a:latin typeface="Georgia"/>
                <a:cs typeface="Georgia"/>
              </a:rPr>
              <a:t>project </a:t>
            </a:r>
            <a:r>
              <a:rPr sz="1000" spc="-10" dirty="0">
                <a:latin typeface="Georgia"/>
                <a:cs typeface="Georgia"/>
              </a:rPr>
              <a:t>areas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whole </a:t>
            </a:r>
            <a:r>
              <a:rPr sz="1000" spc="-10" dirty="0">
                <a:latin typeface="Georgia"/>
                <a:cs typeface="Georgia"/>
              </a:rPr>
              <a:t>dry, hot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summer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cold in </a:t>
            </a:r>
            <a:r>
              <a:rPr sz="1000" spc="-10" dirty="0">
                <a:latin typeface="Georgia"/>
                <a:cs typeface="Georgia"/>
              </a:rPr>
              <a:t>winter.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year may be divided into five seasons </a:t>
            </a:r>
            <a:r>
              <a:rPr sz="1000" spc="-15" dirty="0">
                <a:latin typeface="Georgia"/>
                <a:cs typeface="Georgia"/>
              </a:rPr>
              <a:t>in every </a:t>
            </a:r>
            <a:r>
              <a:rPr sz="1000" spc="-10" dirty="0">
                <a:latin typeface="Georgia"/>
                <a:cs typeface="Georgia"/>
              </a:rPr>
              <a:t>state/  region of concern. </a:t>
            </a:r>
            <a:r>
              <a:rPr sz="1000" spc="-5" dirty="0">
                <a:latin typeface="Georgia"/>
                <a:cs typeface="Georgia"/>
              </a:rPr>
              <a:t>Weather and </a:t>
            </a:r>
            <a:r>
              <a:rPr sz="1000" spc="-10" dirty="0">
                <a:latin typeface="Georgia"/>
                <a:cs typeface="Georgia"/>
              </a:rPr>
              <a:t>Climate Index </a:t>
            </a:r>
            <a:r>
              <a:rPr sz="1000" dirty="0">
                <a:latin typeface="Georgia"/>
                <a:cs typeface="Georgia"/>
              </a:rPr>
              <a:t>has a </a:t>
            </a:r>
            <a:r>
              <a:rPr sz="1000" spc="-15" dirty="0">
                <a:latin typeface="Georgia"/>
                <a:cs typeface="Georgia"/>
              </a:rPr>
              <a:t>great </a:t>
            </a:r>
            <a:r>
              <a:rPr sz="1000" spc="-10" dirty="0">
                <a:latin typeface="Georgia"/>
                <a:cs typeface="Georgia"/>
              </a:rPr>
              <a:t>influence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human </a:t>
            </a:r>
            <a:r>
              <a:rPr sz="1000" spc="-10" dirty="0">
                <a:latin typeface="Georgia"/>
                <a:cs typeface="Georgia"/>
              </a:rPr>
              <a:t>activities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10" dirty="0">
                <a:latin typeface="Georgia"/>
                <a:cs typeface="Georgia"/>
              </a:rPr>
              <a:t>affects on </a:t>
            </a:r>
            <a:r>
              <a:rPr sz="1000" dirty="0">
                <a:latin typeface="Georgia"/>
                <a:cs typeface="Georgia"/>
              </a:rPr>
              <a:t>the  life </a:t>
            </a:r>
            <a:r>
              <a:rPr sz="1000" spc="-10" dirty="0">
                <a:latin typeface="Georgia"/>
                <a:cs typeface="Georgia"/>
              </a:rPr>
              <a:t>style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population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reduces efficiency of </a:t>
            </a:r>
            <a:r>
              <a:rPr sz="1000" dirty="0">
                <a:latin typeface="Georgia"/>
                <a:cs typeface="Georgia"/>
              </a:rPr>
              <a:t>work. Man </a:t>
            </a:r>
            <a:r>
              <a:rPr sz="1000" spc="-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made </a:t>
            </a:r>
            <a:r>
              <a:rPr sz="1000" spc="-10" dirty="0">
                <a:latin typeface="Georgia"/>
                <a:cs typeface="Georgia"/>
              </a:rPr>
              <a:t>great </a:t>
            </a:r>
            <a:r>
              <a:rPr sz="1000" spc="-5" dirty="0">
                <a:latin typeface="Georgia"/>
                <a:cs typeface="Georgia"/>
              </a:rPr>
              <a:t>progress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field of  </a:t>
            </a:r>
            <a:r>
              <a:rPr sz="1000" b="1" spc="-5" dirty="0">
                <a:latin typeface="Georgia"/>
                <a:cs typeface="Georgia"/>
              </a:rPr>
              <a:t>“Artificial</a:t>
            </a:r>
            <a:r>
              <a:rPr sz="1000" b="1" spc="-65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Intelligence”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well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field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irrigation,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but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food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production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still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controlled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climatic condition of </a:t>
            </a:r>
            <a:r>
              <a:rPr sz="1000" spc="-15" dirty="0">
                <a:latin typeface="Georgia"/>
                <a:cs typeface="Georgia"/>
              </a:rPr>
              <a:t>any </a:t>
            </a:r>
            <a:r>
              <a:rPr sz="1000" spc="-10" dirty="0">
                <a:latin typeface="Georgia"/>
                <a:cs typeface="Georgia"/>
              </a:rPr>
              <a:t>region </a:t>
            </a:r>
            <a:r>
              <a:rPr sz="1000" dirty="0">
                <a:latin typeface="Georgia"/>
                <a:cs typeface="Georgia"/>
              </a:rPr>
              <a:t>as a </a:t>
            </a:r>
            <a:r>
              <a:rPr sz="1000" spc="-5" dirty="0">
                <a:latin typeface="Georgia"/>
                <a:cs typeface="Georgia"/>
              </a:rPr>
              <a:t>whole </a:t>
            </a:r>
            <a:r>
              <a:rPr sz="1000" spc="-10" dirty="0">
                <a:latin typeface="Georgia"/>
                <a:cs typeface="Georgia"/>
              </a:rPr>
              <a:t>around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world. The </a:t>
            </a:r>
            <a:r>
              <a:rPr sz="1000" spc="-10" dirty="0">
                <a:latin typeface="Georgia"/>
                <a:cs typeface="Georgia"/>
              </a:rPr>
              <a:t>cold season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spc="-10" dirty="0">
                <a:latin typeface="Georgia"/>
                <a:cs typeface="Georgia"/>
              </a:rPr>
              <a:t>March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December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spc="-10" dirty="0">
                <a:latin typeface="Georgia"/>
                <a:cs typeface="Georgia"/>
              </a:rPr>
              <a:t>followed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spc="-10" dirty="0">
                <a:latin typeface="Georgia"/>
                <a:cs typeface="Georgia"/>
              </a:rPr>
              <a:t>hot season, which </a:t>
            </a:r>
            <a:r>
              <a:rPr sz="1000" spc="-5" dirty="0">
                <a:latin typeface="Georgia"/>
                <a:cs typeface="Georgia"/>
              </a:rPr>
              <a:t>lasts </a:t>
            </a:r>
            <a:r>
              <a:rPr sz="1000" spc="-10" dirty="0">
                <a:latin typeface="Georgia"/>
                <a:cs typeface="Georgia"/>
              </a:rPr>
              <a:t>till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onset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North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Westmonsoon.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monsoon </a:t>
            </a:r>
            <a:r>
              <a:rPr sz="1000" spc="-5" dirty="0">
                <a:latin typeface="Georgia"/>
                <a:cs typeface="Georgia"/>
              </a:rPr>
              <a:t>withdraws by  15</a:t>
            </a:r>
            <a:r>
              <a:rPr sz="975" spc="-7" baseline="21367" dirty="0">
                <a:latin typeface="Georgia"/>
                <a:cs typeface="Georgia"/>
              </a:rPr>
              <a:t>th </a:t>
            </a:r>
            <a:r>
              <a:rPr sz="1000" spc="-5" dirty="0">
                <a:latin typeface="Georgia"/>
                <a:cs typeface="Georgia"/>
              </a:rPr>
              <a:t>September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followed </a:t>
            </a:r>
            <a:r>
              <a:rPr sz="1000" spc="-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Post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5" dirty="0">
                <a:latin typeface="Georgia"/>
                <a:cs typeface="Georgia"/>
              </a:rPr>
              <a:t>Monsoon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“Transition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Period”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(TP)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-10" dirty="0">
                <a:latin typeface="Georgia"/>
                <a:cs typeface="Georgia"/>
              </a:rPr>
              <a:t>Thunderstorms, 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association with </a:t>
            </a:r>
            <a:r>
              <a:rPr sz="1000" spc="-5" dirty="0">
                <a:latin typeface="Georgia"/>
                <a:cs typeface="Georgia"/>
              </a:rPr>
              <a:t>Pre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5" dirty="0">
                <a:latin typeface="Georgia"/>
                <a:cs typeface="Georgia"/>
              </a:rPr>
              <a:t>Monsoon </a:t>
            </a:r>
            <a:r>
              <a:rPr sz="1000" spc="-10" dirty="0">
                <a:latin typeface="Georgia"/>
                <a:cs typeface="Georgia"/>
              </a:rPr>
              <a:t>and Monsoon rains </a:t>
            </a:r>
            <a:r>
              <a:rPr sz="1000" spc="-5" dirty="0">
                <a:latin typeface="Georgia"/>
                <a:cs typeface="Georgia"/>
              </a:rPr>
              <a:t>occur </a:t>
            </a:r>
            <a:r>
              <a:rPr sz="1000" spc="-10" dirty="0">
                <a:latin typeface="Georgia"/>
                <a:cs typeface="Georgia"/>
              </a:rPr>
              <a:t>mostly during </a:t>
            </a:r>
            <a:r>
              <a:rPr sz="1000" spc="-5" dirty="0">
                <a:latin typeface="Georgia"/>
                <a:cs typeface="Georgia"/>
              </a:rPr>
              <a:t>June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September.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winter also, </a:t>
            </a:r>
            <a:r>
              <a:rPr sz="1000" dirty="0">
                <a:latin typeface="Georgia"/>
                <a:cs typeface="Georgia"/>
              </a:rPr>
              <a:t>a few </a:t>
            </a:r>
            <a:r>
              <a:rPr sz="1000" spc="-10" dirty="0">
                <a:latin typeface="Georgia"/>
                <a:cs typeface="Georgia"/>
              </a:rPr>
              <a:t>thunderstorms </a:t>
            </a:r>
            <a:r>
              <a:rPr sz="1000" spc="-5" dirty="0">
                <a:latin typeface="Georgia"/>
                <a:cs typeface="Georgia"/>
              </a:rPr>
              <a:t>occur in </a:t>
            </a:r>
            <a:r>
              <a:rPr sz="1000" spc="-10" dirty="0">
                <a:latin typeface="Georgia"/>
                <a:cs typeface="Georgia"/>
              </a:rPr>
              <a:t>association with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Western Disturbances. </a:t>
            </a:r>
            <a:r>
              <a:rPr sz="1000" spc="5" dirty="0">
                <a:latin typeface="Georgia"/>
                <a:cs typeface="Georgia"/>
              </a:rPr>
              <a:t>A </a:t>
            </a:r>
            <a:r>
              <a:rPr sz="1000" dirty="0">
                <a:latin typeface="Georgia"/>
                <a:cs typeface="Georgia"/>
              </a:rPr>
              <a:t>few </a:t>
            </a:r>
            <a:r>
              <a:rPr sz="1000" spc="-10" dirty="0">
                <a:latin typeface="Georgia"/>
                <a:cs typeface="Georgia"/>
              </a:rPr>
              <a:t>thunderstorms  </a:t>
            </a:r>
            <a:r>
              <a:rPr sz="1000" dirty="0">
                <a:latin typeface="Georgia"/>
                <a:cs typeface="Georgia"/>
              </a:rPr>
              <a:t>may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10" dirty="0">
                <a:latin typeface="Georgia"/>
                <a:cs typeface="Georgia"/>
              </a:rPr>
              <a:t>accompanied </a:t>
            </a:r>
            <a:r>
              <a:rPr sz="1000" spc="-5" dirty="0">
                <a:latin typeface="Georgia"/>
                <a:cs typeface="Georgia"/>
              </a:rPr>
              <a:t>by hail and hail storms. </a:t>
            </a:r>
            <a:r>
              <a:rPr sz="1000" spc="-10" dirty="0">
                <a:latin typeface="Georgia"/>
                <a:cs typeface="Georgia"/>
              </a:rPr>
              <a:t>Occasional </a:t>
            </a:r>
            <a:r>
              <a:rPr sz="1000" spc="-15" dirty="0">
                <a:latin typeface="Georgia"/>
                <a:cs typeface="Georgia"/>
              </a:rPr>
              <a:t>dust </a:t>
            </a:r>
            <a:r>
              <a:rPr sz="1000" spc="-5" dirty="0">
                <a:latin typeface="Georgia"/>
                <a:cs typeface="Georgia"/>
              </a:rPr>
              <a:t>storm occurs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hot season and  </a:t>
            </a:r>
            <a:r>
              <a:rPr sz="1000" spc="-5" dirty="0">
                <a:latin typeface="Georgia"/>
                <a:cs typeface="Georgia"/>
              </a:rPr>
              <a:t>contributes in </a:t>
            </a:r>
            <a:r>
              <a:rPr sz="1000" spc="-10" dirty="0">
                <a:latin typeface="Georgia"/>
                <a:cs typeface="Georgia"/>
              </a:rPr>
              <a:t>increasing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level of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“Suspended Particulate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Matter” (SPM)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upper atmospheric  </a:t>
            </a:r>
            <a:r>
              <a:rPr sz="1500" spc="-7" baseline="2777" dirty="0">
                <a:latin typeface="Georgia"/>
                <a:cs typeface="Georgia"/>
              </a:rPr>
              <a:t>region, </a:t>
            </a:r>
            <a:r>
              <a:rPr sz="1500" spc="-22" baseline="2777" dirty="0">
                <a:latin typeface="Georgia"/>
                <a:cs typeface="Georgia"/>
              </a:rPr>
              <a:t>which </a:t>
            </a:r>
            <a:r>
              <a:rPr sz="1500" spc="-15" baseline="2777" dirty="0">
                <a:latin typeface="Georgia"/>
                <a:cs typeface="Georgia"/>
              </a:rPr>
              <a:t>causes </a:t>
            </a:r>
            <a:r>
              <a:rPr sz="1500" spc="-7" baseline="2777" dirty="0">
                <a:latin typeface="Georgia"/>
                <a:cs typeface="Georgia"/>
              </a:rPr>
              <a:t>increases </a:t>
            </a:r>
            <a:r>
              <a:rPr sz="1500" spc="-15" baseline="2777" dirty="0">
                <a:latin typeface="Georgia"/>
                <a:cs typeface="Georgia"/>
              </a:rPr>
              <a:t>of </a:t>
            </a:r>
            <a:r>
              <a:rPr sz="1500" baseline="2777" dirty="0">
                <a:latin typeface="Georgia"/>
                <a:cs typeface="Georgia"/>
              </a:rPr>
              <a:t>CO</a:t>
            </a:r>
            <a:r>
              <a:rPr sz="650" dirty="0">
                <a:latin typeface="Georgia"/>
                <a:cs typeface="Georgia"/>
              </a:rPr>
              <a:t>2 </a:t>
            </a:r>
            <a:r>
              <a:rPr sz="1500" spc="-15" baseline="2777" dirty="0">
                <a:latin typeface="Georgia"/>
                <a:cs typeface="Georgia"/>
              </a:rPr>
              <a:t>level and </a:t>
            </a:r>
            <a:r>
              <a:rPr sz="1500" b="1" spc="-7" baseline="2777" dirty="0">
                <a:solidFill>
                  <a:srgbClr val="FF0000"/>
                </a:solidFill>
                <a:latin typeface="Georgia"/>
                <a:cs typeface="Georgia"/>
              </a:rPr>
              <a:t>“Global Warming” </a:t>
            </a:r>
            <a:r>
              <a:rPr sz="1500" baseline="2777" dirty="0">
                <a:latin typeface="Georgia"/>
                <a:cs typeface="Georgia"/>
              </a:rPr>
              <a:t>and </a:t>
            </a:r>
            <a:r>
              <a:rPr sz="1500" b="1" spc="-7" baseline="2777" dirty="0">
                <a:solidFill>
                  <a:srgbClr val="FF0000"/>
                </a:solidFill>
                <a:latin typeface="Georgia"/>
                <a:cs typeface="Georgia"/>
              </a:rPr>
              <a:t>“Green </a:t>
            </a:r>
            <a:r>
              <a:rPr sz="1500" b="1" spc="-15" baseline="2777" dirty="0">
                <a:solidFill>
                  <a:srgbClr val="FF0000"/>
                </a:solidFill>
                <a:latin typeface="Georgia"/>
                <a:cs typeface="Georgia"/>
              </a:rPr>
              <a:t>House Effect”</a:t>
            </a:r>
            <a:r>
              <a:rPr sz="1500" b="1" spc="-75" baseline="2777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500" b="1" spc="-7" baseline="2777" dirty="0">
                <a:solidFill>
                  <a:srgbClr val="FF0000"/>
                </a:solidFill>
                <a:latin typeface="Georgia"/>
                <a:cs typeface="Georgia"/>
              </a:rPr>
              <a:t>(GHE)</a:t>
            </a:r>
            <a:r>
              <a:rPr sz="1500" spc="-7" baseline="2777" dirty="0">
                <a:latin typeface="Georgia"/>
                <a:cs typeface="Georgia"/>
              </a:rPr>
              <a:t>.</a:t>
            </a:r>
            <a:endParaRPr sz="1500" baseline="2777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9140" y="797045"/>
            <a:ext cx="2944367" cy="2045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20667" y="815333"/>
            <a:ext cx="2807207" cy="20269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2340" y="758697"/>
            <a:ext cx="6184900" cy="9021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  <a:tabLst>
                <a:tab pos="4259580" algn="l"/>
              </a:tabLst>
            </a:pPr>
            <a:r>
              <a:rPr sz="1800" b="1" baseline="2314" dirty="0">
                <a:latin typeface="Georgia"/>
                <a:cs typeface="Georgia"/>
              </a:rPr>
              <a:t>Ditte – </a:t>
            </a:r>
            <a:r>
              <a:rPr sz="1800" b="1" spc="-7" baseline="2314" dirty="0">
                <a:latin typeface="Georgia"/>
                <a:cs typeface="Georgia"/>
              </a:rPr>
              <a:t>Dimme </a:t>
            </a:r>
            <a:r>
              <a:rPr sz="1800" b="1" baseline="2314" dirty="0">
                <a:latin typeface="Georgia"/>
                <a:cs typeface="Georgia"/>
              </a:rPr>
              <a:t>– </a:t>
            </a:r>
            <a:r>
              <a:rPr sz="1800" b="1" spc="-7" baseline="2314" dirty="0">
                <a:latin typeface="Georgia"/>
                <a:cs typeface="Georgia"/>
              </a:rPr>
              <a:t>Moying </a:t>
            </a:r>
            <a:r>
              <a:rPr sz="1800" b="1" baseline="2314" dirty="0">
                <a:latin typeface="Georgia"/>
                <a:cs typeface="Georgia"/>
              </a:rPr>
              <a:t>– </a:t>
            </a:r>
            <a:r>
              <a:rPr sz="1800" b="1" spc="-7" baseline="2314" dirty="0">
                <a:latin typeface="Georgia"/>
                <a:cs typeface="Georgia"/>
              </a:rPr>
              <a:t>Migging </a:t>
            </a:r>
            <a:r>
              <a:rPr sz="1800" b="1" spc="-30" baseline="2314" dirty="0">
                <a:latin typeface="Georgia"/>
                <a:cs typeface="Georgia"/>
              </a:rPr>
              <a:t>(</a:t>
            </a:r>
            <a:r>
              <a:rPr sz="1800" b="1" spc="-30" baseline="2314" dirty="0">
                <a:latin typeface="Nirmala UI"/>
                <a:cs typeface="Nirmala UI"/>
              </a:rPr>
              <a:t>दिते </a:t>
            </a:r>
            <a:r>
              <a:rPr sz="1800" b="1" baseline="2314" dirty="0">
                <a:latin typeface="Georgia"/>
                <a:cs typeface="Georgia"/>
              </a:rPr>
              <a:t>– </a:t>
            </a:r>
            <a:r>
              <a:rPr sz="1800" b="1" spc="-89" baseline="2314" dirty="0">
                <a:latin typeface="Nirmala UI"/>
                <a:cs typeface="Nirmala UI"/>
              </a:rPr>
              <a:t>दिम्मे</a:t>
            </a:r>
            <a:r>
              <a:rPr sz="1800" b="1" spc="217" baseline="2314" dirty="0">
                <a:latin typeface="Nirmala UI"/>
                <a:cs typeface="Nirmala UI"/>
              </a:rPr>
              <a:t> </a:t>
            </a:r>
            <a:r>
              <a:rPr sz="1800" b="1" baseline="2314" dirty="0">
                <a:latin typeface="Georgia"/>
                <a:cs typeface="Georgia"/>
              </a:rPr>
              <a:t>– </a:t>
            </a:r>
            <a:r>
              <a:rPr sz="1800" b="1" spc="-240" baseline="2314" dirty="0">
                <a:latin typeface="Nirmala UI"/>
                <a:cs typeface="Nirmala UI"/>
              </a:rPr>
              <a:t>मोईग</a:t>
            </a:r>
            <a:r>
              <a:rPr sz="1200" b="1" spc="-160" dirty="0">
                <a:latin typeface="Nirmala UI"/>
                <a:cs typeface="Nirmala UI"/>
              </a:rPr>
              <a:t>ं	</a:t>
            </a:r>
            <a:r>
              <a:rPr sz="1800" b="1" baseline="2314" dirty="0">
                <a:latin typeface="Georgia"/>
                <a:cs typeface="Georgia"/>
              </a:rPr>
              <a:t>–</a:t>
            </a:r>
            <a:r>
              <a:rPr sz="1800" b="1" spc="7" baseline="2314" dirty="0">
                <a:latin typeface="Georgia"/>
                <a:cs typeface="Georgia"/>
              </a:rPr>
              <a:t> </a:t>
            </a:r>
            <a:r>
              <a:rPr sz="1800" b="1" spc="-157" baseline="2314" dirty="0">
                <a:latin typeface="Nirmala UI"/>
                <a:cs typeface="Nirmala UI"/>
              </a:rPr>
              <a:t>दमगदगंग</a:t>
            </a:r>
            <a:r>
              <a:rPr sz="1800" b="1" spc="-157" baseline="2314" dirty="0">
                <a:latin typeface="Georgia"/>
                <a:cs typeface="Georgia"/>
              </a:rPr>
              <a:t>)</a:t>
            </a:r>
            <a:endParaRPr sz="1800" baseline="2314">
              <a:latin typeface="Georgia"/>
              <a:cs typeface="Georgia"/>
            </a:endParaRPr>
          </a:p>
          <a:p>
            <a:pPr marL="88900" marR="80645" indent="457200" algn="just">
              <a:lnSpc>
                <a:spcPct val="94700"/>
              </a:lnSpc>
              <a:spcBef>
                <a:spcPts val="1150"/>
              </a:spcBef>
            </a:pPr>
            <a:r>
              <a:rPr sz="1000" spc="-5" dirty="0">
                <a:latin typeface="Georgia"/>
                <a:cs typeface="Georgia"/>
              </a:rPr>
              <a:t>Arunachal </a:t>
            </a:r>
            <a:r>
              <a:rPr sz="1000" spc="-10" dirty="0">
                <a:latin typeface="Georgia"/>
                <a:cs typeface="Georgia"/>
              </a:rPr>
              <a:t>Pradesh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nestled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upper </a:t>
            </a:r>
            <a:r>
              <a:rPr sz="1000" spc="-10" dirty="0">
                <a:latin typeface="Georgia"/>
                <a:cs typeface="Georgia"/>
              </a:rPr>
              <a:t>Himalayan range and </a:t>
            </a:r>
            <a:r>
              <a:rPr sz="1000" spc="-5" dirty="0">
                <a:latin typeface="Georgia"/>
                <a:cs typeface="Georgia"/>
              </a:rPr>
              <a:t>because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altitude, </a:t>
            </a:r>
            <a:r>
              <a:rPr sz="1000" spc="-10" dirty="0">
                <a:latin typeface="Georgia"/>
                <a:cs typeface="Georgia"/>
              </a:rPr>
              <a:t>experiences 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tundra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10" dirty="0">
                <a:latin typeface="Georgia"/>
                <a:cs typeface="Georgia"/>
              </a:rPr>
              <a:t>alpine weather patterns. </a:t>
            </a:r>
            <a:r>
              <a:rPr sz="1000" spc="-5" dirty="0">
                <a:latin typeface="Georgia"/>
                <a:cs typeface="Georgia"/>
              </a:rPr>
              <a:t>The temperature </a:t>
            </a:r>
            <a:r>
              <a:rPr sz="1000" dirty="0">
                <a:latin typeface="Georgia"/>
                <a:cs typeface="Georgia"/>
              </a:rPr>
              <a:t>range </a:t>
            </a:r>
            <a:r>
              <a:rPr sz="1000" spc="-5" dirty="0">
                <a:latin typeface="Georgia"/>
                <a:cs typeface="Georgia"/>
              </a:rPr>
              <a:t>hence remains </a:t>
            </a:r>
            <a:r>
              <a:rPr sz="1000" spc="-10" dirty="0">
                <a:latin typeface="Georgia"/>
                <a:cs typeface="Georgia"/>
              </a:rPr>
              <a:t>between </a:t>
            </a:r>
            <a:r>
              <a:rPr sz="1000" spc="-5" dirty="0">
                <a:latin typeface="Georgia"/>
                <a:cs typeface="Georgia"/>
              </a:rPr>
              <a:t>8°C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35°C. </a:t>
            </a:r>
            <a:r>
              <a:rPr sz="1000" spc="-10" dirty="0">
                <a:latin typeface="Georgia"/>
                <a:cs typeface="Georgia"/>
              </a:rPr>
              <a:t>Visiting  </a:t>
            </a:r>
            <a:r>
              <a:rPr sz="1000" spc="-5" dirty="0">
                <a:latin typeface="Georgia"/>
                <a:cs typeface="Georgia"/>
              </a:rPr>
              <a:t>Arunachal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can</a:t>
            </a:r>
            <a:r>
              <a:rPr sz="1000" spc="-9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1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pleasant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experience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visitors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generally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face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9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heat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mainland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when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travelling 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other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parts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India.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weather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10" dirty="0">
                <a:latin typeface="Georgia"/>
                <a:cs typeface="Georgia"/>
              </a:rPr>
              <a:t> Arunachal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can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cool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refreshing 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here </a:t>
            </a:r>
            <a:r>
              <a:rPr sz="1000" spc="-10" dirty="0">
                <a:latin typeface="Georgia"/>
                <a:cs typeface="Georgia"/>
              </a:rPr>
              <a:t>are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listed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details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 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best </a:t>
            </a:r>
            <a:r>
              <a:rPr sz="1000" spc="-5" dirty="0">
                <a:latin typeface="Georgia"/>
                <a:cs typeface="Georgia"/>
              </a:rPr>
              <a:t>time </a:t>
            </a:r>
            <a:r>
              <a:rPr sz="1000" spc="-10" dirty="0">
                <a:latin typeface="Georgia"/>
                <a:cs typeface="Georgia"/>
              </a:rPr>
              <a:t>to </a:t>
            </a:r>
            <a:r>
              <a:rPr sz="1000" spc="-15" dirty="0">
                <a:latin typeface="Georgia"/>
                <a:cs typeface="Georgia"/>
              </a:rPr>
              <a:t>visit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Pradesh.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spc="-15" dirty="0">
                <a:latin typeface="Georgia"/>
                <a:cs typeface="Georgia"/>
              </a:rPr>
              <a:t>is an </a:t>
            </a:r>
            <a:r>
              <a:rPr sz="1000" spc="-10" dirty="0">
                <a:latin typeface="Georgia"/>
                <a:cs typeface="Georgia"/>
              </a:rPr>
              <a:t>ideal </a:t>
            </a:r>
            <a:r>
              <a:rPr sz="1000" spc="-5" dirty="0">
                <a:latin typeface="Georgia"/>
                <a:cs typeface="Georgia"/>
              </a:rPr>
              <a:t>summer </a:t>
            </a:r>
            <a:r>
              <a:rPr sz="1000" spc="-10" dirty="0">
                <a:latin typeface="Georgia"/>
                <a:cs typeface="Georgia"/>
              </a:rPr>
              <a:t>vacation destination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families, </a:t>
            </a:r>
            <a:r>
              <a:rPr sz="1000" spc="-15" dirty="0">
                <a:latin typeface="Georgia"/>
                <a:cs typeface="Georgia"/>
              </a:rPr>
              <a:t>solo  </a:t>
            </a:r>
            <a:r>
              <a:rPr sz="1000" spc="-5" dirty="0">
                <a:latin typeface="Georgia"/>
                <a:cs typeface="Georgia"/>
              </a:rPr>
              <a:t>travellers and </a:t>
            </a:r>
            <a:r>
              <a:rPr sz="1000" spc="-10" dirty="0">
                <a:latin typeface="Georgia"/>
                <a:cs typeface="Georgia"/>
              </a:rPr>
              <a:t>even adventure </a:t>
            </a:r>
            <a:r>
              <a:rPr sz="1000" spc="-5" dirty="0">
                <a:latin typeface="Georgia"/>
                <a:cs typeface="Georgia"/>
              </a:rPr>
              <a:t>seeking </a:t>
            </a:r>
            <a:r>
              <a:rPr sz="1000" spc="-10" dirty="0">
                <a:latin typeface="Georgia"/>
                <a:cs typeface="Georgia"/>
              </a:rPr>
              <a:t>honeymooners. </a:t>
            </a:r>
            <a:r>
              <a:rPr sz="1000" spc="-5" dirty="0">
                <a:latin typeface="Georgia"/>
                <a:cs typeface="Georgia"/>
              </a:rPr>
              <a:t>With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temperatures ranging </a:t>
            </a:r>
            <a:r>
              <a:rPr sz="1000" spc="-10" dirty="0">
                <a:latin typeface="Georgia"/>
                <a:cs typeface="Georgia"/>
              </a:rPr>
              <a:t>from 20°C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35°C, </a:t>
            </a:r>
            <a:r>
              <a:rPr sz="1000" spc="-15" dirty="0">
                <a:latin typeface="Georgia"/>
                <a:cs typeface="Georgia"/>
              </a:rPr>
              <a:t>it  </a:t>
            </a:r>
            <a:r>
              <a:rPr sz="1000" spc="-5" dirty="0">
                <a:latin typeface="Georgia"/>
                <a:cs typeface="Georgia"/>
              </a:rPr>
              <a:t>makes </a:t>
            </a:r>
            <a:r>
              <a:rPr sz="1000" spc="-15" dirty="0">
                <a:latin typeface="Georgia"/>
                <a:cs typeface="Georgia"/>
              </a:rPr>
              <a:t>an </a:t>
            </a:r>
            <a:r>
              <a:rPr sz="1000" spc="-10" dirty="0">
                <a:latin typeface="Georgia"/>
                <a:cs typeface="Georgia"/>
              </a:rPr>
              <a:t>ideal </a:t>
            </a:r>
            <a:r>
              <a:rPr sz="1000" spc="-5" dirty="0">
                <a:latin typeface="Georgia"/>
                <a:cs typeface="Georgia"/>
              </a:rPr>
              <a:t>summer </a:t>
            </a:r>
            <a:r>
              <a:rPr sz="1000" spc="-10" dirty="0">
                <a:latin typeface="Georgia"/>
                <a:cs typeface="Georgia"/>
              </a:rPr>
              <a:t>vacation </a:t>
            </a:r>
            <a:r>
              <a:rPr sz="1000" spc="-5" dirty="0">
                <a:latin typeface="Georgia"/>
                <a:cs typeface="Georgia"/>
              </a:rPr>
              <a:t>for family, </a:t>
            </a:r>
            <a:r>
              <a:rPr sz="1000" spc="-10" dirty="0">
                <a:latin typeface="Georgia"/>
                <a:cs typeface="Georgia"/>
              </a:rPr>
              <a:t>honeymooners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even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solo </a:t>
            </a:r>
            <a:r>
              <a:rPr sz="1000" spc="-5" dirty="0">
                <a:latin typeface="Georgia"/>
                <a:cs typeface="Georgia"/>
              </a:rPr>
              <a:t>travellers. </a:t>
            </a:r>
            <a:r>
              <a:rPr sz="1000" spc="-15" dirty="0">
                <a:latin typeface="Georgia"/>
                <a:cs typeface="Georgia"/>
              </a:rPr>
              <a:t>If </a:t>
            </a:r>
            <a:r>
              <a:rPr sz="1000" spc="-5" dirty="0">
                <a:latin typeface="Georgia"/>
                <a:cs typeface="Georgia"/>
              </a:rPr>
              <a:t>travelling in  </a:t>
            </a:r>
            <a:r>
              <a:rPr sz="1000" dirty="0">
                <a:latin typeface="Georgia"/>
                <a:cs typeface="Georgia"/>
              </a:rPr>
              <a:t>summer, </a:t>
            </a:r>
            <a:r>
              <a:rPr sz="1000" spc="-5" dirty="0">
                <a:latin typeface="Georgia"/>
                <a:cs typeface="Georgia"/>
              </a:rPr>
              <a:t>trek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go </a:t>
            </a:r>
            <a:r>
              <a:rPr sz="1000" spc="-10" dirty="0">
                <a:latin typeface="Georgia"/>
                <a:cs typeface="Georgia"/>
              </a:rPr>
              <a:t>sightseeing around places </a:t>
            </a:r>
            <a:r>
              <a:rPr sz="1000" spc="-5" dirty="0">
                <a:latin typeface="Georgia"/>
                <a:cs typeface="Georgia"/>
              </a:rPr>
              <a:t>like </a:t>
            </a:r>
            <a:r>
              <a:rPr sz="1000" spc="-5" dirty="0">
                <a:latin typeface="Georgia"/>
                <a:cs typeface="Georgia"/>
                <a:hlinkClick r:id="rId4"/>
              </a:rPr>
              <a:t>Tawang</a:t>
            </a:r>
            <a:r>
              <a:rPr sz="1000" spc="-5" dirty="0">
                <a:latin typeface="Georgia"/>
                <a:cs typeface="Georgia"/>
              </a:rPr>
              <a:t>, </a:t>
            </a:r>
            <a:r>
              <a:rPr sz="1000" spc="-10" dirty="0">
                <a:latin typeface="Georgia"/>
                <a:cs typeface="Georgia"/>
                <a:hlinkClick r:id="rId5"/>
              </a:rPr>
              <a:t>Roing</a:t>
            </a:r>
            <a:r>
              <a:rPr sz="1000" spc="-10" dirty="0">
                <a:latin typeface="Georgia"/>
                <a:cs typeface="Georgia"/>
              </a:rPr>
              <a:t>, </a:t>
            </a:r>
            <a:r>
              <a:rPr sz="1000" spc="-10" dirty="0">
                <a:latin typeface="Georgia"/>
                <a:cs typeface="Georgia"/>
                <a:hlinkClick r:id="rId6"/>
              </a:rPr>
              <a:t>Ziro</a:t>
            </a:r>
            <a:r>
              <a:rPr sz="1000" spc="-10" dirty="0">
                <a:latin typeface="Georgia"/>
                <a:cs typeface="Georgia"/>
              </a:rPr>
              <a:t>, </a:t>
            </a:r>
            <a:r>
              <a:rPr sz="1000" spc="-5" dirty="0">
                <a:latin typeface="Georgia"/>
                <a:cs typeface="Georgia"/>
              </a:rPr>
              <a:t>Namdapha </a:t>
            </a:r>
            <a:r>
              <a:rPr sz="1000" spc="-10" dirty="0">
                <a:latin typeface="Georgia"/>
                <a:cs typeface="Georgia"/>
              </a:rPr>
              <a:t>National </a:t>
            </a:r>
            <a:r>
              <a:rPr sz="1000" spc="-5" dirty="0">
                <a:latin typeface="Georgia"/>
                <a:cs typeface="Georgia"/>
              </a:rPr>
              <a:t>Park etc. and  this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also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time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wildlife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abundance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wildlife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reserves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bask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nature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around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beautiful  waterfalls and </a:t>
            </a:r>
            <a:r>
              <a:rPr sz="1000" spc="-5" dirty="0">
                <a:latin typeface="Georgia"/>
                <a:cs typeface="Georgia"/>
              </a:rPr>
              <a:t>find </a:t>
            </a:r>
            <a:r>
              <a:rPr sz="1000" spc="-10" dirty="0">
                <a:latin typeface="Georgia"/>
                <a:cs typeface="Georgia"/>
              </a:rPr>
              <a:t>peace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many temples and </a:t>
            </a:r>
            <a:r>
              <a:rPr sz="1000" spc="-10" dirty="0">
                <a:latin typeface="Georgia"/>
                <a:cs typeface="Georgia"/>
              </a:rPr>
              <a:t>monasteries around. </a:t>
            </a:r>
            <a:r>
              <a:rPr sz="1000" spc="-5" dirty="0">
                <a:latin typeface="Georgia"/>
                <a:cs typeface="Georgia"/>
              </a:rPr>
              <a:t>Since summer is </a:t>
            </a:r>
            <a:r>
              <a:rPr sz="1000" spc="-10" dirty="0">
                <a:latin typeface="Georgia"/>
                <a:cs typeface="Georgia"/>
              </a:rPr>
              <a:t>considered </a:t>
            </a:r>
            <a:r>
              <a:rPr sz="1000" spc="-15" dirty="0">
                <a:latin typeface="Georgia"/>
                <a:cs typeface="Georgia"/>
              </a:rPr>
              <a:t>off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spc="-5" dirty="0">
                <a:latin typeface="Georgia"/>
                <a:cs typeface="Georgia"/>
              </a:rPr>
              <a:t>season, one </a:t>
            </a:r>
            <a:r>
              <a:rPr sz="1000" dirty="0">
                <a:latin typeface="Georgia"/>
                <a:cs typeface="Georgia"/>
              </a:rPr>
              <a:t>can </a:t>
            </a:r>
            <a:r>
              <a:rPr sz="1000" spc="-15" dirty="0">
                <a:latin typeface="Georgia"/>
                <a:cs typeface="Georgia"/>
              </a:rPr>
              <a:t>get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best </a:t>
            </a:r>
            <a:r>
              <a:rPr sz="1000" spc="-10" dirty="0">
                <a:latin typeface="Georgia"/>
                <a:cs typeface="Georgia"/>
              </a:rPr>
              <a:t>deals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hotels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travel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budget. </a:t>
            </a:r>
            <a:r>
              <a:rPr sz="1000" spc="-10" dirty="0">
                <a:latin typeface="Georgia"/>
                <a:cs typeface="Georgia"/>
              </a:rPr>
              <a:t>After </a:t>
            </a:r>
            <a:r>
              <a:rPr sz="1000" spc="-5" dirty="0">
                <a:latin typeface="Georgia"/>
                <a:cs typeface="Georgia"/>
              </a:rPr>
              <a:t>summer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hills,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monsoon  </a:t>
            </a:r>
            <a:r>
              <a:rPr sz="1000" spc="-5" dirty="0">
                <a:latin typeface="Georgia"/>
                <a:cs typeface="Georgia"/>
              </a:rPr>
              <a:t>season </a:t>
            </a:r>
            <a:r>
              <a:rPr sz="1000" spc="-10" dirty="0">
                <a:latin typeface="Georgia"/>
                <a:cs typeface="Georgia"/>
              </a:rPr>
              <a:t>cools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land and </a:t>
            </a:r>
            <a:r>
              <a:rPr sz="1000" spc="-10" dirty="0">
                <a:latin typeface="Georgia"/>
                <a:cs typeface="Georgia"/>
              </a:rPr>
              <a:t>nature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bountiful and beautiful. </a:t>
            </a:r>
            <a:r>
              <a:rPr sz="1000" spc="-5" dirty="0">
                <a:latin typeface="Georgia"/>
                <a:cs typeface="Georgia"/>
              </a:rPr>
              <a:t>Though monsoon is </a:t>
            </a:r>
            <a:r>
              <a:rPr sz="1000" spc="-15" dirty="0">
                <a:latin typeface="Georgia"/>
                <a:cs typeface="Georgia"/>
              </a:rPr>
              <a:t>short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lived,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overall  region receives quite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bit of rainfall, close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2,000 mm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4,000 </a:t>
            </a:r>
            <a:r>
              <a:rPr sz="1000" spc="5" dirty="0">
                <a:latin typeface="Georgia"/>
                <a:cs typeface="Georgia"/>
              </a:rPr>
              <a:t>mm.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times </a:t>
            </a:r>
            <a:r>
              <a:rPr sz="1000" spc="-1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can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sudden change  </a:t>
            </a:r>
            <a:r>
              <a:rPr sz="1000" spc="-5" dirty="0">
                <a:latin typeface="Georgia"/>
                <a:cs typeface="Georgia"/>
              </a:rPr>
              <a:t>in weather </a:t>
            </a:r>
            <a:r>
              <a:rPr sz="1000" spc="-10" dirty="0">
                <a:latin typeface="Georgia"/>
                <a:cs typeface="Georgia"/>
              </a:rPr>
              <a:t>patterns though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often </a:t>
            </a:r>
            <a:r>
              <a:rPr sz="1000" spc="-10" dirty="0">
                <a:latin typeface="Georgia"/>
                <a:cs typeface="Georgia"/>
              </a:rPr>
              <a:t>heavy </a:t>
            </a:r>
            <a:r>
              <a:rPr sz="1000" spc="-5" dirty="0">
                <a:latin typeface="Georgia"/>
                <a:cs typeface="Georgia"/>
              </a:rPr>
              <a:t>showers </a:t>
            </a:r>
            <a:r>
              <a:rPr sz="1000" spc="-10" dirty="0">
                <a:latin typeface="Georgia"/>
                <a:cs typeface="Georgia"/>
              </a:rPr>
              <a:t>and landslides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common. The </a:t>
            </a:r>
            <a:r>
              <a:rPr sz="1000" spc="-10" dirty="0">
                <a:latin typeface="Georgia"/>
                <a:cs typeface="Georgia"/>
              </a:rPr>
              <a:t>adventure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seeking  </a:t>
            </a:r>
            <a:r>
              <a:rPr sz="1000" spc="-5" dirty="0">
                <a:latin typeface="Georgia"/>
                <a:cs typeface="Georgia"/>
              </a:rPr>
              <a:t>type, some </a:t>
            </a:r>
            <a:r>
              <a:rPr sz="1000" spc="-10" dirty="0">
                <a:latin typeface="Georgia"/>
                <a:cs typeface="Georgia"/>
              </a:rPr>
              <a:t>tourist attractions that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10" dirty="0">
                <a:latin typeface="Georgia"/>
                <a:cs typeface="Georgia"/>
              </a:rPr>
              <a:t>not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10" dirty="0">
                <a:latin typeface="Georgia"/>
                <a:cs typeface="Georgia"/>
              </a:rPr>
              <a:t>missed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experienced include Nuranang </a:t>
            </a:r>
            <a:r>
              <a:rPr sz="1000" spc="-5" dirty="0">
                <a:latin typeface="Georgia"/>
                <a:cs typeface="Georgia"/>
              </a:rPr>
              <a:t>Falls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15" dirty="0">
                <a:latin typeface="Georgia"/>
                <a:cs typeface="Georgia"/>
              </a:rPr>
              <a:t>Bap  </a:t>
            </a:r>
            <a:r>
              <a:rPr sz="1000" spc="-5" dirty="0">
                <a:latin typeface="Georgia"/>
                <a:cs typeface="Georgia"/>
              </a:rPr>
              <a:t>Tenges Kang </a:t>
            </a:r>
            <a:r>
              <a:rPr sz="1000" spc="-10" dirty="0">
                <a:latin typeface="Georgia"/>
                <a:cs typeface="Georgia"/>
              </a:rPr>
              <a:t>Waterfall. This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ideal </a:t>
            </a:r>
            <a:r>
              <a:rPr sz="1000" dirty="0">
                <a:latin typeface="Georgia"/>
                <a:cs typeface="Georgia"/>
              </a:rPr>
              <a:t>time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5" dirty="0">
                <a:latin typeface="Georgia"/>
                <a:cs typeface="Georgia"/>
              </a:rPr>
              <a:t>visit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dirty="0">
                <a:latin typeface="Georgia"/>
                <a:cs typeface="Georgia"/>
              </a:rPr>
              <a:t>as the </a:t>
            </a:r>
            <a:r>
              <a:rPr sz="1000" spc="-5" dirty="0">
                <a:latin typeface="Georgia"/>
                <a:cs typeface="Georgia"/>
              </a:rPr>
              <a:t>weather is </a:t>
            </a:r>
            <a:r>
              <a:rPr sz="1000" spc="-10" dirty="0">
                <a:latin typeface="Georgia"/>
                <a:cs typeface="Georgia"/>
              </a:rPr>
              <a:t>cool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pleasant; just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perfect </a:t>
            </a:r>
            <a:r>
              <a:rPr sz="1000" spc="-5" dirty="0">
                <a:latin typeface="Georgia"/>
                <a:cs typeface="Georgia"/>
              </a:rPr>
              <a:t>season to </a:t>
            </a:r>
            <a:r>
              <a:rPr sz="1000" spc="-15" dirty="0">
                <a:latin typeface="Georgia"/>
                <a:cs typeface="Georgia"/>
              </a:rPr>
              <a:t>go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sightseeing expedition. Winter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surprisingly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ideal </a:t>
            </a:r>
            <a:r>
              <a:rPr sz="1000" dirty="0">
                <a:latin typeface="Georgia"/>
                <a:cs typeface="Georgia"/>
              </a:rPr>
              <a:t>time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5" dirty="0">
                <a:latin typeface="Georgia"/>
                <a:cs typeface="Georgia"/>
              </a:rPr>
              <a:t>go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there is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10" dirty="0">
                <a:latin typeface="Georgia"/>
                <a:cs typeface="Georgia"/>
              </a:rPr>
              <a:t>special attraction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winter festival. Nyokum </a:t>
            </a:r>
            <a:r>
              <a:rPr sz="1000" spc="-5" dirty="0">
                <a:latin typeface="Georgia"/>
                <a:cs typeface="Georgia"/>
              </a:rPr>
              <a:t>Yullo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Chalo </a:t>
            </a:r>
            <a:r>
              <a:rPr sz="1000" spc="-10" dirty="0">
                <a:latin typeface="Georgia"/>
                <a:cs typeface="Georgia"/>
              </a:rPr>
              <a:t>Loku are agricultural </a:t>
            </a:r>
            <a:r>
              <a:rPr sz="1000" spc="-5" dirty="0">
                <a:latin typeface="Georgia"/>
                <a:cs typeface="Georgia"/>
              </a:rPr>
              <a:t>festivals </a:t>
            </a:r>
            <a:r>
              <a:rPr sz="1000" spc="-10" dirty="0">
                <a:latin typeface="Georgia"/>
                <a:cs typeface="Georgia"/>
              </a:rPr>
              <a:t>celebrated  </a:t>
            </a:r>
            <a:r>
              <a:rPr sz="1000" spc="-5" dirty="0">
                <a:latin typeface="Georgia"/>
                <a:cs typeface="Georgia"/>
              </a:rPr>
              <a:t>during</a:t>
            </a:r>
            <a:r>
              <a:rPr sz="1000" spc="-10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month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February.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Another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draw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Pangsau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Pass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Winter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Festival,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celebrated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during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month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January, which </a:t>
            </a:r>
            <a:r>
              <a:rPr sz="1000" spc="-5" dirty="0">
                <a:latin typeface="Georgia"/>
                <a:cs typeface="Georgia"/>
              </a:rPr>
              <a:t>is one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most popular tourist attractions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region.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88900" marR="81280" indent="457200" algn="just">
              <a:lnSpc>
                <a:spcPct val="94700"/>
              </a:lnSpc>
            </a:pPr>
            <a:r>
              <a:rPr sz="1000" spc="-5" dirty="0">
                <a:latin typeface="Georgia"/>
                <a:cs typeface="Georgia"/>
              </a:rPr>
              <a:t>Itanagar, </a:t>
            </a:r>
            <a:r>
              <a:rPr sz="1000" spc="-15" dirty="0">
                <a:latin typeface="Georgia"/>
                <a:cs typeface="Georgia"/>
              </a:rPr>
              <a:t>October </a:t>
            </a:r>
            <a:r>
              <a:rPr sz="1000" spc="-10" dirty="0">
                <a:latin typeface="Georgia"/>
                <a:cs typeface="Georgia"/>
              </a:rPr>
              <a:t>13</a:t>
            </a:r>
            <a:r>
              <a:rPr sz="975" spc="-15" baseline="21367" dirty="0">
                <a:latin typeface="Georgia"/>
                <a:cs typeface="Georgia"/>
              </a:rPr>
              <a:t>th</a:t>
            </a:r>
            <a:r>
              <a:rPr sz="1000" spc="-10" dirty="0">
                <a:latin typeface="Georgia"/>
                <a:cs typeface="Georgia"/>
              </a:rPr>
              <a:t>: To speed </a:t>
            </a:r>
            <a:r>
              <a:rPr sz="1000" spc="10" dirty="0">
                <a:latin typeface="Georgia"/>
                <a:cs typeface="Georgia"/>
              </a:rPr>
              <a:t>up </a:t>
            </a:r>
            <a:r>
              <a:rPr sz="1000" spc="-5" dirty="0">
                <a:latin typeface="Georgia"/>
                <a:cs typeface="Georgia"/>
              </a:rPr>
              <a:t>road </a:t>
            </a:r>
            <a:r>
              <a:rPr sz="1000" spc="-10" dirty="0">
                <a:latin typeface="Georgia"/>
                <a:cs typeface="Georgia"/>
              </a:rPr>
              <a:t>projects </a:t>
            </a:r>
            <a:r>
              <a:rPr sz="1000" spc="-5" dirty="0">
                <a:latin typeface="Georgia"/>
                <a:cs typeface="Georgia"/>
              </a:rPr>
              <a:t>in Shiyom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Siang </a:t>
            </a:r>
            <a:r>
              <a:rPr sz="1000" spc="-10" dirty="0">
                <a:latin typeface="Georgia"/>
                <a:cs typeface="Georgia"/>
              </a:rPr>
              <a:t>Valleys, </a:t>
            </a:r>
            <a:r>
              <a:rPr sz="1000" spc="-5" dirty="0">
                <a:latin typeface="Georgia"/>
                <a:cs typeface="Georgia"/>
              </a:rPr>
              <a:t>ADG </a:t>
            </a:r>
            <a:r>
              <a:rPr sz="1000" spc="-10" dirty="0">
                <a:latin typeface="Georgia"/>
                <a:cs typeface="Georgia"/>
              </a:rPr>
              <a:t>(East) of </a:t>
            </a:r>
            <a:r>
              <a:rPr sz="1000" spc="-5" dirty="0">
                <a:latin typeface="Georgia"/>
                <a:cs typeface="Georgia"/>
              </a:rPr>
              <a:t>BRO  Dr. </a:t>
            </a:r>
            <a:r>
              <a:rPr sz="1000" spc="5" dirty="0">
                <a:latin typeface="Georgia"/>
                <a:cs typeface="Georgia"/>
              </a:rPr>
              <a:t>S. S. </a:t>
            </a:r>
            <a:r>
              <a:rPr sz="1000" spc="-5" dirty="0">
                <a:latin typeface="Georgia"/>
                <a:cs typeface="Georgia"/>
              </a:rPr>
              <a:t>Porwal </a:t>
            </a:r>
            <a:r>
              <a:rPr sz="1000" spc="-10" dirty="0">
                <a:latin typeface="Georgia"/>
                <a:cs typeface="Georgia"/>
              </a:rPr>
              <a:t>inspected and reviewed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progress of </a:t>
            </a:r>
            <a:r>
              <a:rPr sz="1000" spc="-5" dirty="0">
                <a:latin typeface="Georgia"/>
                <a:cs typeface="Georgia"/>
              </a:rPr>
              <a:t>works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road from Tato to </a:t>
            </a:r>
            <a:r>
              <a:rPr sz="1000" spc="-10" dirty="0">
                <a:latin typeface="Georgia"/>
                <a:cs typeface="Georgia"/>
              </a:rPr>
              <a:t>Manigaon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Bile </a:t>
            </a:r>
            <a:r>
              <a:rPr sz="1000" spc="-5" dirty="0">
                <a:latin typeface="Georgia"/>
                <a:cs typeface="Georgia"/>
              </a:rPr>
              <a:t>to  Migging. </a:t>
            </a:r>
            <a:r>
              <a:rPr sz="1000" spc="-10" dirty="0">
                <a:latin typeface="Georgia"/>
                <a:cs typeface="Georgia"/>
              </a:rPr>
              <a:t>Emphasizing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timely </a:t>
            </a:r>
            <a:r>
              <a:rPr sz="1000" spc="-10" dirty="0">
                <a:latin typeface="Georgia"/>
                <a:cs typeface="Georgia"/>
              </a:rPr>
              <a:t>completion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road projects, </a:t>
            </a:r>
            <a:r>
              <a:rPr sz="1000" dirty="0">
                <a:latin typeface="Georgia"/>
                <a:cs typeface="Georgia"/>
              </a:rPr>
              <a:t>Dr. </a:t>
            </a:r>
            <a:r>
              <a:rPr sz="1000" spc="-5" dirty="0">
                <a:latin typeface="Georgia"/>
                <a:cs typeface="Georgia"/>
              </a:rPr>
              <a:t>Porwal </a:t>
            </a:r>
            <a:r>
              <a:rPr sz="1000" spc="-10" dirty="0">
                <a:latin typeface="Georgia"/>
                <a:cs typeface="Georgia"/>
              </a:rPr>
              <a:t>informed that Ditte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Dime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spc="-5" dirty="0">
                <a:latin typeface="Georgia"/>
                <a:cs typeface="Georgia"/>
              </a:rPr>
              <a:t>Migging road would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10" dirty="0">
                <a:latin typeface="Georgia"/>
                <a:cs typeface="Georgia"/>
              </a:rPr>
              <a:t>improved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double lane </a:t>
            </a:r>
            <a:r>
              <a:rPr sz="1000" spc="-10" dirty="0">
                <a:latin typeface="Georgia"/>
                <a:cs typeface="Georgia"/>
              </a:rPr>
              <a:t>specification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time </a:t>
            </a:r>
            <a:r>
              <a:rPr sz="1000" dirty="0">
                <a:latin typeface="Georgia"/>
                <a:cs typeface="Georgia"/>
              </a:rPr>
              <a:t>bound </a:t>
            </a:r>
            <a:r>
              <a:rPr sz="1000" spc="-5" dirty="0">
                <a:latin typeface="Georgia"/>
                <a:cs typeface="Georgia"/>
              </a:rPr>
              <a:t>manner to ensure </a:t>
            </a:r>
            <a:r>
              <a:rPr sz="1000" spc="-10" dirty="0">
                <a:latin typeface="Georgia"/>
                <a:cs typeface="Georgia"/>
              </a:rPr>
              <a:t>smooth  </a:t>
            </a:r>
            <a:r>
              <a:rPr sz="1000" spc="-5" dirty="0">
                <a:latin typeface="Georgia"/>
                <a:cs typeface="Georgia"/>
              </a:rPr>
              <a:t>mobility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armed forces. </a:t>
            </a:r>
            <a:r>
              <a:rPr sz="1000" spc="-10" dirty="0">
                <a:latin typeface="Georgia"/>
                <a:cs typeface="Georgia"/>
              </a:rPr>
              <a:t>Appreciating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current </a:t>
            </a:r>
            <a:r>
              <a:rPr sz="1000" spc="-15" dirty="0">
                <a:latin typeface="Georgia"/>
                <a:cs typeface="Georgia"/>
              </a:rPr>
              <a:t>pace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works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light of </a:t>
            </a:r>
            <a:r>
              <a:rPr sz="1000" spc="-15" dirty="0">
                <a:latin typeface="Georgia"/>
                <a:cs typeface="Georgia"/>
              </a:rPr>
              <a:t>difficult </a:t>
            </a:r>
            <a:r>
              <a:rPr sz="1000" spc="-5" dirty="0">
                <a:latin typeface="Georgia"/>
                <a:cs typeface="Georgia"/>
              </a:rPr>
              <a:t>terrain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5" dirty="0">
                <a:latin typeface="Georgia"/>
                <a:cs typeface="Georgia"/>
              </a:rPr>
              <a:t>bad  </a:t>
            </a:r>
            <a:r>
              <a:rPr sz="1000" spc="-5" dirty="0">
                <a:latin typeface="Georgia"/>
                <a:cs typeface="Georgia"/>
              </a:rPr>
              <a:t>weather </a:t>
            </a:r>
            <a:r>
              <a:rPr sz="1000" spc="-10" dirty="0">
                <a:latin typeface="Georgia"/>
                <a:cs typeface="Georgia"/>
              </a:rPr>
              <a:t>conditions, </a:t>
            </a:r>
            <a:r>
              <a:rPr sz="1000" spc="5" dirty="0">
                <a:latin typeface="Georgia"/>
                <a:cs typeface="Georgia"/>
              </a:rPr>
              <a:t>he </a:t>
            </a:r>
            <a:r>
              <a:rPr sz="1000" spc="-10" dirty="0">
                <a:latin typeface="Georgia"/>
                <a:cs typeface="Georgia"/>
              </a:rPr>
              <a:t>stressed 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need to </a:t>
            </a:r>
            <a:r>
              <a:rPr sz="1000" spc="-10" dirty="0">
                <a:latin typeface="Georgia"/>
                <a:cs typeface="Georgia"/>
              </a:rPr>
              <a:t>augment capacity </a:t>
            </a:r>
            <a:r>
              <a:rPr sz="1000" spc="-5" dirty="0">
                <a:latin typeface="Georgia"/>
                <a:cs typeface="Georgia"/>
              </a:rPr>
              <a:t>to execute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works </a:t>
            </a:r>
            <a:r>
              <a:rPr sz="1000" spc="-10" dirty="0">
                <a:latin typeface="Georgia"/>
                <a:cs typeface="Georgia"/>
              </a:rPr>
              <a:t>through </a:t>
            </a:r>
            <a:r>
              <a:rPr sz="1000" spc="-5" dirty="0">
                <a:latin typeface="Georgia"/>
                <a:cs typeface="Georgia"/>
              </a:rPr>
              <a:t>local hiring </a:t>
            </a:r>
            <a:r>
              <a:rPr sz="1000" spc="-10" dirty="0">
                <a:latin typeface="Georgia"/>
                <a:cs typeface="Georgia"/>
              </a:rPr>
              <a:t>of  plants and </a:t>
            </a:r>
            <a:r>
              <a:rPr sz="1000" spc="-5" dirty="0">
                <a:latin typeface="Georgia"/>
                <a:cs typeface="Georgia"/>
              </a:rPr>
              <a:t>machineries and </a:t>
            </a:r>
            <a:r>
              <a:rPr sz="1000" spc="-10" dirty="0">
                <a:latin typeface="Georgia"/>
                <a:cs typeface="Georgia"/>
              </a:rPr>
              <a:t>recruitment of </a:t>
            </a:r>
            <a:r>
              <a:rPr sz="1000" spc="-5" dirty="0">
                <a:latin typeface="Georgia"/>
                <a:cs typeface="Georgia"/>
              </a:rPr>
              <a:t>highly </a:t>
            </a:r>
            <a:r>
              <a:rPr sz="1000" spc="-15" dirty="0">
                <a:latin typeface="Georgia"/>
                <a:cs typeface="Georgia"/>
              </a:rPr>
              <a:t>skilled </a:t>
            </a:r>
            <a:r>
              <a:rPr sz="1000" spc="-10" dirty="0">
                <a:latin typeface="Georgia"/>
                <a:cs typeface="Georgia"/>
              </a:rPr>
              <a:t>workers. </a:t>
            </a:r>
            <a:r>
              <a:rPr sz="1000" spc="-5" dirty="0">
                <a:latin typeface="Georgia"/>
                <a:cs typeface="Georgia"/>
              </a:rPr>
              <a:t>The Commander </a:t>
            </a:r>
            <a:r>
              <a:rPr sz="1000" spc="-10" dirty="0">
                <a:latin typeface="Georgia"/>
                <a:cs typeface="Georgia"/>
              </a:rPr>
              <a:t>of 761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BRTF S. </a:t>
            </a:r>
            <a:r>
              <a:rPr sz="1000" dirty="0">
                <a:latin typeface="Georgia"/>
                <a:cs typeface="Georgia"/>
              </a:rPr>
              <a:t>K.  </a:t>
            </a:r>
            <a:r>
              <a:rPr sz="1000" spc="-5" dirty="0">
                <a:latin typeface="Georgia"/>
                <a:cs typeface="Georgia"/>
              </a:rPr>
              <a:t>Pradhan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apprised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ADG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(BR)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0" dirty="0">
                <a:latin typeface="Georgia"/>
                <a:cs typeface="Georgia"/>
              </a:rPr>
              <a:t> steps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taken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improve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Moying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Janbo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Ditte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Dime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Yingkiong  stretch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road in </a:t>
            </a:r>
            <a:r>
              <a:rPr sz="1000" spc="-10" dirty="0">
                <a:latin typeface="Georgia"/>
                <a:cs typeface="Georgia"/>
              </a:rPr>
              <a:t>last </a:t>
            </a:r>
            <a:r>
              <a:rPr sz="1000" spc="-5" dirty="0">
                <a:latin typeface="Georgia"/>
                <a:cs typeface="Georgia"/>
              </a:rPr>
              <a:t>year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current year’s planning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improve Boling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Ditte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Dime and Janbo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spc="-5" dirty="0">
                <a:latin typeface="Georgia"/>
                <a:cs typeface="Georgia"/>
              </a:rPr>
              <a:t>Migging Stretches. </a:t>
            </a:r>
            <a:r>
              <a:rPr sz="1000" spc="-10" dirty="0">
                <a:latin typeface="Georgia"/>
                <a:cs typeface="Georgia"/>
                <a:hlinkClick r:id="rId7"/>
              </a:rPr>
              <a:t>Brigadier </a:t>
            </a:r>
            <a:r>
              <a:rPr sz="1000" dirty="0">
                <a:latin typeface="Georgia"/>
                <a:cs typeface="Georgia"/>
              </a:rPr>
              <a:t>C. C. </a:t>
            </a:r>
            <a:r>
              <a:rPr sz="1000" spc="-5" dirty="0">
                <a:latin typeface="Georgia"/>
                <a:cs typeface="Georgia"/>
              </a:rPr>
              <a:t>Jaleel, </a:t>
            </a:r>
            <a:r>
              <a:rPr sz="1000" spc="-10" dirty="0">
                <a:latin typeface="Georgia"/>
                <a:cs typeface="Georgia"/>
              </a:rPr>
              <a:t>Chief Engineer and </a:t>
            </a:r>
            <a:r>
              <a:rPr sz="1000" spc="-5" dirty="0">
                <a:latin typeface="Georgia"/>
                <a:cs typeface="Georgia"/>
              </a:rPr>
              <a:t>Lt. Col. Sameer </a:t>
            </a:r>
            <a:r>
              <a:rPr sz="1000" spc="-10" dirty="0">
                <a:latin typeface="Georgia"/>
                <a:cs typeface="Georgia"/>
              </a:rPr>
              <a:t>Malik also participated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review </a:t>
            </a:r>
            <a:r>
              <a:rPr sz="1000" spc="-10" dirty="0">
                <a:latin typeface="Georgia"/>
                <a:cs typeface="Georgia"/>
              </a:rPr>
              <a:t>meeting. </a:t>
            </a:r>
            <a:r>
              <a:rPr sz="1000" spc="-5" dirty="0">
                <a:latin typeface="Georgia"/>
                <a:cs typeface="Georgia"/>
              </a:rPr>
              <a:t>Boarder </a:t>
            </a:r>
            <a:r>
              <a:rPr sz="1000" spc="-10" dirty="0">
                <a:latin typeface="Georgia"/>
                <a:cs typeface="Georgia"/>
              </a:rPr>
              <a:t>Roads Organisation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9 </a:t>
            </a:r>
            <a:r>
              <a:rPr sz="1000" spc="-10" dirty="0">
                <a:latin typeface="Georgia"/>
                <a:cs typeface="Georgia"/>
              </a:rPr>
              <a:t>projects </a:t>
            </a:r>
            <a:r>
              <a:rPr sz="1000" spc="-5" dirty="0">
                <a:latin typeface="Georgia"/>
                <a:cs typeface="Georgia"/>
              </a:rPr>
              <a:t>for road </a:t>
            </a:r>
            <a:r>
              <a:rPr sz="1000" spc="-10" dirty="0">
                <a:latin typeface="Georgia"/>
                <a:cs typeface="Georgia"/>
              </a:rPr>
              <a:t>development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North Eastern States,  </a:t>
            </a:r>
            <a:r>
              <a:rPr sz="1000" spc="-5" dirty="0">
                <a:latin typeface="Georgia"/>
                <a:cs typeface="Georgia"/>
              </a:rPr>
              <a:t>out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4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Projects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Aruchal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Pradesh.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order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fast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track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projects,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government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recently  </a:t>
            </a:r>
            <a:r>
              <a:rPr sz="1000" spc="-5" dirty="0">
                <a:latin typeface="Georgia"/>
                <a:cs typeface="Georgia"/>
              </a:rPr>
              <a:t>created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office of </a:t>
            </a:r>
            <a:r>
              <a:rPr sz="1000" spc="-5" dirty="0">
                <a:latin typeface="Georgia"/>
                <a:cs typeface="Georgia"/>
              </a:rPr>
              <a:t>ADG </a:t>
            </a:r>
            <a:r>
              <a:rPr sz="1000" spc="-10" dirty="0">
                <a:latin typeface="Georgia"/>
                <a:cs typeface="Georgia"/>
              </a:rPr>
              <a:t>(BR) </a:t>
            </a:r>
            <a:r>
              <a:rPr sz="1000" spc="-15" dirty="0">
                <a:latin typeface="Georgia"/>
                <a:cs typeface="Georgia"/>
              </a:rPr>
              <a:t>East at </a:t>
            </a:r>
            <a:r>
              <a:rPr sz="1000" spc="-10" dirty="0">
                <a:latin typeface="Georgia"/>
                <a:cs typeface="Georgia"/>
              </a:rPr>
              <a:t>Guwahati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oversee and facilitate </a:t>
            </a:r>
            <a:r>
              <a:rPr sz="1000" spc="-5" dirty="0">
                <a:latin typeface="Georgia"/>
                <a:cs typeface="Georgia"/>
              </a:rPr>
              <a:t>road </a:t>
            </a:r>
            <a:r>
              <a:rPr sz="1000" spc="-10" dirty="0">
                <a:latin typeface="Georgia"/>
                <a:cs typeface="Georgia"/>
              </a:rPr>
              <a:t>construction activities on </a:t>
            </a:r>
            <a:r>
              <a:rPr sz="1000" dirty="0">
                <a:latin typeface="Georgia"/>
                <a:cs typeface="Georgia"/>
              </a:rPr>
              <a:t>NE  </a:t>
            </a:r>
            <a:r>
              <a:rPr sz="1000" spc="-5" dirty="0">
                <a:latin typeface="Georgia"/>
                <a:cs typeface="Georgia"/>
              </a:rPr>
              <a:t>states.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Dr.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S.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Porwal, VSM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first</a:t>
            </a:r>
            <a:r>
              <a:rPr sz="1000" spc="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ADG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(BR)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hold</a:t>
            </a:r>
            <a:r>
              <a:rPr sz="1000" dirty="0">
                <a:latin typeface="Georgia"/>
                <a:cs typeface="Georgia"/>
              </a:rPr>
              <a:t> 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assignment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4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days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visit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Project  </a:t>
            </a:r>
            <a:r>
              <a:rPr sz="1000" spc="-5" dirty="0">
                <a:latin typeface="Georgia"/>
                <a:cs typeface="Georgia"/>
              </a:rPr>
              <a:t>Brahmank.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Georgia"/>
              <a:cs typeface="Georgia"/>
            </a:endParaRPr>
          </a:p>
          <a:p>
            <a:pPr marL="88900">
              <a:lnSpc>
                <a:spcPct val="100000"/>
              </a:lnSpc>
            </a:pPr>
            <a:r>
              <a:rPr sz="1050" b="1" dirty="0">
                <a:latin typeface="Georgia"/>
                <a:cs typeface="Georgia"/>
              </a:rPr>
              <a:t>Economic</a:t>
            </a:r>
            <a:r>
              <a:rPr sz="1050" b="1" spc="-20" dirty="0">
                <a:latin typeface="Georgia"/>
                <a:cs typeface="Georgia"/>
              </a:rPr>
              <a:t> </a:t>
            </a:r>
            <a:r>
              <a:rPr sz="1050" b="1" dirty="0">
                <a:latin typeface="Georgia"/>
                <a:cs typeface="Georgia"/>
              </a:rPr>
              <a:t>Profile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Georgia"/>
              <a:cs typeface="Georgia"/>
            </a:endParaRPr>
          </a:p>
          <a:p>
            <a:pPr marL="88900" marR="81280" indent="457200" algn="just">
              <a:lnSpc>
                <a:spcPct val="94700"/>
              </a:lnSpc>
              <a:spcBef>
                <a:spcPts val="5"/>
              </a:spcBef>
            </a:pPr>
            <a:r>
              <a:rPr sz="1000" spc="-10" dirty="0">
                <a:latin typeface="Georgia"/>
                <a:cs typeface="Georgia"/>
                <a:hlinkClick r:id="rId8"/>
              </a:rPr>
              <a:t>Arunachal</a:t>
            </a:r>
            <a:r>
              <a:rPr sz="1000" spc="-10" dirty="0">
                <a:latin typeface="Georgia"/>
                <a:cs typeface="Georgia"/>
              </a:rPr>
              <a:t>'s gross </a:t>
            </a:r>
            <a:r>
              <a:rPr sz="1000" spc="-5" dirty="0">
                <a:latin typeface="Georgia"/>
                <a:cs typeface="Georgia"/>
              </a:rPr>
              <a:t>state </a:t>
            </a:r>
            <a:r>
              <a:rPr sz="1000" spc="-10" dirty="0">
                <a:latin typeface="Georgia"/>
                <a:cs typeface="Georgia"/>
              </a:rPr>
              <a:t>domestic product </a:t>
            </a:r>
            <a:r>
              <a:rPr sz="1000" spc="-5" dirty="0">
                <a:latin typeface="Georgia"/>
                <a:cs typeface="Georgia"/>
              </a:rPr>
              <a:t>for 2004 is </a:t>
            </a:r>
            <a:r>
              <a:rPr sz="1000" spc="-10" dirty="0">
                <a:latin typeface="Georgia"/>
                <a:cs typeface="Georgia"/>
              </a:rPr>
              <a:t>estimated </a:t>
            </a:r>
            <a:r>
              <a:rPr sz="1000" dirty="0">
                <a:latin typeface="Georgia"/>
                <a:cs typeface="Georgia"/>
              </a:rPr>
              <a:t>at $ 6 </a:t>
            </a:r>
            <a:r>
              <a:rPr sz="1000" spc="-10" dirty="0">
                <a:latin typeface="Georgia"/>
                <a:cs typeface="Georgia"/>
              </a:rPr>
              <a:t>Billion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current prices. </a:t>
            </a:r>
            <a:r>
              <a:rPr sz="1000" spc="-15" dirty="0">
                <a:latin typeface="Georgia"/>
                <a:cs typeface="Georgia"/>
              </a:rPr>
              <a:t>Born  </a:t>
            </a:r>
            <a:r>
              <a:rPr sz="1000" spc="-5" dirty="0">
                <a:latin typeface="Georgia"/>
                <a:cs typeface="Georgia"/>
              </a:rPr>
              <a:t>out</a:t>
            </a:r>
            <a:r>
              <a:rPr sz="1000" spc="-10" dirty="0">
                <a:latin typeface="Georgia"/>
                <a:cs typeface="Georgia"/>
              </a:rPr>
              <a:t> of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partition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  <a:hlinkClick r:id="rId9"/>
              </a:rPr>
              <a:t>Uttar</a:t>
            </a:r>
            <a:r>
              <a:rPr sz="1000" spc="-50" dirty="0">
                <a:latin typeface="Georgia"/>
                <a:cs typeface="Georgia"/>
                <a:hlinkClick r:id="rId9"/>
              </a:rPr>
              <a:t> </a:t>
            </a:r>
            <a:r>
              <a:rPr sz="1000" spc="-5" dirty="0">
                <a:latin typeface="Georgia"/>
                <a:cs typeface="Georgia"/>
                <a:hlinkClick r:id="rId9"/>
              </a:rPr>
              <a:t>Pradesh</a:t>
            </a:r>
            <a:r>
              <a:rPr sz="1000" spc="-5" dirty="0">
                <a:latin typeface="Georgia"/>
                <a:cs typeface="Georgia"/>
              </a:rPr>
              <a:t>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new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state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Arunachal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produces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about </a:t>
            </a:r>
            <a:r>
              <a:rPr sz="1000" dirty="0">
                <a:latin typeface="Georgia"/>
                <a:cs typeface="Georgia"/>
              </a:rPr>
              <a:t>8%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output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old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Uttar  </a:t>
            </a:r>
            <a:r>
              <a:rPr sz="1000" spc="-10" dirty="0">
                <a:latin typeface="Georgia"/>
                <a:cs typeface="Georgia"/>
              </a:rPr>
              <a:t>Pradesh state.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Arunachal Pradesh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second fastest growing state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India. </a:t>
            </a:r>
            <a:r>
              <a:rPr sz="1000" spc="-15" dirty="0">
                <a:latin typeface="Georgia"/>
                <a:cs typeface="Georgia"/>
              </a:rPr>
              <a:t>It's </a:t>
            </a:r>
            <a:r>
              <a:rPr sz="1000" b="1" spc="-10" dirty="0">
                <a:latin typeface="Georgia"/>
                <a:cs typeface="Georgia"/>
              </a:rPr>
              <a:t>“Gross State  </a:t>
            </a:r>
            <a:r>
              <a:rPr sz="1000" b="1" spc="-5" dirty="0">
                <a:latin typeface="Georgia"/>
                <a:cs typeface="Georgia"/>
              </a:rPr>
              <a:t>Domestic</a:t>
            </a:r>
            <a:r>
              <a:rPr sz="1000" b="1" spc="-4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Product”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(GSDP)</a:t>
            </a:r>
            <a:r>
              <a:rPr sz="1000" b="1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(at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constant prices)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more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than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doubled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from</a:t>
            </a:r>
            <a:r>
              <a:rPr sz="1000" dirty="0">
                <a:latin typeface="Georgia"/>
                <a:cs typeface="Georgia"/>
              </a:rPr>
              <a:t> ₹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24,786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Crores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FY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2005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₹  </a:t>
            </a:r>
            <a:r>
              <a:rPr sz="1000" spc="-10" dirty="0">
                <a:latin typeface="Georgia"/>
                <a:cs typeface="Georgia"/>
              </a:rPr>
              <a:t>60,898 </a:t>
            </a:r>
            <a:r>
              <a:rPr sz="1000" spc="-5" dirty="0">
                <a:latin typeface="Georgia"/>
                <a:cs typeface="Georgia"/>
              </a:rPr>
              <a:t>Crore in </a:t>
            </a:r>
            <a:r>
              <a:rPr sz="1000" spc="-10" dirty="0">
                <a:latin typeface="Georgia"/>
                <a:cs typeface="Georgia"/>
              </a:rPr>
              <a:t>Financial Year 2012.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real GSDP grew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13.7% (CAGR)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the FY </a:t>
            </a:r>
            <a:r>
              <a:rPr sz="1000" spc="-5" dirty="0">
                <a:latin typeface="Georgia"/>
                <a:cs typeface="Georgia"/>
              </a:rPr>
              <a:t>2005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FY </a:t>
            </a:r>
            <a:r>
              <a:rPr sz="1000" spc="-5" dirty="0">
                <a:latin typeface="Georgia"/>
                <a:cs typeface="Georgia"/>
              </a:rPr>
              <a:t>2012  period. The </a:t>
            </a:r>
            <a:r>
              <a:rPr sz="1000" spc="-10" dirty="0">
                <a:latin typeface="Georgia"/>
                <a:cs typeface="Georgia"/>
              </a:rPr>
              <a:t>contribution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service </a:t>
            </a:r>
            <a:r>
              <a:rPr sz="1000" spc="-10" dirty="0">
                <a:latin typeface="Georgia"/>
                <a:cs typeface="Georgia"/>
              </a:rPr>
              <a:t>sector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GSDP of Arunachal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10" dirty="0">
                <a:latin typeface="Georgia"/>
                <a:cs typeface="Georgia"/>
              </a:rPr>
              <a:t>just </a:t>
            </a:r>
            <a:r>
              <a:rPr sz="1000" dirty="0">
                <a:latin typeface="Georgia"/>
                <a:cs typeface="Georgia"/>
              </a:rPr>
              <a:t>over 50%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FY </a:t>
            </a:r>
            <a:r>
              <a:rPr sz="1000" spc="-5" dirty="0">
                <a:latin typeface="Georgia"/>
                <a:cs typeface="Georgia"/>
              </a:rPr>
              <a:t>2012.  </a:t>
            </a:r>
            <a:r>
              <a:rPr sz="1000" dirty="0">
                <a:latin typeface="Georgia"/>
                <a:cs typeface="Georgia"/>
              </a:rPr>
              <a:t>Per </a:t>
            </a:r>
            <a:r>
              <a:rPr sz="1000" spc="-5" dirty="0">
                <a:latin typeface="Georgia"/>
                <a:cs typeface="Georgia"/>
              </a:rPr>
              <a:t>capita </a:t>
            </a:r>
            <a:r>
              <a:rPr sz="1000" spc="-10" dirty="0">
                <a:latin typeface="Georgia"/>
                <a:cs typeface="Georgia"/>
              </a:rPr>
              <a:t>income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₹ 1, </a:t>
            </a:r>
            <a:r>
              <a:rPr sz="1000" spc="-10" dirty="0">
                <a:latin typeface="Georgia"/>
                <a:cs typeface="Georgia"/>
              </a:rPr>
              <a:t>03,000 </a:t>
            </a:r>
            <a:r>
              <a:rPr sz="1000" spc="-5" dirty="0">
                <a:latin typeface="Georgia"/>
                <a:cs typeface="Georgia"/>
              </a:rPr>
              <a:t>Crore (FY 2013) </a:t>
            </a:r>
            <a:r>
              <a:rPr sz="1000" spc="-15" dirty="0">
                <a:latin typeface="Georgia"/>
                <a:cs typeface="Georgia"/>
              </a:rPr>
              <a:t>which </a:t>
            </a:r>
            <a:r>
              <a:rPr sz="1000" spc="-5" dirty="0">
                <a:latin typeface="Georgia"/>
                <a:cs typeface="Georgia"/>
              </a:rPr>
              <a:t>is higher </a:t>
            </a:r>
            <a:r>
              <a:rPr sz="1000" dirty="0">
                <a:latin typeface="Georgia"/>
                <a:cs typeface="Georgia"/>
              </a:rPr>
              <a:t>than the </a:t>
            </a:r>
            <a:r>
              <a:rPr sz="1000" spc="-10" dirty="0">
                <a:latin typeface="Georgia"/>
                <a:cs typeface="Georgia"/>
              </a:rPr>
              <a:t>national </a:t>
            </a:r>
            <a:r>
              <a:rPr sz="1000" spc="-5" dirty="0">
                <a:latin typeface="Georgia"/>
                <a:cs typeface="Georgia"/>
              </a:rPr>
              <a:t>average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₹  </a:t>
            </a:r>
            <a:r>
              <a:rPr sz="1000" spc="-10" dirty="0">
                <a:latin typeface="Georgia"/>
                <a:cs typeface="Georgia"/>
              </a:rPr>
              <a:t>74,920 </a:t>
            </a:r>
            <a:r>
              <a:rPr sz="1000" spc="-5" dirty="0">
                <a:latin typeface="Georgia"/>
                <a:cs typeface="Georgia"/>
              </a:rPr>
              <a:t>Crore (FY </a:t>
            </a:r>
            <a:r>
              <a:rPr sz="1000" spc="-10" dirty="0">
                <a:latin typeface="Georgia"/>
                <a:cs typeface="Georgia"/>
              </a:rPr>
              <a:t>2013). </a:t>
            </a:r>
            <a:r>
              <a:rPr sz="1000" spc="-5" dirty="0">
                <a:latin typeface="Georgia"/>
                <a:cs typeface="Georgia"/>
              </a:rPr>
              <a:t>According 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  <a:hlinkClick r:id="rId10"/>
              </a:rPr>
              <a:t>Reserve </a:t>
            </a:r>
            <a:r>
              <a:rPr sz="1000" spc="-15" dirty="0">
                <a:latin typeface="Georgia"/>
                <a:cs typeface="Georgia"/>
                <a:hlinkClick r:id="rId10"/>
              </a:rPr>
              <a:t>Bank </a:t>
            </a:r>
            <a:r>
              <a:rPr sz="1000" spc="-10" dirty="0">
                <a:latin typeface="Georgia"/>
                <a:cs typeface="Georgia"/>
                <a:hlinkClick r:id="rId10"/>
              </a:rPr>
              <a:t>of </a:t>
            </a:r>
            <a:r>
              <a:rPr sz="1000" spc="-5" dirty="0">
                <a:latin typeface="Georgia"/>
                <a:cs typeface="Georgia"/>
                <a:hlinkClick r:id="rId10"/>
              </a:rPr>
              <a:t>India</a:t>
            </a:r>
            <a:r>
              <a:rPr sz="1000" spc="-5" dirty="0">
                <a:latin typeface="Georgia"/>
                <a:cs typeface="Georgia"/>
              </a:rPr>
              <a:t>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total foreign </a:t>
            </a:r>
            <a:r>
              <a:rPr sz="1000" spc="-15" dirty="0">
                <a:latin typeface="Georgia"/>
                <a:cs typeface="Georgia"/>
              </a:rPr>
              <a:t>direct </a:t>
            </a:r>
            <a:r>
              <a:rPr sz="1000" spc="-10" dirty="0">
                <a:latin typeface="Georgia"/>
                <a:cs typeface="Georgia"/>
              </a:rPr>
              <a:t>investment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 state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spc="-10" dirty="0">
                <a:latin typeface="Georgia"/>
                <a:cs typeface="Georgia"/>
              </a:rPr>
              <a:t>April 2000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5" dirty="0">
                <a:latin typeface="Georgia"/>
                <a:cs typeface="Georgia"/>
              </a:rPr>
              <a:t>October </a:t>
            </a:r>
            <a:r>
              <a:rPr sz="1000" spc="-5" dirty="0">
                <a:latin typeface="Georgia"/>
                <a:cs typeface="Georgia"/>
              </a:rPr>
              <a:t>2009 </a:t>
            </a:r>
            <a:r>
              <a:rPr sz="1000" spc="-10" dirty="0">
                <a:latin typeface="Georgia"/>
                <a:cs typeface="Georgia"/>
              </a:rPr>
              <a:t>amounted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US </a:t>
            </a:r>
            <a:r>
              <a:rPr sz="1000" dirty="0">
                <a:latin typeface="Georgia"/>
                <a:cs typeface="Georgia"/>
              </a:rPr>
              <a:t>$ 46.7 </a:t>
            </a:r>
            <a:r>
              <a:rPr sz="1000" spc="-10" dirty="0">
                <a:latin typeface="Georgia"/>
                <a:cs typeface="Georgia"/>
              </a:rPr>
              <a:t>Million. </a:t>
            </a:r>
            <a:r>
              <a:rPr sz="1000" spc="-5" dirty="0">
                <a:latin typeface="Georgia"/>
                <a:cs typeface="Georgia"/>
              </a:rPr>
              <a:t>Like </a:t>
            </a:r>
            <a:r>
              <a:rPr sz="1000" spc="-10" dirty="0">
                <a:latin typeface="Georgia"/>
                <a:cs typeface="Georgia"/>
              </a:rPr>
              <a:t>most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India; agriculture </a:t>
            </a:r>
            <a:r>
              <a:rPr sz="1000" spc="-5" dirty="0">
                <a:latin typeface="Georgia"/>
                <a:cs typeface="Georgia"/>
              </a:rPr>
              <a:t>is one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most </a:t>
            </a:r>
            <a:r>
              <a:rPr sz="1000" spc="-10" dirty="0">
                <a:latin typeface="Georgia"/>
                <a:cs typeface="Georgia"/>
              </a:rPr>
              <a:t>significant sectors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economy of Arunachal. </a:t>
            </a:r>
            <a:r>
              <a:rPr sz="1000" spc="-10" dirty="0">
                <a:latin typeface="Georgia"/>
                <a:cs typeface="Georgia"/>
                <a:hlinkClick r:id="rId11"/>
              </a:rPr>
              <a:t>Basmati </a:t>
            </a:r>
            <a:r>
              <a:rPr sz="1000" spc="-10" dirty="0">
                <a:latin typeface="Georgia"/>
                <a:cs typeface="Georgia"/>
              </a:rPr>
              <a:t>rice, </a:t>
            </a:r>
            <a:r>
              <a:rPr sz="1000" spc="-5" dirty="0">
                <a:latin typeface="Georgia"/>
                <a:cs typeface="Georgia"/>
              </a:rPr>
              <a:t>wheat, </a:t>
            </a:r>
            <a:r>
              <a:rPr sz="1000" spc="-10" dirty="0">
                <a:latin typeface="Georgia"/>
                <a:cs typeface="Georgia"/>
              </a:rPr>
              <a:t>soybeans, groundnuts,  </a:t>
            </a:r>
            <a:r>
              <a:rPr sz="1000" spc="-5" dirty="0">
                <a:latin typeface="Georgia"/>
                <a:cs typeface="Georgia"/>
              </a:rPr>
              <a:t>coarse </a:t>
            </a:r>
            <a:r>
              <a:rPr sz="1000" spc="-10" dirty="0">
                <a:latin typeface="Georgia"/>
                <a:cs typeface="Georgia"/>
              </a:rPr>
              <a:t>cereals, pulses,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  <a:hlinkClick r:id="rId12"/>
              </a:rPr>
              <a:t>oil seeds </a:t>
            </a:r>
            <a:r>
              <a:rPr sz="1000" dirty="0">
                <a:latin typeface="Georgia"/>
                <a:cs typeface="Georgia"/>
              </a:rPr>
              <a:t>are the </a:t>
            </a:r>
            <a:r>
              <a:rPr sz="1000" spc="-10" dirty="0">
                <a:latin typeface="Georgia"/>
                <a:cs typeface="Georgia"/>
              </a:rPr>
              <a:t>most </a:t>
            </a:r>
            <a:r>
              <a:rPr sz="1000" spc="-15" dirty="0">
                <a:latin typeface="Georgia"/>
                <a:cs typeface="Georgia"/>
              </a:rPr>
              <a:t>widely </a:t>
            </a:r>
            <a:r>
              <a:rPr sz="1000" spc="-10" dirty="0">
                <a:latin typeface="Georgia"/>
                <a:cs typeface="Georgia"/>
              </a:rPr>
              <a:t>grown crops. </a:t>
            </a:r>
            <a:r>
              <a:rPr sz="1000" spc="-5" dirty="0">
                <a:latin typeface="Georgia"/>
                <a:cs typeface="Georgia"/>
              </a:rPr>
              <a:t>Fruits </a:t>
            </a:r>
            <a:r>
              <a:rPr sz="1000" dirty="0">
                <a:latin typeface="Georgia"/>
                <a:cs typeface="Georgia"/>
              </a:rPr>
              <a:t>like </a:t>
            </a:r>
            <a:r>
              <a:rPr sz="1000" spc="-5" dirty="0">
                <a:latin typeface="Georgia"/>
                <a:cs typeface="Georgia"/>
              </a:rPr>
              <a:t>apples, oranges, </a:t>
            </a:r>
            <a:r>
              <a:rPr sz="1000" spc="-10" dirty="0">
                <a:latin typeface="Georgia"/>
                <a:cs typeface="Georgia"/>
              </a:rPr>
              <a:t>pears,  </a:t>
            </a:r>
            <a:r>
              <a:rPr sz="1000" spc="-5" dirty="0">
                <a:latin typeface="Georgia"/>
                <a:cs typeface="Georgia"/>
              </a:rPr>
              <a:t>peaches,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litchis,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plums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widely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grown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important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large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food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processing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industry.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Agricultural  </a:t>
            </a:r>
            <a:r>
              <a:rPr sz="1000" spc="-5" dirty="0">
                <a:latin typeface="Georgia"/>
                <a:cs typeface="Georgia"/>
              </a:rPr>
              <a:t>export </a:t>
            </a:r>
            <a:r>
              <a:rPr sz="1000" spc="-10" dirty="0">
                <a:latin typeface="Georgia"/>
                <a:cs typeface="Georgia"/>
              </a:rPr>
              <a:t>zones </a:t>
            </a:r>
            <a:r>
              <a:rPr sz="1000" dirty="0">
                <a:latin typeface="Georgia"/>
                <a:cs typeface="Georgia"/>
              </a:rPr>
              <a:t>have </a:t>
            </a:r>
            <a:r>
              <a:rPr sz="1000" spc="-10" dirty="0">
                <a:latin typeface="Georgia"/>
                <a:cs typeface="Georgia"/>
              </a:rPr>
              <a:t>been set </a:t>
            </a:r>
            <a:r>
              <a:rPr sz="1000" spc="10" dirty="0">
                <a:latin typeface="Georgia"/>
                <a:cs typeface="Georgia"/>
              </a:rPr>
              <a:t>up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leechi, </a:t>
            </a:r>
            <a:r>
              <a:rPr sz="1000" spc="-10" dirty="0">
                <a:latin typeface="Georgia"/>
                <a:cs typeface="Georgia"/>
              </a:rPr>
              <a:t>horticulture, </a:t>
            </a:r>
            <a:r>
              <a:rPr sz="1000" spc="-5" dirty="0">
                <a:latin typeface="Georgia"/>
                <a:cs typeface="Georgia"/>
              </a:rPr>
              <a:t>herbs, </a:t>
            </a:r>
            <a:r>
              <a:rPr sz="1000" spc="-10" dirty="0">
                <a:latin typeface="Georgia"/>
                <a:cs typeface="Georgia"/>
              </a:rPr>
              <a:t>medicinal plants, </a:t>
            </a:r>
            <a:r>
              <a:rPr sz="1000" spc="-5" dirty="0">
                <a:latin typeface="Georgia"/>
                <a:cs typeface="Georgia"/>
              </a:rPr>
              <a:t>and basmati </a:t>
            </a:r>
            <a:r>
              <a:rPr sz="1000" spc="-10" dirty="0">
                <a:latin typeface="Georgia"/>
                <a:cs typeface="Georgia"/>
              </a:rPr>
              <a:t>rice.  </a:t>
            </a:r>
            <a:r>
              <a:rPr sz="1000" spc="-5" dirty="0">
                <a:latin typeface="Georgia"/>
                <a:cs typeface="Georgia"/>
              </a:rPr>
              <a:t>During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2010,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wheat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production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831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thousand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tonnes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rice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production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610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thousand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tonnes,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while 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main cash </a:t>
            </a:r>
            <a:r>
              <a:rPr sz="1000" spc="-5" dirty="0">
                <a:latin typeface="Georgia"/>
                <a:cs typeface="Georgia"/>
              </a:rPr>
              <a:t>crop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state, sugarcane, </a:t>
            </a:r>
            <a:r>
              <a:rPr sz="1000" spc="-5" dirty="0">
                <a:latin typeface="Georgia"/>
                <a:cs typeface="Georgia"/>
              </a:rPr>
              <a:t>had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production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5,058 </a:t>
            </a:r>
            <a:r>
              <a:rPr sz="1000" spc="-5" dirty="0">
                <a:latin typeface="Georgia"/>
                <a:cs typeface="Georgia"/>
              </a:rPr>
              <a:t>thousand </a:t>
            </a:r>
            <a:r>
              <a:rPr sz="1000" spc="-10" dirty="0">
                <a:latin typeface="Georgia"/>
                <a:cs typeface="Georgia"/>
              </a:rPr>
              <a:t>tonnes. </a:t>
            </a:r>
            <a:r>
              <a:rPr sz="1000" dirty="0">
                <a:latin typeface="Georgia"/>
                <a:cs typeface="Georgia"/>
              </a:rPr>
              <a:t>As 86%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  consists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hills,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yield </a:t>
            </a:r>
            <a:r>
              <a:rPr sz="1000" spc="-5" dirty="0">
                <a:latin typeface="Georgia"/>
                <a:cs typeface="Georgia"/>
              </a:rPr>
              <a:t>per hectare is not very high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86% </a:t>
            </a:r>
            <a:r>
              <a:rPr sz="1000" spc="-10" dirty="0">
                <a:latin typeface="Georgia"/>
                <a:cs typeface="Georgia"/>
              </a:rPr>
              <a:t>of all </a:t>
            </a:r>
            <a:r>
              <a:rPr sz="1000" spc="-15" dirty="0">
                <a:latin typeface="Georgia"/>
                <a:cs typeface="Georgia"/>
              </a:rPr>
              <a:t>crop </a:t>
            </a:r>
            <a:r>
              <a:rPr sz="1000" spc="-5" dirty="0">
                <a:latin typeface="Georgia"/>
                <a:cs typeface="Georgia"/>
              </a:rPr>
              <a:t>lands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plains </a:t>
            </a:r>
            <a:r>
              <a:rPr sz="1000" spc="-5" dirty="0">
                <a:latin typeface="Georgia"/>
                <a:cs typeface="Georgia"/>
              </a:rPr>
              <a:t>while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remaining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hills.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88900" marR="84455" indent="457200" algn="just">
              <a:lnSpc>
                <a:spcPct val="94100"/>
              </a:lnSpc>
            </a:pPr>
            <a:r>
              <a:rPr sz="1000" spc="-5" dirty="0">
                <a:latin typeface="Georgia"/>
                <a:cs typeface="Georgia"/>
              </a:rPr>
              <a:t>Other </a:t>
            </a:r>
            <a:r>
              <a:rPr sz="1000" dirty="0">
                <a:latin typeface="Georgia"/>
                <a:cs typeface="Georgia"/>
              </a:rPr>
              <a:t>key </a:t>
            </a:r>
            <a:r>
              <a:rPr sz="1000" spc="-10" dirty="0">
                <a:latin typeface="Georgia"/>
                <a:cs typeface="Georgia"/>
              </a:rPr>
              <a:t>industries include </a:t>
            </a:r>
            <a:r>
              <a:rPr sz="1000" spc="-5" dirty="0">
                <a:latin typeface="Georgia"/>
                <a:cs typeface="Georgia"/>
              </a:rPr>
              <a:t>tourism </a:t>
            </a:r>
            <a:r>
              <a:rPr sz="1000" spc="-10" dirty="0">
                <a:latin typeface="Georgia"/>
                <a:cs typeface="Georgia"/>
              </a:rPr>
              <a:t>and hydropower,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there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prospective development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IT,  ITES, </a:t>
            </a:r>
            <a:r>
              <a:rPr sz="1000" spc="-10" dirty="0">
                <a:latin typeface="Georgia"/>
                <a:cs typeface="Georgia"/>
              </a:rPr>
              <a:t>biotechnology, pharmaceuticals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automobile industries.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service sector of Arunachal mainly  </a:t>
            </a:r>
            <a:r>
              <a:rPr sz="1000" spc="-5" dirty="0">
                <a:latin typeface="Georgia"/>
                <a:cs typeface="Georgia"/>
              </a:rPr>
              <a:t>includes tourism, </a:t>
            </a:r>
            <a:r>
              <a:rPr sz="1000" spc="-10" dirty="0">
                <a:latin typeface="Georgia"/>
                <a:cs typeface="Georgia"/>
              </a:rPr>
              <a:t>information technology, </a:t>
            </a:r>
            <a:r>
              <a:rPr sz="1000" spc="-5" dirty="0">
                <a:latin typeface="Georgia"/>
                <a:cs typeface="Georgia"/>
              </a:rPr>
              <a:t>higher </a:t>
            </a:r>
            <a:r>
              <a:rPr sz="1000" spc="-10" dirty="0">
                <a:latin typeface="Georgia"/>
                <a:cs typeface="Georgia"/>
              </a:rPr>
              <a:t>education, </a:t>
            </a:r>
            <a:r>
              <a:rPr sz="1000" spc="-5" dirty="0">
                <a:latin typeface="Georgia"/>
                <a:cs typeface="Georgia"/>
              </a:rPr>
              <a:t>and banking. </a:t>
            </a:r>
            <a:r>
              <a:rPr sz="1000" spc="-10" dirty="0">
                <a:latin typeface="Georgia"/>
                <a:cs typeface="Georgia"/>
              </a:rPr>
              <a:t>During 2005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2006,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state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33770" cy="162115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7620" algn="just">
              <a:lnSpc>
                <a:spcPct val="94700"/>
              </a:lnSpc>
              <a:spcBef>
                <a:spcPts val="170"/>
              </a:spcBef>
            </a:pPr>
            <a:r>
              <a:rPr sz="1000" spc="-10" dirty="0">
                <a:latin typeface="Georgia"/>
                <a:cs typeface="Georgia"/>
              </a:rPr>
              <a:t>successfully developed </a:t>
            </a:r>
            <a:r>
              <a:rPr sz="1000" spc="-5" dirty="0">
                <a:latin typeface="Georgia"/>
                <a:cs typeface="Georgia"/>
              </a:rPr>
              <a:t>three </a:t>
            </a:r>
            <a:r>
              <a:rPr sz="1000" b="1" spc="-10" dirty="0">
                <a:latin typeface="Georgia"/>
                <a:cs typeface="Georgia"/>
              </a:rPr>
              <a:t>“Integrated </a:t>
            </a:r>
            <a:r>
              <a:rPr sz="1000" b="1" spc="-5" dirty="0">
                <a:latin typeface="Georgia"/>
                <a:cs typeface="Georgia"/>
              </a:rPr>
              <a:t>Industrial Estates” </a:t>
            </a:r>
            <a:r>
              <a:rPr sz="1000" b="1" spc="-10" dirty="0">
                <a:latin typeface="Georgia"/>
                <a:cs typeface="Georgia"/>
              </a:rPr>
              <a:t>(IIEs)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  <a:hlinkClick r:id="rId4"/>
              </a:rPr>
              <a:t>Haridwar</a:t>
            </a:r>
            <a:r>
              <a:rPr sz="1000" spc="-10" dirty="0">
                <a:latin typeface="Georgia"/>
                <a:cs typeface="Georgia"/>
              </a:rPr>
              <a:t>, </a:t>
            </a:r>
            <a:r>
              <a:rPr sz="1000" spc="-5" dirty="0">
                <a:latin typeface="Georgia"/>
                <a:cs typeface="Georgia"/>
                <a:hlinkClick r:id="rId5"/>
              </a:rPr>
              <a:t>Pantnagar</a:t>
            </a:r>
            <a:r>
              <a:rPr sz="1000" spc="-5" dirty="0">
                <a:latin typeface="Georgia"/>
                <a:cs typeface="Georgia"/>
              </a:rPr>
              <a:t>, 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  <a:hlinkClick r:id="rId6"/>
              </a:rPr>
              <a:t>Sitarganj</a:t>
            </a:r>
            <a:r>
              <a:rPr sz="1000" spc="-10" dirty="0">
                <a:latin typeface="Georgia"/>
                <a:cs typeface="Georgia"/>
              </a:rPr>
              <a:t>; </a:t>
            </a:r>
            <a:r>
              <a:rPr sz="1000" spc="-5" dirty="0">
                <a:latin typeface="Georgia"/>
                <a:cs typeface="Georgia"/>
              </a:rPr>
              <a:t>Pharma </a:t>
            </a:r>
            <a:r>
              <a:rPr sz="1000" spc="-15" dirty="0">
                <a:latin typeface="Georgia"/>
                <a:cs typeface="Georgia"/>
              </a:rPr>
              <a:t>City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Selaqui; Information Technology Park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b="1" spc="-10" dirty="0">
                <a:latin typeface="Georgia"/>
                <a:cs typeface="Georgia"/>
              </a:rPr>
              <a:t>“Sahastradhara” </a:t>
            </a:r>
            <a:r>
              <a:rPr sz="1000" b="1" spc="-5" dirty="0">
                <a:latin typeface="Georgia"/>
                <a:cs typeface="Georgia"/>
              </a:rPr>
              <a:t>(</a:t>
            </a:r>
            <a:r>
              <a:rPr sz="1000" b="1" spc="-5" dirty="0">
                <a:latin typeface="Georgia"/>
                <a:cs typeface="Georgia"/>
                <a:hlinkClick r:id="rId7"/>
              </a:rPr>
              <a:t>Dehradun</a:t>
            </a:r>
            <a:r>
              <a:rPr sz="1000" b="1" spc="-5" dirty="0">
                <a:latin typeface="Georgia"/>
                <a:cs typeface="Georgia"/>
              </a:rPr>
              <a:t>);  </a:t>
            </a:r>
            <a:r>
              <a:rPr sz="1000" dirty="0">
                <a:latin typeface="Georgia"/>
                <a:cs typeface="Georgia"/>
              </a:rPr>
              <a:t>and a </a:t>
            </a:r>
            <a:r>
              <a:rPr sz="1000" spc="-10" dirty="0">
                <a:latin typeface="Georgia"/>
                <a:cs typeface="Georgia"/>
              </a:rPr>
              <a:t>growth centre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b="1" spc="-10" dirty="0">
                <a:latin typeface="Georgia"/>
                <a:cs typeface="Georgia"/>
              </a:rPr>
              <a:t>“Siggadi” </a:t>
            </a:r>
            <a:r>
              <a:rPr sz="1000" b="1" spc="-5" dirty="0">
                <a:latin typeface="Georgia"/>
                <a:cs typeface="Georgia"/>
              </a:rPr>
              <a:t>(</a:t>
            </a:r>
            <a:r>
              <a:rPr sz="1000" b="1" spc="-5" dirty="0">
                <a:latin typeface="Georgia"/>
                <a:cs typeface="Georgia"/>
                <a:hlinkClick r:id="rId8"/>
              </a:rPr>
              <a:t>Kotdwar</a:t>
            </a:r>
            <a:r>
              <a:rPr sz="1000" b="1" spc="-5" dirty="0">
                <a:latin typeface="Georgia"/>
                <a:cs typeface="Georgia"/>
              </a:rPr>
              <a:t>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-15" dirty="0">
                <a:latin typeface="Georgia"/>
                <a:cs typeface="Georgia"/>
              </a:rPr>
              <a:t>Also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2006, </a:t>
            </a:r>
            <a:r>
              <a:rPr sz="1000" spc="-15" dirty="0">
                <a:latin typeface="Georgia"/>
                <a:cs typeface="Georgia"/>
              </a:rPr>
              <a:t>20 </a:t>
            </a:r>
            <a:r>
              <a:rPr sz="1000" spc="-10" dirty="0">
                <a:latin typeface="Georgia"/>
                <a:cs typeface="Georgia"/>
              </a:rPr>
              <a:t>industrial sectors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public </a:t>
            </a:r>
            <a:r>
              <a:rPr sz="1000" spc="-5" dirty="0">
                <a:latin typeface="Georgia"/>
                <a:cs typeface="Georgia"/>
              </a:rPr>
              <a:t>private  </a:t>
            </a:r>
            <a:r>
              <a:rPr sz="1000" spc="-10" dirty="0">
                <a:latin typeface="Georgia"/>
                <a:cs typeface="Georgia"/>
              </a:rPr>
              <a:t>partnership </a:t>
            </a:r>
            <a:r>
              <a:rPr sz="1000" dirty="0">
                <a:latin typeface="Georgia"/>
                <a:cs typeface="Georgia"/>
              </a:rPr>
              <a:t>mode </a:t>
            </a:r>
            <a:r>
              <a:rPr sz="1000" spc="-10" dirty="0">
                <a:latin typeface="Georgia"/>
                <a:cs typeface="Georgia"/>
              </a:rPr>
              <a:t>were developed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state.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400"/>
              </a:lnSpc>
            </a:pPr>
            <a:r>
              <a:rPr sz="1000" b="1" spc="-5" dirty="0">
                <a:latin typeface="Georgia"/>
                <a:cs typeface="Georgia"/>
              </a:rPr>
              <a:t>Sustainable Design and Life </a:t>
            </a:r>
            <a:r>
              <a:rPr sz="1000" b="1" spc="-10" dirty="0">
                <a:latin typeface="Georgia"/>
                <a:cs typeface="Georgia"/>
              </a:rPr>
              <a:t>Cycle </a:t>
            </a:r>
            <a:r>
              <a:rPr sz="1000" b="1" spc="-5" dirty="0">
                <a:latin typeface="Georgia"/>
                <a:cs typeface="Georgia"/>
              </a:rPr>
              <a:t>Management: </a:t>
            </a:r>
            <a:r>
              <a:rPr sz="1000" spc="-5" dirty="0">
                <a:latin typeface="Georgia"/>
                <a:cs typeface="Georgia"/>
              </a:rPr>
              <a:t>More </a:t>
            </a:r>
            <a:r>
              <a:rPr sz="1000" spc="-10" dirty="0">
                <a:latin typeface="Georgia"/>
                <a:cs typeface="Georgia"/>
              </a:rPr>
              <a:t>than any </a:t>
            </a:r>
            <a:r>
              <a:rPr sz="1000" spc="-5" dirty="0">
                <a:latin typeface="Georgia"/>
                <a:cs typeface="Georgia"/>
              </a:rPr>
              <a:t>other human </a:t>
            </a:r>
            <a:r>
              <a:rPr sz="1000" spc="-10" dirty="0">
                <a:latin typeface="Georgia"/>
                <a:cs typeface="Georgia"/>
              </a:rPr>
              <a:t>endeavour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built </a:t>
            </a:r>
            <a:r>
              <a:rPr sz="1000" spc="-10" dirty="0">
                <a:latin typeface="Georgia"/>
                <a:cs typeface="Georgia"/>
              </a:rPr>
              <a:t>environment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direct, </a:t>
            </a:r>
            <a:r>
              <a:rPr sz="1000" spc="-10" dirty="0">
                <a:latin typeface="Georgia"/>
                <a:cs typeface="Georgia"/>
              </a:rPr>
              <a:t>complex,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long lasting impact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“EARTH”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its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“BIOSPHERE”</a:t>
            </a:r>
            <a:r>
              <a:rPr sz="1000" spc="-5" dirty="0">
                <a:latin typeface="Georgia"/>
                <a:cs typeface="Georgia"/>
              </a:rPr>
              <a:t>.  Around one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tenth </a:t>
            </a:r>
            <a:r>
              <a:rPr sz="1000" spc="-10" dirty="0">
                <a:latin typeface="Georgia"/>
                <a:cs typeface="Georgia"/>
              </a:rPr>
              <a:t>of global economy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devoted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“CIVIL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—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CONSTRUCTION”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about </a:t>
            </a:r>
            <a:r>
              <a:rPr sz="1000" spc="5" dirty="0">
                <a:latin typeface="Georgia"/>
                <a:cs typeface="Georgia"/>
              </a:rPr>
              <a:t>one </a:t>
            </a:r>
            <a:r>
              <a:rPr sz="1000" spc="-5" dirty="0">
                <a:latin typeface="Georgia"/>
                <a:cs typeface="Georgia"/>
              </a:rPr>
              <a:t>half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world’s major </a:t>
            </a:r>
            <a:r>
              <a:rPr sz="1000" spc="-10" dirty="0">
                <a:latin typeface="Georgia"/>
                <a:cs typeface="Georgia"/>
              </a:rPr>
              <a:t>resources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consumed by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“CONSTRUCTION” </a:t>
            </a:r>
            <a:r>
              <a:rPr sz="1000" spc="-10" dirty="0">
                <a:latin typeface="Georgia"/>
                <a:cs typeface="Georgia"/>
              </a:rPr>
              <a:t>and related industries.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“Three  Columns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0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Sustainability Developm</a:t>
            </a:r>
            <a:r>
              <a:rPr sz="1000" b="1" u="sng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en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t </a:t>
            </a:r>
            <a:r>
              <a:rPr sz="1000" b="1" spc="5" dirty="0">
                <a:solidFill>
                  <a:srgbClr val="00AFEF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Environmental, Economic a</a:t>
            </a:r>
            <a:r>
              <a:rPr sz="1000" b="1" u="sng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d Social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”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10" dirty="0">
                <a:latin typeface="Georgia"/>
                <a:cs typeface="Georgia"/>
              </a:rPr>
              <a:t>shown in 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22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0440" y="6225285"/>
            <a:ext cx="6133465" cy="34353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37160" algn="ctr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22: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Three Columns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Sustainability Development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–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Environmental,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Economic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and</a:t>
            </a:r>
            <a:r>
              <a:rPr sz="1050" b="1" u="dbl" spc="-1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Social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Georgia"/>
              <a:cs typeface="Georgia"/>
            </a:endParaRPr>
          </a:p>
          <a:p>
            <a:pPr marL="50800" marR="44450" indent="457200" algn="just">
              <a:lnSpc>
                <a:spcPct val="94700"/>
              </a:lnSpc>
            </a:pPr>
            <a:r>
              <a:rPr sz="1000" spc="-5" dirty="0">
                <a:latin typeface="Georgia"/>
                <a:cs typeface="Georgia"/>
              </a:rPr>
              <a:t>While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situation </a:t>
            </a:r>
            <a:r>
              <a:rPr sz="1000" spc="-1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not </a:t>
            </a:r>
            <a:r>
              <a:rPr sz="1000" spc="-15" dirty="0">
                <a:latin typeface="Georgia"/>
                <a:cs typeface="Georgia"/>
              </a:rPr>
              <a:t>so </a:t>
            </a:r>
            <a:r>
              <a:rPr sz="1000" spc="-5" dirty="0">
                <a:latin typeface="Georgia"/>
                <a:cs typeface="Georgia"/>
              </a:rPr>
              <a:t>acute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India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present, increasing urbanization </a:t>
            </a:r>
            <a:r>
              <a:rPr sz="1000" spc="-5" dirty="0">
                <a:latin typeface="Georgia"/>
                <a:cs typeface="Georgia"/>
              </a:rPr>
              <a:t>may </a:t>
            </a:r>
            <a:r>
              <a:rPr sz="1000" spc="-10" dirty="0">
                <a:latin typeface="Georgia"/>
                <a:cs typeface="Georgia"/>
              </a:rPr>
              <a:t>push </a:t>
            </a:r>
            <a:r>
              <a:rPr sz="1000" dirty="0">
                <a:latin typeface="Georgia"/>
                <a:cs typeface="Georgia"/>
              </a:rPr>
              <a:t>us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that  direction. </a:t>
            </a:r>
            <a:r>
              <a:rPr sz="1000" spc="-5" dirty="0">
                <a:latin typeface="Georgia"/>
                <a:cs typeface="Georgia"/>
              </a:rPr>
              <a:t>These </a:t>
            </a:r>
            <a:r>
              <a:rPr sz="1000" spc="-10" dirty="0">
                <a:latin typeface="Georgia"/>
                <a:cs typeface="Georgia"/>
              </a:rPr>
              <a:t>statistics underline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importance of </a:t>
            </a:r>
            <a:r>
              <a:rPr sz="1000" spc="-5" dirty="0">
                <a:latin typeface="Georgia"/>
                <a:cs typeface="Georgia"/>
              </a:rPr>
              <a:t>changing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“CIVIL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CONSTRUCTION  PRACTICES” (CCP)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-10" dirty="0">
                <a:latin typeface="Georgia"/>
                <a:cs typeface="Georgia"/>
              </a:rPr>
              <a:t>To address these challenges, </a:t>
            </a:r>
            <a:r>
              <a:rPr sz="1000" spc="-5" dirty="0">
                <a:latin typeface="Georgia"/>
                <a:cs typeface="Georgia"/>
              </a:rPr>
              <a:t>there is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need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develop effective approaches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life  </a:t>
            </a:r>
            <a:r>
              <a:rPr sz="1000" spc="-5" dirty="0">
                <a:latin typeface="Georgia"/>
                <a:cs typeface="Georgia"/>
              </a:rPr>
              <a:t>cycle </a:t>
            </a:r>
            <a:r>
              <a:rPr sz="1000" spc="-10" dirty="0">
                <a:latin typeface="Georgia"/>
                <a:cs typeface="Georgia"/>
              </a:rPr>
              <a:t>design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management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“CONSTRUCTIONS” </a:t>
            </a:r>
            <a:r>
              <a:rPr sz="1000" spc="-10" dirty="0">
                <a:latin typeface="Georgia"/>
                <a:cs typeface="Georgia"/>
              </a:rPr>
              <a:t>that will </a:t>
            </a:r>
            <a:r>
              <a:rPr sz="1000" spc="-5" dirty="0">
                <a:latin typeface="Georgia"/>
                <a:cs typeface="Georgia"/>
              </a:rPr>
              <a:t>ensure their </a:t>
            </a:r>
            <a:r>
              <a:rPr sz="1000" spc="-10" dirty="0">
                <a:latin typeface="Georgia"/>
                <a:cs typeface="Georgia"/>
              </a:rPr>
              <a:t>sustainability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terms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improved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physical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performance,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cost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effectiveness,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environmental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compatibility.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These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optimized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designs 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management systems should </a:t>
            </a:r>
            <a:r>
              <a:rPr sz="1000" spc="-5" dirty="0">
                <a:latin typeface="Georgia"/>
                <a:cs typeface="Georgia"/>
              </a:rPr>
              <a:t>provide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owners with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solutions that achieve </a:t>
            </a:r>
            <a:r>
              <a:rPr sz="1000" spc="-15" dirty="0">
                <a:latin typeface="Georgia"/>
                <a:cs typeface="Georgia"/>
              </a:rPr>
              <a:t>an </a:t>
            </a:r>
            <a:r>
              <a:rPr sz="1000" spc="-5" dirty="0">
                <a:latin typeface="Georgia"/>
                <a:cs typeface="Georgia"/>
              </a:rPr>
              <a:t>optimal </a:t>
            </a:r>
            <a:r>
              <a:rPr sz="1000" spc="-10" dirty="0">
                <a:latin typeface="Georgia"/>
                <a:cs typeface="Georgia"/>
              </a:rPr>
              <a:t>balance  between </a:t>
            </a:r>
            <a:r>
              <a:rPr sz="1000" spc="-5" dirty="0">
                <a:latin typeface="Georgia"/>
                <a:cs typeface="Georgia"/>
              </a:rPr>
              <a:t>three </a:t>
            </a:r>
            <a:r>
              <a:rPr sz="1000" spc="-10" dirty="0">
                <a:latin typeface="Georgia"/>
                <a:cs typeface="Georgia"/>
              </a:rPr>
              <a:t>relevant and competing </a:t>
            </a:r>
            <a:r>
              <a:rPr sz="1000" spc="-5" dirty="0">
                <a:latin typeface="Georgia"/>
                <a:cs typeface="Georgia"/>
              </a:rPr>
              <a:t>criteria, namely, </a:t>
            </a:r>
            <a:r>
              <a:rPr sz="1000" b="1" i="1" dirty="0">
                <a:solidFill>
                  <a:srgbClr val="FF0000"/>
                </a:solidFill>
                <a:latin typeface="Georgia"/>
                <a:cs typeface="Georgia"/>
              </a:rPr>
              <a:t>(i)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“Engineering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Performance” </a:t>
            </a:r>
            <a:r>
              <a:rPr sz="1000" b="1" spc="-10" dirty="0">
                <a:latin typeface="Georgia"/>
                <a:cs typeface="Georgia"/>
              </a:rPr>
              <a:t>(</a:t>
            </a:r>
            <a:r>
              <a:rPr sz="1000" b="1" i="1" spc="-10" dirty="0">
                <a:latin typeface="Georgia"/>
                <a:cs typeface="Georgia"/>
              </a:rPr>
              <a:t>e.g., </a:t>
            </a:r>
            <a:r>
              <a:rPr sz="1000" b="1" spc="-10" dirty="0">
                <a:latin typeface="Georgia"/>
                <a:cs typeface="Georgia"/>
              </a:rPr>
              <a:t>Safety,  Serviceability </a:t>
            </a:r>
            <a:r>
              <a:rPr sz="1000" b="1" spc="-5" dirty="0">
                <a:latin typeface="Georgia"/>
                <a:cs typeface="Georgia"/>
              </a:rPr>
              <a:t>and </a:t>
            </a:r>
            <a:r>
              <a:rPr sz="1000" b="1" spc="-10" dirty="0">
                <a:latin typeface="Georgia"/>
                <a:cs typeface="Georgia"/>
              </a:rPr>
              <a:t>Durability), </a:t>
            </a:r>
            <a:r>
              <a:rPr sz="1000" b="1" i="1" spc="-10" dirty="0">
                <a:solidFill>
                  <a:srgbClr val="FF0000"/>
                </a:solidFill>
                <a:latin typeface="Georgia"/>
                <a:cs typeface="Georgia"/>
              </a:rPr>
              <a:t>(ii)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“Economic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Performance” </a:t>
            </a:r>
            <a:r>
              <a:rPr sz="1000" b="1" spc="-5" dirty="0">
                <a:latin typeface="Georgia"/>
                <a:cs typeface="Georgia"/>
              </a:rPr>
              <a:t>(Minimum Life Cycle </a:t>
            </a:r>
            <a:r>
              <a:rPr sz="1000" b="1" spc="-10" dirty="0">
                <a:latin typeface="Georgia"/>
                <a:cs typeface="Georgia"/>
              </a:rPr>
              <a:t>Costs </a:t>
            </a:r>
            <a:r>
              <a:rPr sz="1000" b="1" spc="-5" dirty="0">
                <a:latin typeface="Georgia"/>
                <a:cs typeface="Georgia"/>
              </a:rPr>
              <a:t>and  Minimum </a:t>
            </a:r>
            <a:r>
              <a:rPr sz="1000" b="1" spc="-10" dirty="0">
                <a:latin typeface="Georgia"/>
                <a:cs typeface="Georgia"/>
              </a:rPr>
              <a:t>User Costs)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and (</a:t>
            </a:r>
            <a:r>
              <a:rPr sz="1000" b="1" i="1" spc="-5" dirty="0">
                <a:solidFill>
                  <a:srgbClr val="FF0000"/>
                </a:solidFill>
                <a:latin typeface="Georgia"/>
                <a:cs typeface="Georgia"/>
              </a:rPr>
              <a:t>iii)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“Environmental Performance” </a:t>
            </a:r>
            <a:r>
              <a:rPr sz="1000" b="1" spc="-5" dirty="0">
                <a:latin typeface="Georgia"/>
                <a:cs typeface="Georgia"/>
              </a:rPr>
              <a:t>(Minimum </a:t>
            </a:r>
            <a:r>
              <a:rPr sz="1000" b="1" spc="-10" dirty="0">
                <a:latin typeface="Georgia"/>
                <a:cs typeface="Georgia"/>
              </a:rPr>
              <a:t>Greenhouse </a:t>
            </a:r>
            <a:r>
              <a:rPr sz="1000" b="1" spc="-5" dirty="0">
                <a:latin typeface="Georgia"/>
                <a:cs typeface="Georgia"/>
              </a:rPr>
              <a:t>Gas  Emissions, </a:t>
            </a:r>
            <a:r>
              <a:rPr sz="1000" b="1" spc="-10" dirty="0">
                <a:latin typeface="Georgia"/>
                <a:cs typeface="Georgia"/>
              </a:rPr>
              <a:t>Reduced Materials Consumption, Energy Efficiency,</a:t>
            </a:r>
            <a:r>
              <a:rPr sz="1000" b="1" spc="1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etc.)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Georgia"/>
              <a:cs typeface="Georgia"/>
            </a:endParaRPr>
          </a:p>
          <a:p>
            <a:pPr marL="50800">
              <a:lnSpc>
                <a:spcPct val="100000"/>
              </a:lnSpc>
            </a:pP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12.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AIR,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WATER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AND 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NOISE</a:t>
            </a:r>
            <a:r>
              <a:rPr sz="12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LEVEL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085"/>
              </a:spcBef>
            </a:pP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Air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Quality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Georgia"/>
              <a:cs typeface="Georgia"/>
            </a:endParaRPr>
          </a:p>
          <a:p>
            <a:pPr marL="50800" marR="43180" indent="457200" algn="just">
              <a:lnSpc>
                <a:spcPct val="94500"/>
              </a:lnSpc>
            </a:pPr>
            <a:r>
              <a:rPr sz="1500" spc="7" baseline="2777" dirty="0">
                <a:latin typeface="Georgia"/>
                <a:cs typeface="Georgia"/>
              </a:rPr>
              <a:t>The </a:t>
            </a:r>
            <a:r>
              <a:rPr sz="1500" spc="-7" baseline="2777" dirty="0">
                <a:latin typeface="Georgia"/>
                <a:cs typeface="Georgia"/>
              </a:rPr>
              <a:t>results analysis </a:t>
            </a:r>
            <a:r>
              <a:rPr sz="1500" spc="7" baseline="2777" dirty="0">
                <a:latin typeface="Georgia"/>
                <a:cs typeface="Georgia"/>
              </a:rPr>
              <a:t>of </a:t>
            </a:r>
            <a:r>
              <a:rPr sz="1500" spc="-7" baseline="2777" dirty="0">
                <a:latin typeface="Georgia"/>
                <a:cs typeface="Georgia"/>
              </a:rPr>
              <a:t>air samplesis presented in </a:t>
            </a:r>
            <a:r>
              <a:rPr sz="1500" spc="-15" baseline="2777" dirty="0">
                <a:latin typeface="Georgia"/>
                <a:cs typeface="Georgia"/>
              </a:rPr>
              <a:t>general </a:t>
            </a:r>
            <a:r>
              <a:rPr sz="1500" spc="7" baseline="2777" dirty="0">
                <a:latin typeface="Georgia"/>
                <a:cs typeface="Georgia"/>
              </a:rPr>
              <a:t>for </a:t>
            </a:r>
            <a:r>
              <a:rPr sz="1500" spc="-7" baseline="2777" dirty="0">
                <a:latin typeface="Georgia"/>
                <a:cs typeface="Georgia"/>
              </a:rPr>
              <a:t>all monitoring stations </a:t>
            </a:r>
            <a:r>
              <a:rPr sz="1500" baseline="2777" dirty="0">
                <a:latin typeface="Georgia"/>
                <a:cs typeface="Georgia"/>
              </a:rPr>
              <a:t>the </a:t>
            </a:r>
            <a:r>
              <a:rPr sz="1500" spc="7" baseline="2777" dirty="0">
                <a:latin typeface="Georgia"/>
                <a:cs typeface="Georgia"/>
              </a:rPr>
              <a:t>PM</a:t>
            </a:r>
            <a:r>
              <a:rPr sz="650" spc="5" dirty="0">
                <a:latin typeface="Georgia"/>
                <a:cs typeface="Georgia"/>
              </a:rPr>
              <a:t>10 </a:t>
            </a:r>
            <a:r>
              <a:rPr sz="1500" baseline="2777" dirty="0">
                <a:latin typeface="Georgia"/>
                <a:cs typeface="Georgia"/>
              </a:rPr>
              <a:t>values  </a:t>
            </a:r>
            <a:r>
              <a:rPr sz="1000" spc="-5" dirty="0">
                <a:latin typeface="Georgia"/>
                <a:cs typeface="Georgia"/>
              </a:rPr>
              <a:t>were </a:t>
            </a:r>
            <a:r>
              <a:rPr sz="1000" dirty="0">
                <a:latin typeface="Georgia"/>
                <a:cs typeface="Georgia"/>
              </a:rPr>
              <a:t>monitored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range 110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dirty="0">
                <a:latin typeface="Georgia"/>
                <a:cs typeface="Georgia"/>
              </a:rPr>
              <a:t>112 </a:t>
            </a:r>
            <a:r>
              <a:rPr sz="1000" spc="-10" dirty="0">
                <a:latin typeface="Georgia"/>
                <a:cs typeface="Georgia"/>
              </a:rPr>
              <a:t>µg/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10" dirty="0">
                <a:latin typeface="Georgia"/>
                <a:cs typeface="Georgia"/>
              </a:rPr>
              <a:t>While </a:t>
            </a:r>
            <a:r>
              <a:rPr sz="1000" dirty="0">
                <a:latin typeface="Georgia"/>
                <a:cs typeface="Georgia"/>
              </a:rPr>
              <a:t>comparing </a:t>
            </a:r>
            <a:r>
              <a:rPr sz="1000" spc="-5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“National Ambient </a:t>
            </a:r>
            <a:r>
              <a:rPr sz="1000" b="1" dirty="0">
                <a:latin typeface="Georgia"/>
                <a:cs typeface="Georgia"/>
              </a:rPr>
              <a:t>Air  Quality” </a:t>
            </a:r>
            <a:r>
              <a:rPr sz="1000" b="1" spc="-5" dirty="0">
                <a:latin typeface="Georgia"/>
                <a:cs typeface="Georgia"/>
              </a:rPr>
              <a:t>(NAAQ) </a:t>
            </a:r>
            <a:r>
              <a:rPr sz="1000" spc="-5" dirty="0">
                <a:latin typeface="Georgia"/>
                <a:cs typeface="Georgia"/>
              </a:rPr>
              <a:t>Standard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100 µg/ m</a:t>
            </a:r>
            <a:r>
              <a:rPr sz="975" baseline="21367" dirty="0">
                <a:latin typeface="Georgia"/>
                <a:cs typeface="Georgia"/>
              </a:rPr>
              <a:t>3 </a:t>
            </a:r>
            <a:r>
              <a:rPr sz="1000" spc="-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“Central Pollution Control </a:t>
            </a:r>
            <a:r>
              <a:rPr sz="1000" b="1" dirty="0">
                <a:latin typeface="Georgia"/>
                <a:cs typeface="Georgia"/>
              </a:rPr>
              <a:t>Board” </a:t>
            </a:r>
            <a:r>
              <a:rPr sz="1000" b="1" spc="-5" dirty="0">
                <a:latin typeface="Georgia"/>
                <a:cs typeface="Georgia"/>
              </a:rPr>
              <a:t>(CPCB) </a:t>
            </a:r>
            <a:r>
              <a:rPr sz="1000" spc="-5" dirty="0">
                <a:latin typeface="Georgia"/>
                <a:cs typeface="Georgia"/>
              </a:rPr>
              <a:t>all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500" baseline="2777" dirty="0">
                <a:latin typeface="Georgia"/>
                <a:cs typeface="Georgia"/>
              </a:rPr>
              <a:t>monitored PM</a:t>
            </a:r>
            <a:r>
              <a:rPr sz="650" dirty="0">
                <a:latin typeface="Georgia"/>
                <a:cs typeface="Georgia"/>
              </a:rPr>
              <a:t>10 </a:t>
            </a:r>
            <a:r>
              <a:rPr sz="1500" baseline="2777" dirty="0">
                <a:latin typeface="Georgia"/>
                <a:cs typeface="Georgia"/>
              </a:rPr>
              <a:t>values </a:t>
            </a:r>
            <a:r>
              <a:rPr sz="1500" spc="-7" baseline="2777" dirty="0">
                <a:latin typeface="Georgia"/>
                <a:cs typeface="Georgia"/>
              </a:rPr>
              <a:t>were found to </a:t>
            </a:r>
            <a:r>
              <a:rPr sz="1500" spc="7" baseline="2777" dirty="0">
                <a:latin typeface="Georgia"/>
                <a:cs typeface="Georgia"/>
              </a:rPr>
              <a:t>be </a:t>
            </a:r>
            <a:r>
              <a:rPr sz="1500" baseline="2777" dirty="0">
                <a:latin typeface="Georgia"/>
                <a:cs typeface="Georgia"/>
              </a:rPr>
              <a:t>near the </a:t>
            </a:r>
            <a:r>
              <a:rPr sz="1500" spc="-7" baseline="2777" dirty="0">
                <a:latin typeface="Georgia"/>
                <a:cs typeface="Georgia"/>
              </a:rPr>
              <a:t>limit (Slightly </a:t>
            </a:r>
            <a:r>
              <a:rPr sz="1500" baseline="2777" dirty="0">
                <a:latin typeface="Georgia"/>
                <a:cs typeface="Georgia"/>
              </a:rPr>
              <a:t>Higher). </a:t>
            </a:r>
            <a:r>
              <a:rPr sz="1500" spc="-7" baseline="2777" dirty="0">
                <a:latin typeface="Georgia"/>
                <a:cs typeface="Georgia"/>
              </a:rPr>
              <a:t>This is </a:t>
            </a:r>
            <a:r>
              <a:rPr sz="1500" baseline="2777" dirty="0">
                <a:latin typeface="Georgia"/>
                <a:cs typeface="Georgia"/>
              </a:rPr>
              <a:t>because </a:t>
            </a:r>
            <a:r>
              <a:rPr sz="1500" spc="-15" baseline="2777" dirty="0">
                <a:latin typeface="Georgia"/>
                <a:cs typeface="Georgia"/>
              </a:rPr>
              <a:t>of </a:t>
            </a:r>
            <a:r>
              <a:rPr sz="1500" baseline="2777" dirty="0">
                <a:latin typeface="Georgia"/>
                <a:cs typeface="Georgia"/>
              </a:rPr>
              <a:t>high vehicular  </a:t>
            </a:r>
            <a:r>
              <a:rPr sz="1500" spc="-7" baseline="2777" dirty="0">
                <a:latin typeface="Georgia"/>
                <a:cs typeface="Georgia"/>
              </a:rPr>
              <a:t>location</a:t>
            </a:r>
            <a:r>
              <a:rPr sz="1500" spc="-30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and</a:t>
            </a:r>
            <a:r>
              <a:rPr sz="1500" spc="-30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dryness</a:t>
            </a:r>
            <a:r>
              <a:rPr sz="1500" spc="-37" baseline="2777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of </a:t>
            </a:r>
            <a:r>
              <a:rPr sz="1500" baseline="2777" dirty="0">
                <a:latin typeface="Georgia"/>
                <a:cs typeface="Georgia"/>
              </a:rPr>
              <a:t>the</a:t>
            </a:r>
            <a:r>
              <a:rPr sz="1500" spc="-44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areas.</a:t>
            </a:r>
            <a:r>
              <a:rPr sz="1500" spc="-37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PM</a:t>
            </a:r>
            <a:r>
              <a:rPr sz="650" dirty="0">
                <a:latin typeface="Georgia"/>
                <a:cs typeface="Georgia"/>
              </a:rPr>
              <a:t>2.5</a:t>
            </a:r>
            <a:r>
              <a:rPr sz="650" spc="55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values</a:t>
            </a:r>
            <a:r>
              <a:rPr sz="1500" spc="-30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were</a:t>
            </a:r>
            <a:r>
              <a:rPr sz="1500" spc="-44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ranging</a:t>
            </a:r>
            <a:r>
              <a:rPr sz="1500" spc="-37" baseline="2777" dirty="0">
                <a:latin typeface="Georgia"/>
                <a:cs typeface="Georgia"/>
              </a:rPr>
              <a:t> </a:t>
            </a:r>
            <a:r>
              <a:rPr sz="1500" spc="7" baseline="2777" dirty="0">
                <a:latin typeface="Georgia"/>
                <a:cs typeface="Georgia"/>
              </a:rPr>
              <a:t>from</a:t>
            </a:r>
            <a:r>
              <a:rPr sz="1500" spc="-37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35</a:t>
            </a:r>
            <a:r>
              <a:rPr sz="1500" spc="-22" baseline="2777" dirty="0">
                <a:latin typeface="Georgia"/>
                <a:cs typeface="Georgia"/>
              </a:rPr>
              <a:t> </a:t>
            </a:r>
            <a:r>
              <a:rPr sz="1500" spc="7" baseline="2777" dirty="0">
                <a:latin typeface="Georgia"/>
                <a:cs typeface="Georgia"/>
              </a:rPr>
              <a:t>—</a:t>
            </a:r>
            <a:r>
              <a:rPr sz="1500" spc="-30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38</a:t>
            </a:r>
            <a:r>
              <a:rPr sz="1500" spc="-30" baseline="2777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µg/</a:t>
            </a:r>
            <a:r>
              <a:rPr sz="1500" spc="-7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m</a:t>
            </a:r>
            <a:r>
              <a:rPr sz="975" baseline="25641" dirty="0">
                <a:latin typeface="Georgia"/>
                <a:cs typeface="Georgia"/>
              </a:rPr>
              <a:t>3</a:t>
            </a:r>
            <a:r>
              <a:rPr sz="1500" baseline="2777" dirty="0">
                <a:latin typeface="Georgia"/>
                <a:cs typeface="Georgia"/>
              </a:rPr>
              <a:t>.</a:t>
            </a:r>
            <a:r>
              <a:rPr sz="1500" spc="-44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While</a:t>
            </a:r>
            <a:r>
              <a:rPr sz="1500" spc="-3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comparing</a:t>
            </a:r>
            <a:r>
              <a:rPr sz="1500" spc="-44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with</a:t>
            </a:r>
            <a:r>
              <a:rPr sz="1500" spc="-52" baseline="2777" dirty="0">
                <a:latin typeface="Georgia"/>
                <a:cs typeface="Georgia"/>
              </a:rPr>
              <a:t> </a:t>
            </a:r>
            <a:r>
              <a:rPr sz="1500" spc="15" baseline="2777" dirty="0">
                <a:latin typeface="Georgia"/>
                <a:cs typeface="Georgia"/>
              </a:rPr>
              <a:t>the</a:t>
            </a:r>
            <a:endParaRPr sz="1500" baseline="2777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89532" y="2510027"/>
            <a:ext cx="4151376" cy="35981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80440" y="737362"/>
            <a:ext cx="6126480" cy="6102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0800" marR="43180">
              <a:lnSpc>
                <a:spcPts val="1130"/>
              </a:lnSpc>
              <a:spcBef>
                <a:spcPts val="204"/>
              </a:spcBef>
            </a:pPr>
            <a:r>
              <a:rPr sz="1500" baseline="2777" dirty="0">
                <a:latin typeface="Georgia"/>
                <a:cs typeface="Georgia"/>
              </a:rPr>
              <a:t>NAAQ</a:t>
            </a:r>
            <a:r>
              <a:rPr sz="1500" spc="-82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Standard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of</a:t>
            </a:r>
            <a:r>
              <a:rPr sz="1500" spc="-52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60</a:t>
            </a:r>
            <a:r>
              <a:rPr sz="1500" spc="-82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µg/</a:t>
            </a:r>
            <a:r>
              <a:rPr sz="1500" spc="-44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m</a:t>
            </a:r>
            <a:r>
              <a:rPr sz="975" baseline="25641" dirty="0">
                <a:latin typeface="Georgia"/>
                <a:cs typeface="Georgia"/>
              </a:rPr>
              <a:t>3</a:t>
            </a:r>
            <a:r>
              <a:rPr sz="975" spc="67" baseline="25641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and</a:t>
            </a:r>
            <a:r>
              <a:rPr sz="1500" spc="-112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the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monitored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PM</a:t>
            </a:r>
            <a:r>
              <a:rPr sz="650" dirty="0">
                <a:latin typeface="Georgia"/>
                <a:cs typeface="Georgia"/>
              </a:rPr>
              <a:t>2.5</a:t>
            </a:r>
            <a:r>
              <a:rPr sz="650" spc="35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values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were</a:t>
            </a:r>
            <a:r>
              <a:rPr sz="1500" spc="-82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found</a:t>
            </a:r>
            <a:r>
              <a:rPr sz="1500" spc="-104" baseline="2777" dirty="0">
                <a:latin typeface="Georgia"/>
                <a:cs typeface="Georgia"/>
              </a:rPr>
              <a:t> </a:t>
            </a:r>
            <a:r>
              <a:rPr sz="1500" spc="7" baseline="2777" dirty="0">
                <a:latin typeface="Georgia"/>
                <a:cs typeface="Georgia"/>
              </a:rPr>
              <a:t>to</a:t>
            </a:r>
            <a:r>
              <a:rPr sz="1500" spc="-89" baseline="2777" dirty="0">
                <a:latin typeface="Georgia"/>
                <a:cs typeface="Georgia"/>
              </a:rPr>
              <a:t> </a:t>
            </a:r>
            <a:r>
              <a:rPr sz="1500" spc="7" baseline="2777" dirty="0">
                <a:latin typeface="Georgia"/>
                <a:cs typeface="Georgia"/>
              </a:rPr>
              <a:t>be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well</a:t>
            </a:r>
            <a:r>
              <a:rPr sz="1500" spc="-60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within</a:t>
            </a:r>
            <a:r>
              <a:rPr sz="1500" spc="-97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the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limit.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Similarly  </a:t>
            </a:r>
            <a:r>
              <a:rPr sz="1500" baseline="2777" dirty="0">
                <a:latin typeface="Georgia"/>
                <a:cs typeface="Georgia"/>
              </a:rPr>
              <a:t>monitored values </a:t>
            </a:r>
            <a:r>
              <a:rPr sz="1500" spc="7" baseline="2777" dirty="0">
                <a:latin typeface="Georgia"/>
                <a:cs typeface="Georgia"/>
              </a:rPr>
              <a:t>for </a:t>
            </a:r>
            <a:r>
              <a:rPr sz="1500" baseline="2777" dirty="0">
                <a:latin typeface="Georgia"/>
                <a:cs typeface="Georgia"/>
              </a:rPr>
              <a:t>SO</a:t>
            </a:r>
            <a:r>
              <a:rPr sz="650" dirty="0">
                <a:latin typeface="Georgia"/>
                <a:cs typeface="Georgia"/>
              </a:rPr>
              <a:t>X</a:t>
            </a:r>
            <a:r>
              <a:rPr sz="1500" baseline="2777" dirty="0">
                <a:latin typeface="Georgia"/>
                <a:cs typeface="Georgia"/>
              </a:rPr>
              <a:t>, </a:t>
            </a:r>
            <a:r>
              <a:rPr sz="1500" spc="-7" baseline="2777" dirty="0">
                <a:latin typeface="Georgia"/>
                <a:cs typeface="Georgia"/>
              </a:rPr>
              <a:t>NO</a:t>
            </a:r>
            <a:r>
              <a:rPr sz="650" spc="-5" dirty="0">
                <a:latin typeface="Georgia"/>
                <a:cs typeface="Georgia"/>
              </a:rPr>
              <a:t>2 </a:t>
            </a:r>
            <a:r>
              <a:rPr sz="1500" baseline="2777" dirty="0">
                <a:latin typeface="Georgia"/>
                <a:cs typeface="Georgia"/>
              </a:rPr>
              <a:t>and CO </a:t>
            </a:r>
            <a:r>
              <a:rPr sz="1500" spc="-7" baseline="2777" dirty="0">
                <a:latin typeface="Georgia"/>
                <a:cs typeface="Georgia"/>
              </a:rPr>
              <a:t>are also </a:t>
            </a:r>
            <a:r>
              <a:rPr sz="1500" baseline="2777" dirty="0">
                <a:latin typeface="Georgia"/>
                <a:cs typeface="Georgia"/>
              </a:rPr>
              <a:t>found </a:t>
            </a:r>
            <a:r>
              <a:rPr sz="1500" spc="-7" baseline="2777" dirty="0">
                <a:latin typeface="Georgia"/>
                <a:cs typeface="Georgia"/>
              </a:rPr>
              <a:t>within </a:t>
            </a:r>
            <a:r>
              <a:rPr sz="1500" baseline="2777" dirty="0">
                <a:latin typeface="Georgia"/>
                <a:cs typeface="Georgia"/>
              </a:rPr>
              <a:t>the limits </a:t>
            </a:r>
            <a:r>
              <a:rPr sz="1500" spc="-7" baseline="2777" dirty="0">
                <a:latin typeface="Georgia"/>
                <a:cs typeface="Georgia"/>
              </a:rPr>
              <a:t>are as </a:t>
            </a:r>
            <a:r>
              <a:rPr sz="1500" spc="-15" baseline="2777" dirty="0">
                <a:latin typeface="Georgia"/>
                <a:cs typeface="Georgia"/>
              </a:rPr>
              <a:t>shown </a:t>
            </a:r>
            <a:r>
              <a:rPr sz="1500" spc="-7" baseline="2777" dirty="0">
                <a:latin typeface="Georgia"/>
                <a:cs typeface="Georgia"/>
              </a:rPr>
              <a:t>in </a:t>
            </a:r>
            <a:r>
              <a:rPr sz="1500" spc="15" baseline="2777" dirty="0">
                <a:latin typeface="Georgia"/>
                <a:cs typeface="Georgia"/>
              </a:rPr>
              <a:t>the </a:t>
            </a:r>
            <a:r>
              <a:rPr sz="1500" b="1" baseline="2777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500" b="1" spc="-82" baseline="2777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500" b="1" spc="-7" baseline="2777" dirty="0">
                <a:solidFill>
                  <a:srgbClr val="FF0000"/>
                </a:solidFill>
                <a:latin typeface="Georgia"/>
                <a:cs typeface="Georgia"/>
              </a:rPr>
              <a:t>36</a:t>
            </a:r>
            <a:r>
              <a:rPr sz="1500" spc="-7" baseline="2777" dirty="0">
                <a:latin typeface="Georgia"/>
                <a:cs typeface="Georgia"/>
              </a:rPr>
              <a:t>.</a:t>
            </a:r>
            <a:endParaRPr sz="1500" baseline="2777">
              <a:latin typeface="Georgia"/>
              <a:cs typeface="Georgia"/>
            </a:endParaRPr>
          </a:p>
          <a:p>
            <a:pPr marL="1905" algn="ctr">
              <a:lnSpc>
                <a:spcPct val="100000"/>
              </a:lnSpc>
              <a:spcBef>
                <a:spcPts val="97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36: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AAQ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Monitoring Result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Project</a:t>
            </a:r>
            <a:r>
              <a:rPr sz="1050" b="1" spc="-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108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006144" y="1484629"/>
          <a:ext cx="5281295" cy="2558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940"/>
                <a:gridCol w="890269"/>
                <a:gridCol w="384175"/>
                <a:gridCol w="890269"/>
                <a:gridCol w="984884"/>
                <a:gridCol w="798829"/>
                <a:gridCol w="914400"/>
              </a:tblGrid>
              <a:tr h="661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88265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Parameters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Unit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175"/>
                        </a:lnSpc>
                        <a:spcBef>
                          <a:spcPts val="800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39700" marR="132715" algn="ctr">
                        <a:lnSpc>
                          <a:spcPts val="1130"/>
                        </a:lnSpc>
                        <a:spcBef>
                          <a:spcPts val="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na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142+020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1290" marR="154305" indent="12065">
                        <a:lnSpc>
                          <a:spcPts val="1130"/>
                        </a:lnSpc>
                        <a:spcBef>
                          <a:spcPts val="345"/>
                        </a:spcBef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</a:t>
                      </a:r>
                      <a:r>
                        <a:rPr sz="1000" b="1" spc="-9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88595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19075">
                        <a:lnSpc>
                          <a:spcPts val="1175"/>
                        </a:lnSpc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167+100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2545" marR="36195" algn="ctr">
                        <a:lnSpc>
                          <a:spcPts val="1130"/>
                        </a:lnSpc>
                        <a:spcBef>
                          <a:spcPts val="5"/>
                        </a:spcBef>
                      </a:pPr>
                      <a:r>
                        <a:rPr sz="10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ed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Limits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(µg/m</a:t>
                      </a:r>
                      <a:r>
                        <a:rPr sz="975" b="1" baseline="21367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Protocol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 marL="51435">
                        <a:lnSpc>
                          <a:spcPts val="1140"/>
                        </a:lnSpc>
                        <a:spcBef>
                          <a:spcPts val="15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Date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AAQ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Monitoring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14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29.12.2019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4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30.12.2019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26389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A –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50" b="1" spc="-15" baseline="3086" dirty="0">
                          <a:latin typeface="Georgia"/>
                          <a:cs typeface="Georgia"/>
                        </a:rPr>
                        <a:t>PM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10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i="1" spc="15" dirty="0">
                          <a:latin typeface="Georgia"/>
                          <a:cs typeface="Georgia"/>
                        </a:rPr>
                        <a:t>98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91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055"/>
                        </a:lnSpc>
                        <a:spcBef>
                          <a:spcPts val="18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IS: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5182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(Part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00330">
                        <a:lnSpc>
                          <a:spcPts val="10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– 23),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2006.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3568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A –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02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baseline="3086" dirty="0">
                          <a:latin typeface="Georgia"/>
                          <a:cs typeface="Georgia"/>
                        </a:rPr>
                        <a:t>PM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2.5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35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b="1" spc="-40" dirty="0">
                          <a:latin typeface="Georgia"/>
                          <a:cs typeface="Georgia"/>
                        </a:rPr>
                        <a:t>38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i="1" spc="15" dirty="0">
                          <a:latin typeface="Georgia"/>
                          <a:cs typeface="Georgia"/>
                        </a:rPr>
                        <a:t>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45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CPCB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3175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Guidelines.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3568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A –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03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SO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2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17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5"/>
                        </a:lnSpc>
                        <a:spcBef>
                          <a:spcPts val="30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IS: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5182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(Part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4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II),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2001.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3948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A –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04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NO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X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b="1" spc="-20" dirty="0">
                          <a:latin typeface="Georgia"/>
                          <a:cs typeface="Georgia"/>
                        </a:rPr>
                        <a:t>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045"/>
                        </a:lnSpc>
                        <a:spcBef>
                          <a:spcPts val="30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IS: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5182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(Part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06045">
                        <a:lnSpc>
                          <a:spcPts val="104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VI),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2007.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6135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A –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840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1,200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2,000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Bef>
                          <a:spcPts val="18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IS: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5182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(Part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10).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542340" y="4170426"/>
            <a:ext cx="6206490" cy="23698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8900" marR="81280" indent="457200" algn="just">
              <a:lnSpc>
                <a:spcPct val="94000"/>
              </a:lnSpc>
              <a:spcBef>
                <a:spcPts val="180"/>
              </a:spcBef>
            </a:pPr>
            <a:r>
              <a:rPr sz="1500" spc="7" baseline="2777" dirty="0">
                <a:latin typeface="Georgia"/>
                <a:cs typeface="Georgia"/>
              </a:rPr>
              <a:t>The</a:t>
            </a:r>
            <a:r>
              <a:rPr sz="1500" spc="-82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maximum</a:t>
            </a:r>
            <a:r>
              <a:rPr sz="1500" spc="-60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SO</a:t>
            </a:r>
            <a:r>
              <a:rPr sz="650" dirty="0">
                <a:latin typeface="Georgia"/>
                <a:cs typeface="Georgia"/>
              </a:rPr>
              <a:t>2</a:t>
            </a:r>
            <a:r>
              <a:rPr sz="650" spc="40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and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NO</a:t>
            </a:r>
            <a:r>
              <a:rPr sz="650" spc="-5" dirty="0">
                <a:latin typeface="Georgia"/>
                <a:cs typeface="Georgia"/>
              </a:rPr>
              <a:t>X</a:t>
            </a:r>
            <a:r>
              <a:rPr sz="650" spc="40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levels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monitored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were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23.41</a:t>
            </a:r>
            <a:r>
              <a:rPr sz="1500" spc="-60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µg/</a:t>
            </a:r>
            <a:r>
              <a:rPr sz="1500" spc="-52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m</a:t>
            </a:r>
            <a:r>
              <a:rPr sz="975" baseline="25641" dirty="0">
                <a:latin typeface="Georgia"/>
                <a:cs typeface="Georgia"/>
              </a:rPr>
              <a:t>3</a:t>
            </a:r>
            <a:r>
              <a:rPr sz="975" spc="75" baseline="25641" dirty="0">
                <a:latin typeface="Georgia"/>
                <a:cs typeface="Georgia"/>
              </a:rPr>
              <a:t> </a:t>
            </a:r>
            <a:r>
              <a:rPr sz="1500" spc="-15" baseline="2777" dirty="0">
                <a:latin typeface="Georgia"/>
                <a:cs typeface="Georgia"/>
              </a:rPr>
              <a:t>and</a:t>
            </a:r>
            <a:r>
              <a:rPr sz="1500" spc="-67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35.15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µg/</a:t>
            </a:r>
            <a:r>
              <a:rPr sz="1500" spc="-82" baseline="2777" dirty="0">
                <a:latin typeface="Georgia"/>
                <a:cs typeface="Georgia"/>
              </a:rPr>
              <a:t> </a:t>
            </a:r>
            <a:r>
              <a:rPr sz="1500" baseline="2777" dirty="0">
                <a:latin typeface="Georgia"/>
                <a:cs typeface="Georgia"/>
              </a:rPr>
              <a:t>m</a:t>
            </a:r>
            <a:r>
              <a:rPr sz="975" baseline="25641" dirty="0">
                <a:latin typeface="Georgia"/>
                <a:cs typeface="Georgia"/>
              </a:rPr>
              <a:t>3</a:t>
            </a:r>
            <a:r>
              <a:rPr sz="975" spc="67" baseline="25641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respectively.</a:t>
            </a:r>
            <a:r>
              <a:rPr sz="1500" spc="-75" baseline="2777" dirty="0">
                <a:latin typeface="Georgia"/>
                <a:cs typeface="Georgia"/>
              </a:rPr>
              <a:t> </a:t>
            </a:r>
            <a:r>
              <a:rPr sz="1500" spc="-7" baseline="2777" dirty="0">
                <a:latin typeface="Georgia"/>
                <a:cs typeface="Georgia"/>
              </a:rPr>
              <a:t>While  </a:t>
            </a:r>
            <a:r>
              <a:rPr sz="1000" dirty="0">
                <a:latin typeface="Georgia"/>
                <a:cs typeface="Georgia"/>
              </a:rPr>
              <a:t>comparing </a:t>
            </a:r>
            <a:r>
              <a:rPr sz="1000" spc="-5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the NAAQ Standard (80 </a:t>
            </a:r>
            <a:r>
              <a:rPr sz="1000" spc="-10" dirty="0">
                <a:latin typeface="Georgia"/>
                <a:cs typeface="Georgia"/>
              </a:rPr>
              <a:t>µg/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1000" dirty="0">
                <a:latin typeface="Georgia"/>
                <a:cs typeface="Georgia"/>
              </a:rPr>
              <a:t>),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monitoring </a:t>
            </a:r>
            <a:r>
              <a:rPr sz="1000" spc="-5" dirty="0">
                <a:latin typeface="Georgia"/>
                <a:cs typeface="Georgia"/>
              </a:rPr>
              <a:t>results were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well within </a:t>
            </a:r>
            <a:r>
              <a:rPr sz="1000" spc="10" dirty="0">
                <a:latin typeface="Georgia"/>
                <a:cs typeface="Georgia"/>
              </a:rPr>
              <a:t>the  </a:t>
            </a:r>
            <a:r>
              <a:rPr sz="1000" dirty="0">
                <a:latin typeface="Georgia"/>
                <a:cs typeface="Georgia"/>
              </a:rPr>
              <a:t>limits.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maximum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concentration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monitored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1.8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µg/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975" spc="97" baseline="21367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levels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monitored  </a:t>
            </a:r>
            <a:r>
              <a:rPr sz="1000" dirty="0">
                <a:latin typeface="Georgia"/>
                <a:cs typeface="Georgia"/>
              </a:rPr>
              <a:t>below the </a:t>
            </a:r>
            <a:r>
              <a:rPr sz="1000" spc="-5" dirty="0">
                <a:latin typeface="Georgia"/>
                <a:cs typeface="Georgia"/>
              </a:rPr>
              <a:t>detectable limit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2 </a:t>
            </a:r>
            <a:r>
              <a:rPr sz="1000" spc="-10" dirty="0">
                <a:latin typeface="Georgia"/>
                <a:cs typeface="Georgia"/>
              </a:rPr>
              <a:t>µg/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While comparing </a:t>
            </a:r>
            <a:r>
              <a:rPr sz="1000" dirty="0">
                <a:latin typeface="Georgia"/>
                <a:cs typeface="Georgia"/>
              </a:rPr>
              <a:t>the NAAQ </a:t>
            </a:r>
            <a:r>
              <a:rPr sz="1000" spc="-5" dirty="0">
                <a:latin typeface="Georgia"/>
                <a:cs typeface="Georgia"/>
              </a:rPr>
              <a:t>Standard,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monitored </a:t>
            </a:r>
            <a:r>
              <a:rPr sz="1000" dirty="0">
                <a:latin typeface="Georgia"/>
                <a:cs typeface="Georgia"/>
              </a:rPr>
              <a:t>CO </a:t>
            </a:r>
            <a:r>
              <a:rPr sz="1000" spc="-5" dirty="0">
                <a:latin typeface="Georgia"/>
                <a:cs typeface="Georgia"/>
              </a:rPr>
              <a:t>levels were  </a:t>
            </a:r>
            <a:r>
              <a:rPr sz="1000" dirty="0">
                <a:latin typeface="Georgia"/>
                <a:cs typeface="Georgia"/>
              </a:rPr>
              <a:t>found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well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within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limit.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All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Hydro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—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Carbon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(HC)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values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found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below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detectable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limit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65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µg/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1000" dirty="0">
                <a:latin typeface="Georgia"/>
                <a:cs typeface="Georgia"/>
              </a:rPr>
              <a:t>.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All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Particulate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Lead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values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found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below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detectable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limit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0.01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µg/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</a:t>
            </a:r>
            <a:r>
              <a:rPr sz="975" baseline="21367" dirty="0">
                <a:latin typeface="Georgia"/>
                <a:cs typeface="Georgia"/>
              </a:rPr>
              <a:t>3</a:t>
            </a:r>
            <a:r>
              <a:rPr sz="975" spc="60" baseline="21367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within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NAAQ Standard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1.0 </a:t>
            </a:r>
            <a:r>
              <a:rPr sz="1000" dirty="0">
                <a:latin typeface="Georgia"/>
                <a:cs typeface="Georgia"/>
              </a:rPr>
              <a:t>µg/ m</a:t>
            </a:r>
            <a:r>
              <a:rPr sz="975" baseline="21367" dirty="0">
                <a:latin typeface="Georgia"/>
                <a:cs typeface="Georgia"/>
              </a:rPr>
              <a:t>3 </a:t>
            </a:r>
            <a:r>
              <a:rPr sz="1000" spc="-10" dirty="0">
                <a:latin typeface="Georgia"/>
                <a:cs typeface="Georgia"/>
              </a:rPr>
              <a:t>(24 </a:t>
            </a:r>
            <a:r>
              <a:rPr sz="1000" spc="5" dirty="0">
                <a:latin typeface="Georgia"/>
                <a:cs typeface="Georgia"/>
              </a:rPr>
              <a:t>—</a:t>
            </a:r>
            <a:r>
              <a:rPr sz="1000" spc="-1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Hourly).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Noise</a:t>
            </a:r>
            <a:r>
              <a:rPr sz="1200" b="1" u="dbl" spc="-1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Levels</a:t>
            </a:r>
            <a:endParaRPr sz="1200">
              <a:latin typeface="Georgia"/>
              <a:cs typeface="Georgia"/>
            </a:endParaRPr>
          </a:p>
          <a:p>
            <a:pPr marL="88900">
              <a:lnSpc>
                <a:spcPct val="100000"/>
              </a:lnSpc>
              <a:spcBef>
                <a:spcPts val="1135"/>
              </a:spcBef>
            </a:pPr>
            <a:r>
              <a:rPr sz="1000" b="1" i="1" dirty="0">
                <a:latin typeface="Georgia"/>
                <a:cs typeface="Georgia"/>
              </a:rPr>
              <a:t>Ambient </a:t>
            </a:r>
            <a:r>
              <a:rPr sz="1000" b="1" i="1" spc="-5" dirty="0">
                <a:latin typeface="Georgia"/>
                <a:cs typeface="Georgia"/>
              </a:rPr>
              <a:t>Noise</a:t>
            </a:r>
            <a:r>
              <a:rPr sz="1000" b="1" i="1" spc="-1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Standards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545465">
              <a:lnSpc>
                <a:spcPts val="1175"/>
              </a:lnSpc>
            </a:pPr>
            <a:r>
              <a:rPr sz="1000" spc="-5" dirty="0">
                <a:latin typeface="Georgia"/>
                <a:cs typeface="Georgia"/>
              </a:rPr>
              <a:t>Ambient noise </a:t>
            </a:r>
            <a:r>
              <a:rPr sz="1000" spc="-10" dirty="0">
                <a:latin typeface="Georgia"/>
                <a:cs typeface="Georgia"/>
              </a:rPr>
              <a:t>standards </a:t>
            </a:r>
            <a:r>
              <a:rPr sz="1000" spc="-5" dirty="0">
                <a:latin typeface="Georgia"/>
                <a:cs typeface="Georgia"/>
              </a:rPr>
              <a:t>were </a:t>
            </a:r>
            <a:r>
              <a:rPr sz="1000" spc="-10" dirty="0">
                <a:latin typeface="Georgia"/>
                <a:cs typeface="Georgia"/>
              </a:rPr>
              <a:t>established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10" dirty="0">
                <a:latin typeface="Georgia"/>
                <a:cs typeface="Georgia"/>
              </a:rPr>
              <a:t>per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CPCB/ </a:t>
            </a:r>
            <a:r>
              <a:rPr sz="1000" spc="-5" dirty="0">
                <a:latin typeface="Georgia"/>
                <a:cs typeface="Georgia"/>
              </a:rPr>
              <a:t>MOEF </a:t>
            </a:r>
            <a:r>
              <a:rPr sz="1000" spc="-10" dirty="0">
                <a:latin typeface="Georgia"/>
                <a:cs typeface="Georgia"/>
              </a:rPr>
              <a:t>Gazette Notification </a:t>
            </a:r>
            <a:r>
              <a:rPr sz="1000" spc="-5" dirty="0">
                <a:latin typeface="Georgia"/>
                <a:cs typeface="Georgia"/>
              </a:rPr>
              <a:t>dated</a:t>
            </a:r>
            <a:r>
              <a:rPr sz="1000" spc="2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26</a:t>
            </a:r>
            <a:r>
              <a:rPr sz="975" baseline="21367" dirty="0">
                <a:latin typeface="Georgia"/>
                <a:cs typeface="Georgia"/>
              </a:rPr>
              <a:t>th</a:t>
            </a:r>
            <a:endParaRPr sz="975" baseline="21367">
              <a:latin typeface="Georgia"/>
              <a:cs typeface="Georgia"/>
            </a:endParaRPr>
          </a:p>
          <a:p>
            <a:pPr marL="88900">
              <a:lnSpc>
                <a:spcPts val="1175"/>
              </a:lnSpc>
            </a:pPr>
            <a:r>
              <a:rPr sz="1000" spc="-5" dirty="0">
                <a:latin typeface="Georgia"/>
                <a:cs typeface="Georgia"/>
              </a:rPr>
              <a:t>December, 1989. </a:t>
            </a:r>
            <a:r>
              <a:rPr sz="1000" spc="-20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is 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“A” </a:t>
            </a:r>
            <a:r>
              <a:rPr sz="1000" spc="-10" dirty="0">
                <a:latin typeface="Georgia"/>
                <a:cs typeface="Georgia"/>
              </a:rPr>
              <a:t>weighted equivalent </a:t>
            </a:r>
            <a:r>
              <a:rPr sz="1000" spc="-5" dirty="0">
                <a:latin typeface="Georgia"/>
                <a:cs typeface="Georgia"/>
              </a:rPr>
              <a:t>noise </a:t>
            </a:r>
            <a:r>
              <a:rPr sz="1000" spc="-10" dirty="0">
                <a:latin typeface="Georgia"/>
                <a:cs typeface="Georgia"/>
              </a:rPr>
              <a:t>level, </a:t>
            </a:r>
            <a:r>
              <a:rPr sz="1000" spc="-15" dirty="0">
                <a:latin typeface="Georgia"/>
                <a:cs typeface="Georgia"/>
              </a:rPr>
              <a:t>Leq </a:t>
            </a:r>
            <a:r>
              <a:rPr sz="1000" spc="-10" dirty="0">
                <a:latin typeface="Georgia"/>
                <a:cs typeface="Georgia"/>
              </a:rPr>
              <a:t>are given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1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37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Georgia"/>
              <a:cs typeface="Georgia"/>
            </a:endParaRPr>
          </a:p>
          <a:p>
            <a:pPr marL="3810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37: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National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Ambient Noise</a:t>
            </a:r>
            <a:r>
              <a:rPr sz="105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Standards.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1722754" y="6677279"/>
          <a:ext cx="3848100" cy="112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0085"/>
                <a:gridCol w="1177290"/>
                <a:gridCol w="935989"/>
                <a:gridCol w="1045844"/>
              </a:tblGrid>
              <a:tr h="4693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Area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Code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Category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Zones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850" indent="-67310">
                        <a:lnSpc>
                          <a:spcPts val="1130"/>
                        </a:lnSpc>
                        <a:spcBef>
                          <a:spcPts val="72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Day*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Limits</a:t>
                      </a:r>
                      <a:r>
                        <a:rPr sz="10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Leq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{dB(A)}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9220" indent="-106680">
                        <a:lnSpc>
                          <a:spcPts val="113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Night*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Limits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Leq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{dB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(A)}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15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Industrial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75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25" dirty="0">
                          <a:latin typeface="Georgia"/>
                          <a:cs typeface="Georgia"/>
                        </a:rPr>
                        <a:t>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Commercial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i="1" spc="15" dirty="0">
                          <a:latin typeface="Georgia"/>
                          <a:cs typeface="Georgia"/>
                        </a:rPr>
                        <a:t>65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spc="-20" dirty="0">
                          <a:latin typeface="Georgia"/>
                          <a:cs typeface="Georgia"/>
                        </a:rPr>
                        <a:t>55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1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Residential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40" dirty="0">
                          <a:latin typeface="Georgia"/>
                          <a:cs typeface="Georgia"/>
                        </a:rPr>
                        <a:t>45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1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Silence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Zone**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spc="-40" dirty="0">
                          <a:latin typeface="Georgia"/>
                          <a:cs typeface="Georgia"/>
                        </a:rPr>
                        <a:t>40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4930266" y="7777353"/>
            <a:ext cx="17056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i="1" spc="-5" dirty="0">
                <a:latin typeface="Georgia"/>
                <a:cs typeface="Georgia"/>
              </a:rPr>
              <a:t>Sources**: GOI; </a:t>
            </a:r>
            <a:r>
              <a:rPr sz="900" b="1" i="1" dirty="0">
                <a:latin typeface="Georgia"/>
                <a:cs typeface="Georgia"/>
              </a:rPr>
              <a:t>CPCB,</a:t>
            </a:r>
            <a:r>
              <a:rPr sz="900" b="1" i="1" spc="-45" dirty="0">
                <a:latin typeface="Georgia"/>
                <a:cs typeface="Georgia"/>
              </a:rPr>
              <a:t> </a:t>
            </a:r>
            <a:r>
              <a:rPr sz="900" b="1" i="1" dirty="0">
                <a:latin typeface="Georgia"/>
                <a:cs typeface="Georgia"/>
              </a:rPr>
              <a:t>1989.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8540" y="8051672"/>
            <a:ext cx="604964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Georgia"/>
                <a:cs typeface="Georgia"/>
              </a:rPr>
              <a:t>Monitoring </a:t>
            </a:r>
            <a:r>
              <a:rPr sz="1000" b="1" i="1" spc="-5" dirty="0">
                <a:latin typeface="Georgia"/>
                <a:cs typeface="Georgia"/>
              </a:rPr>
              <a:t>Locations and</a:t>
            </a:r>
            <a:r>
              <a:rPr sz="1000" b="1" i="1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Results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51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noise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measurement work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been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carried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out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continuously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period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24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Hours.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At</a:t>
            </a:r>
            <a:r>
              <a:rPr sz="1000" spc="-10" dirty="0">
                <a:latin typeface="Georgia"/>
                <a:cs typeface="Georgia"/>
              </a:rPr>
              <a:t> each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site  2, </a:t>
            </a:r>
            <a:r>
              <a:rPr sz="1000" spc="-10" dirty="0">
                <a:latin typeface="Georgia"/>
                <a:cs typeface="Georgia"/>
              </a:rPr>
              <a:t>880 data were recorded, each </a:t>
            </a:r>
            <a:r>
              <a:rPr sz="1000" spc="-5" dirty="0">
                <a:latin typeface="Georgia"/>
                <a:cs typeface="Georgia"/>
              </a:rPr>
              <a:t>taken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an interval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30 </a:t>
            </a:r>
            <a:r>
              <a:rPr sz="1000" spc="-10" dirty="0">
                <a:latin typeface="Georgia"/>
                <a:cs typeface="Georgia"/>
              </a:rPr>
              <a:t>seconds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5" dirty="0">
                <a:latin typeface="Georgia"/>
                <a:cs typeface="Georgia"/>
              </a:rPr>
              <a:t>which </a:t>
            </a:r>
            <a:r>
              <a:rPr sz="1000" dirty="0">
                <a:latin typeface="Georgia"/>
                <a:cs typeface="Georgia"/>
              </a:rPr>
              <a:t>1, </a:t>
            </a:r>
            <a:r>
              <a:rPr sz="1000" spc="-10" dirty="0">
                <a:latin typeface="Georgia"/>
                <a:cs typeface="Georgia"/>
              </a:rPr>
              <a:t>800 </a:t>
            </a:r>
            <a:r>
              <a:rPr sz="1000" spc="-5" dirty="0">
                <a:latin typeface="Georgia"/>
                <a:cs typeface="Georgia"/>
              </a:rPr>
              <a:t>data </a:t>
            </a:r>
            <a:r>
              <a:rPr sz="1000" spc="-10" dirty="0">
                <a:latin typeface="Georgia"/>
                <a:cs typeface="Georgia"/>
              </a:rPr>
              <a:t>recorded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day </a:t>
            </a:r>
            <a:r>
              <a:rPr sz="1000" spc="-5" dirty="0">
                <a:latin typeface="Georgia"/>
                <a:cs typeface="Georgia"/>
              </a:rPr>
              <a:t>time  (07: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00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AM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10: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00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PM)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1,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080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at</a:t>
            </a:r>
            <a:r>
              <a:rPr sz="1000" spc="-10" dirty="0">
                <a:latin typeface="Georgia"/>
                <a:cs typeface="Georgia"/>
              </a:rPr>
              <a:t> night </a:t>
            </a:r>
            <a:r>
              <a:rPr sz="1000" dirty="0">
                <a:latin typeface="Georgia"/>
                <a:cs typeface="Georgia"/>
              </a:rPr>
              <a:t>time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(10: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00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PM</a:t>
            </a:r>
            <a:r>
              <a:rPr sz="1000" spc="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07: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00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AM)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shown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38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313813" y="728217"/>
            <a:ext cx="26612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38: Equivalent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Noise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Level</a:t>
            </a:r>
            <a:r>
              <a:rPr sz="1050" b="1" spc="-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Data.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109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948232" y="1051813"/>
          <a:ext cx="5397500" cy="1454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834"/>
                <a:gridCol w="1195069"/>
                <a:gridCol w="753110"/>
                <a:gridCol w="1490980"/>
                <a:gridCol w="747395"/>
                <a:gridCol w="744220"/>
              </a:tblGrid>
              <a:tr h="466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6860" marR="268605" indent="45720">
                        <a:lnSpc>
                          <a:spcPts val="1150"/>
                        </a:lnSpc>
                        <a:spcBef>
                          <a:spcPts val="68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Name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40" indent="140335">
                        <a:lnSpc>
                          <a:spcPts val="1150"/>
                        </a:lnSpc>
                        <a:spcBef>
                          <a:spcPts val="68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Date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9265" marR="366395" indent="-97790">
                        <a:lnSpc>
                          <a:spcPts val="1150"/>
                        </a:lnSpc>
                        <a:spcBef>
                          <a:spcPts val="68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Category</a:t>
                      </a:r>
                      <a:r>
                        <a:rPr sz="10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Area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43840" indent="-241300">
                        <a:lnSpc>
                          <a:spcPts val="1150"/>
                        </a:lnSpc>
                        <a:spcBef>
                          <a:spcPts val="68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Leq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dB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(A),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Day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8595" indent="-186690">
                        <a:lnSpc>
                          <a:spcPts val="1150"/>
                        </a:lnSpc>
                        <a:spcBef>
                          <a:spcPts val="68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Leq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dB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(A),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Night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4541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045"/>
                        </a:lnSpc>
                        <a:spcBef>
                          <a:spcPts val="180"/>
                        </a:spcBef>
                      </a:pP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325755" marR="290195" algn="ctr">
                        <a:lnSpc>
                          <a:spcPts val="1030"/>
                        </a:lnSpc>
                        <a:spcBef>
                          <a:spcPts val="40"/>
                        </a:spcBef>
                      </a:pP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i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h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aina</a:t>
                      </a:r>
                      <a:r>
                        <a:rPr sz="900" b="1" i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142+020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01.01.2020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Educational 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900" b="1" i="1" spc="-9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Site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52.6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35.2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3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1625" marR="295275" indent="889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</a:t>
                      </a:r>
                      <a:r>
                        <a:rPr sz="900" b="1" i="1" spc="-1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b="1" i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i="1" spc="-3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i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i="1" spc="-3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i="1" spc="-1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349885" marR="306070" indent="-36830">
                        <a:lnSpc>
                          <a:spcPts val="1010"/>
                        </a:lnSpc>
                        <a:spcBef>
                          <a:spcPts val="20"/>
                        </a:spcBef>
                      </a:pP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i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h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i="1" spc="-2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i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i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167+100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04.01.2020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Religious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900" b="1" i="1" spc="-5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Site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44.2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46.6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18540" y="2624708"/>
            <a:ext cx="6056630" cy="26682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457200" algn="just">
              <a:lnSpc>
                <a:spcPct val="94800"/>
              </a:lnSpc>
              <a:spcBef>
                <a:spcPts val="170"/>
              </a:spcBef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monitored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noise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levels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ranging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from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65.2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dB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(A)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54.2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dB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(A)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While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comparing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MOEF  Ambient Noise </a:t>
            </a:r>
            <a:r>
              <a:rPr sz="1000" spc="-10" dirty="0">
                <a:latin typeface="Georgia"/>
                <a:cs typeface="Georgia"/>
              </a:rPr>
              <a:t>Norms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5" dirty="0">
                <a:latin typeface="Georgia"/>
                <a:cs typeface="Georgia"/>
              </a:rPr>
              <a:t>different </a:t>
            </a:r>
            <a:r>
              <a:rPr sz="1000" spc="-10" dirty="0">
                <a:latin typeface="Georgia"/>
                <a:cs typeface="Georgia"/>
              </a:rPr>
              <a:t>categories, </a:t>
            </a:r>
            <a:r>
              <a:rPr sz="1000" spc="-15" dirty="0">
                <a:latin typeface="Georgia"/>
                <a:cs typeface="Georgia"/>
              </a:rPr>
              <a:t>Leq </a:t>
            </a:r>
            <a:r>
              <a:rPr sz="1000" spc="-10" dirty="0">
                <a:latin typeface="Georgia"/>
                <a:cs typeface="Georgia"/>
              </a:rPr>
              <a:t>noise </a:t>
            </a:r>
            <a:r>
              <a:rPr sz="1000" spc="-5" dirty="0">
                <a:latin typeface="Georgia"/>
                <a:cs typeface="Georgia"/>
              </a:rPr>
              <a:t>levels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all </a:t>
            </a:r>
            <a:r>
              <a:rPr sz="1000" spc="-10" dirty="0">
                <a:latin typeface="Georgia"/>
                <a:cs typeface="Georgia"/>
              </a:rPr>
              <a:t>locations during day </a:t>
            </a:r>
            <a:r>
              <a:rPr sz="1000" spc="-5" dirty="0">
                <a:latin typeface="Georgia"/>
                <a:cs typeface="Georgia"/>
              </a:rPr>
              <a:t>time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during  </a:t>
            </a:r>
            <a:r>
              <a:rPr sz="1000" spc="-5" dirty="0">
                <a:latin typeface="Georgia"/>
                <a:cs typeface="Georgia"/>
              </a:rPr>
              <a:t>night time, were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-10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10" dirty="0">
                <a:latin typeface="Georgia"/>
                <a:cs typeface="Georgia"/>
              </a:rPr>
              <a:t>exceeding </a:t>
            </a:r>
            <a:r>
              <a:rPr sz="1000" spc="-5" dirty="0">
                <a:latin typeface="Georgia"/>
                <a:cs typeface="Georgia"/>
              </a:rPr>
              <a:t>their </a:t>
            </a:r>
            <a:r>
              <a:rPr sz="1000" spc="-10" dirty="0">
                <a:latin typeface="Georgia"/>
                <a:cs typeface="Georgia"/>
              </a:rPr>
              <a:t>respective limits. </a:t>
            </a:r>
            <a:r>
              <a:rPr sz="1000" spc="-5" dirty="0">
                <a:latin typeface="Georgia"/>
                <a:cs typeface="Georgia"/>
              </a:rPr>
              <a:t>This is </a:t>
            </a:r>
            <a:r>
              <a:rPr sz="1000" dirty="0">
                <a:latin typeface="Georgia"/>
                <a:cs typeface="Georgia"/>
              </a:rPr>
              <a:t>because </a:t>
            </a:r>
            <a:r>
              <a:rPr sz="1000" spc="-10" dirty="0">
                <a:latin typeface="Georgia"/>
                <a:cs typeface="Georgia"/>
              </a:rPr>
              <a:t>of regular movement of </a:t>
            </a:r>
            <a:r>
              <a:rPr sz="1000" spc="-5" dirty="0">
                <a:latin typeface="Georgia"/>
                <a:cs typeface="Georgia"/>
              </a:rPr>
              <a:t>diverse  </a:t>
            </a:r>
            <a:r>
              <a:rPr sz="1000" spc="-10" dirty="0">
                <a:latin typeface="Georgia"/>
                <a:cs typeface="Georgia"/>
              </a:rPr>
              <a:t>vehicles.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may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noted </a:t>
            </a:r>
            <a:r>
              <a:rPr sz="1000" spc="-10" dirty="0">
                <a:latin typeface="Georgia"/>
                <a:cs typeface="Georgia"/>
              </a:rPr>
              <a:t>that </a:t>
            </a:r>
            <a:r>
              <a:rPr sz="1000" dirty="0">
                <a:latin typeface="Georgia"/>
                <a:cs typeface="Georgia"/>
              </a:rPr>
              <a:t>as the </a:t>
            </a:r>
            <a:r>
              <a:rPr sz="1000" spc="-10" dirty="0">
                <a:latin typeface="Georgia"/>
                <a:cs typeface="Georgia"/>
              </a:rPr>
              <a:t>noise survey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5" dirty="0">
                <a:latin typeface="Georgia"/>
                <a:cs typeface="Georgia"/>
              </a:rPr>
              <a:t>carried out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sensitive receptors </a:t>
            </a:r>
            <a:r>
              <a:rPr sz="1000" i="1" spc="-10" dirty="0">
                <a:latin typeface="Georgia"/>
                <a:cs typeface="Georgia"/>
              </a:rPr>
              <a:t>i.e., </a:t>
            </a:r>
            <a:r>
              <a:rPr sz="1000" spc="-10" dirty="0">
                <a:latin typeface="Georgia"/>
                <a:cs typeface="Georgia"/>
              </a:rPr>
              <a:t>School Zones;  Domestic Zones; Sensitive Zones; </a:t>
            </a:r>
            <a:r>
              <a:rPr sz="1000" spc="-5" dirty="0">
                <a:latin typeface="Georgia"/>
                <a:cs typeface="Georgia"/>
              </a:rPr>
              <a:t>Old People Living </a:t>
            </a:r>
            <a:r>
              <a:rPr sz="1000" spc="-10" dirty="0">
                <a:latin typeface="Georgia"/>
                <a:cs typeface="Georgia"/>
              </a:rPr>
              <a:t>Zones; Children </a:t>
            </a:r>
            <a:r>
              <a:rPr sz="1000" spc="-5" dirty="0">
                <a:latin typeface="Georgia"/>
                <a:cs typeface="Georgia"/>
              </a:rPr>
              <a:t>Parks; </a:t>
            </a:r>
            <a:r>
              <a:rPr sz="1000" spc="-10" dirty="0">
                <a:latin typeface="Georgia"/>
                <a:cs typeface="Georgia"/>
              </a:rPr>
              <a:t>Zoo </a:t>
            </a:r>
            <a:r>
              <a:rPr sz="1000" spc="-5" dirty="0">
                <a:latin typeface="Georgia"/>
                <a:cs typeface="Georgia"/>
              </a:rPr>
              <a:t>Parks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Hospital Zones  respectively, </a:t>
            </a:r>
            <a:r>
              <a:rPr sz="1000" spc="-5" dirty="0">
                <a:latin typeface="Georgia"/>
                <a:cs typeface="Georgia"/>
              </a:rPr>
              <a:t>noise </a:t>
            </a:r>
            <a:r>
              <a:rPr sz="1000" spc="-10" dirty="0">
                <a:latin typeface="Georgia"/>
                <a:cs typeface="Georgia"/>
              </a:rPr>
              <a:t>standards </a:t>
            </a:r>
            <a:r>
              <a:rPr sz="1000" spc="-5" dirty="0">
                <a:latin typeface="Georgia"/>
                <a:cs typeface="Georgia"/>
              </a:rPr>
              <a:t>is found above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limits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almost </a:t>
            </a:r>
            <a:r>
              <a:rPr sz="1000" spc="-5" dirty="0">
                <a:latin typeface="Georgia"/>
                <a:cs typeface="Georgia"/>
              </a:rPr>
              <a:t>all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7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location.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Water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Quality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000" b="1" i="1" dirty="0">
                <a:latin typeface="Georgia"/>
                <a:cs typeface="Georgia"/>
              </a:rPr>
              <a:t>Water </a:t>
            </a:r>
            <a:r>
              <a:rPr sz="1000" b="1" i="1" spc="-5" dirty="0">
                <a:latin typeface="Georgia"/>
                <a:cs typeface="Georgia"/>
              </a:rPr>
              <a:t>Quality Standard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Georgia"/>
              <a:cs typeface="Georgia"/>
            </a:endParaRPr>
          </a:p>
          <a:p>
            <a:pPr marL="12700" marR="6350" indent="457200" algn="just">
              <a:lnSpc>
                <a:spcPct val="950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rivers, canal, lakes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ponds located along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proposed project </a:t>
            </a:r>
            <a:r>
              <a:rPr sz="1000" spc="-5" dirty="0">
                <a:latin typeface="Georgia"/>
                <a:cs typeface="Georgia"/>
              </a:rPr>
              <a:t>road </a:t>
            </a:r>
            <a:r>
              <a:rPr sz="1000" dirty="0">
                <a:latin typeface="Georgia"/>
                <a:cs typeface="Georgia"/>
              </a:rPr>
              <a:t>are a </a:t>
            </a:r>
            <a:r>
              <a:rPr sz="1000" spc="-10" dirty="0">
                <a:latin typeface="Georgia"/>
                <a:cs typeface="Georgia"/>
              </a:rPr>
              <a:t>source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water for 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local,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regional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inhabitants,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10" dirty="0">
                <a:latin typeface="Georgia"/>
                <a:cs typeface="Georgia"/>
              </a:rPr>
              <a:t> domestic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well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agricultural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uses.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analysis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their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present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status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 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quality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water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been </a:t>
            </a:r>
            <a:r>
              <a:rPr sz="1000" spc="-10" dirty="0">
                <a:latin typeface="Georgia"/>
                <a:cs typeface="Georgia"/>
              </a:rPr>
              <a:t>done through and with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help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state/ </a:t>
            </a:r>
            <a:r>
              <a:rPr sz="1000" spc="-10" dirty="0">
                <a:latin typeface="Georgia"/>
                <a:cs typeface="Georgia"/>
              </a:rPr>
              <a:t>local/ regional agencies. They </a:t>
            </a:r>
            <a:r>
              <a:rPr sz="1000" spc="5" dirty="0">
                <a:latin typeface="Georgia"/>
                <a:cs typeface="Georgia"/>
              </a:rPr>
              <a:t>have  </a:t>
            </a:r>
            <a:r>
              <a:rPr sz="1000" spc="-5" dirty="0">
                <a:latin typeface="Georgia"/>
                <a:cs typeface="Georgia"/>
              </a:rPr>
              <a:t>been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classified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CPCB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standard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classification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norms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optimum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use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data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report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used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  </a:t>
            </a:r>
            <a:r>
              <a:rPr sz="1000" spc="-5" dirty="0">
                <a:latin typeface="Georgia"/>
                <a:cs typeface="Georgia"/>
              </a:rPr>
              <a:t>shown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39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39: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CPCB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Best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Use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Classification for Surface Water</a:t>
            </a:r>
            <a:r>
              <a:rPr sz="1050" b="1" spc="-6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Bodies.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865936" y="5430011"/>
          <a:ext cx="5565140" cy="2329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1664970"/>
                <a:gridCol w="695325"/>
                <a:gridCol w="671194"/>
                <a:gridCol w="680720"/>
                <a:gridCol w="683895"/>
                <a:gridCol w="692785"/>
              </a:tblGrid>
              <a:tr h="183134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Parameters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Class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Class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Class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461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Class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Class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70688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pH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6.5 –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8.5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6.5 –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8.5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6.0 –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9.0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6.5 –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8.5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6.5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8.5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3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2580" marR="81915" indent="-253365">
                        <a:lnSpc>
                          <a:spcPts val="960"/>
                        </a:lnSpc>
                        <a:spcBef>
                          <a:spcPts val="140"/>
                        </a:spcBef>
                      </a:pPr>
                      <a:r>
                        <a:rPr sz="1350" b="1" baseline="3086" dirty="0">
                          <a:latin typeface="Georgia"/>
                          <a:cs typeface="Georgia"/>
                        </a:rPr>
                        <a:t>Dissolved Oxygen </a:t>
                      </a: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(as</a:t>
                      </a:r>
                      <a:r>
                        <a:rPr sz="1350" b="1" spc="-142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b="1" baseline="3086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350" b="1" baseline="3086" dirty="0">
                          <a:latin typeface="Georgia"/>
                          <a:cs typeface="Georgia"/>
                        </a:rPr>
                        <a:t>),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Mg/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l,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Minimum.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2284" marR="224154" indent="-28956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BOD,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5 Days at</a:t>
                      </a:r>
                      <a:r>
                        <a:rPr sz="900" b="1" spc="-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20°C,  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1756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6985" indent="-60960">
                        <a:lnSpc>
                          <a:spcPts val="1030"/>
                        </a:lnSpc>
                        <a:spcBef>
                          <a:spcPts val="30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 Coli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form</a:t>
                      </a:r>
                      <a:r>
                        <a:rPr sz="9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Organism,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MPN/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100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ML,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5,000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 marR="184150" indent="-14351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Free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Ammonia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(as</a:t>
                      </a:r>
                      <a:r>
                        <a:rPr sz="900" b="1" spc="-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N),  Mg/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l,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1.2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2607"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 marR="144780" indent="-30480">
                        <a:lnSpc>
                          <a:spcPts val="1030"/>
                        </a:lnSpc>
                        <a:spcBef>
                          <a:spcPts val="11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Electrical Conductivity,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Mhos/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Cm,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2,250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0515" marR="257810" indent="-6413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Sodium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Absorption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Ratio,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478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 marR="327025" indent="11239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Boron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(as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B),  Mg/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l,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Maximum.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1338707" y="7902829"/>
          <a:ext cx="4616450" cy="921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309"/>
                <a:gridCol w="4159250"/>
              </a:tblGrid>
              <a:tr h="155448">
                <a:tc>
                  <a:txBody>
                    <a:bodyPr/>
                    <a:lstStyle/>
                    <a:p>
                      <a:pPr marR="5080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Class</a:t>
                      </a:r>
                      <a:r>
                        <a:rPr sz="9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1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: Drinking 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Source without Conventional Treatment but after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Disinfection;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0207">
                <a:tc>
                  <a:txBody>
                    <a:bodyPr/>
                    <a:lstStyle/>
                    <a:p>
                      <a:pPr marR="5080" algn="ctr">
                        <a:lnSpc>
                          <a:spcPts val="100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Class</a:t>
                      </a:r>
                      <a:r>
                        <a:rPr sz="9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0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Outdoor Bathing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(Organized);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5">
                <a:tc>
                  <a:txBody>
                    <a:bodyPr/>
                    <a:lstStyle/>
                    <a:p>
                      <a:pPr marR="190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Class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1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: Drinking 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Source after Conventional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Treatment and after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Disinfections;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marR="2540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Class</a:t>
                      </a:r>
                      <a:r>
                        <a:rPr sz="9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1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Propagation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Life and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Fisheries;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Class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Irrigation, Industrial Cooling,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Controlled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Waste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Disposal;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732">
                <a:tc gridSpan="2">
                  <a:txBody>
                    <a:bodyPr/>
                    <a:lstStyle/>
                    <a:p>
                      <a:pPr marR="5080" algn="ctr">
                        <a:lnSpc>
                          <a:spcPts val="108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Below E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Not Meeting </a:t>
                      </a:r>
                      <a:r>
                        <a:rPr sz="1000" b="1" i="1" spc="-10" dirty="0">
                          <a:latin typeface="Georgia"/>
                          <a:cs typeface="Georgia"/>
                        </a:rPr>
                        <a:t>A, B, </a:t>
                      </a:r>
                      <a:r>
                        <a:rPr sz="1000" b="1" i="1" spc="-15" dirty="0">
                          <a:latin typeface="Georgia"/>
                          <a:cs typeface="Georgia"/>
                        </a:rPr>
                        <a:t>C,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D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Criteria.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618540" y="8945117"/>
            <a:ext cx="6054090" cy="75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Georgia"/>
                <a:cs typeface="Georgia"/>
              </a:rPr>
              <a:t>Water </a:t>
            </a:r>
            <a:r>
              <a:rPr sz="1000" b="1" i="1" spc="-5" dirty="0">
                <a:latin typeface="Georgia"/>
                <a:cs typeface="Georgia"/>
              </a:rPr>
              <a:t>Quality Variation </a:t>
            </a:r>
            <a:r>
              <a:rPr sz="1000" b="1" i="1" dirty="0">
                <a:latin typeface="Georgia"/>
                <a:cs typeface="Georgia"/>
              </a:rPr>
              <a:t>along the Projected</a:t>
            </a:r>
            <a:r>
              <a:rPr sz="1000" b="1" i="1" spc="-4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Road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5000"/>
              </a:lnSpc>
              <a:spcBef>
                <a:spcPts val="5"/>
              </a:spcBef>
            </a:pPr>
            <a:r>
              <a:rPr sz="1000" b="1" i="1" dirty="0">
                <a:latin typeface="Georgia"/>
                <a:cs typeface="Georgia"/>
              </a:rPr>
              <a:t>Surface </a:t>
            </a:r>
            <a:r>
              <a:rPr sz="1000" b="1" i="1" spc="-5" dirty="0">
                <a:latin typeface="Georgia"/>
                <a:cs typeface="Georgia"/>
              </a:rPr>
              <a:t>Water </a:t>
            </a:r>
            <a:r>
              <a:rPr sz="1000" b="1" i="1" dirty="0">
                <a:latin typeface="Georgia"/>
                <a:cs typeface="Georgia"/>
              </a:rPr>
              <a:t>Quality: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pH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surface </a:t>
            </a:r>
            <a:r>
              <a:rPr sz="1000" dirty="0">
                <a:latin typeface="Georgia"/>
                <a:cs typeface="Georgia"/>
              </a:rPr>
              <a:t>water </a:t>
            </a:r>
            <a:r>
              <a:rPr sz="1000" spc="-10" dirty="0">
                <a:latin typeface="Georgia"/>
                <a:cs typeface="Georgia"/>
              </a:rPr>
              <a:t>was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in </a:t>
            </a:r>
            <a:r>
              <a:rPr sz="1000" dirty="0">
                <a:latin typeface="Georgia"/>
                <a:cs typeface="Georgia"/>
              </a:rPr>
              <a:t>the range </a:t>
            </a:r>
            <a:r>
              <a:rPr sz="1000" spc="-5" dirty="0">
                <a:latin typeface="Georgia"/>
                <a:cs typeface="Georgia"/>
              </a:rPr>
              <a:t>7.10 to 7.91 along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Corridors. </a:t>
            </a:r>
            <a:r>
              <a:rPr sz="1000" dirty="0">
                <a:latin typeface="Georgia"/>
                <a:cs typeface="Georgia"/>
              </a:rPr>
              <a:t>Total hardness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found 337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234 ppm </a:t>
            </a:r>
            <a:r>
              <a:rPr sz="1000" dirty="0">
                <a:latin typeface="Georgia"/>
                <a:cs typeface="Georgia"/>
              </a:rPr>
              <a:t>(parts </a:t>
            </a:r>
            <a:r>
              <a:rPr sz="1000" spc="-5" dirty="0">
                <a:latin typeface="Georgia"/>
                <a:cs typeface="Georgia"/>
              </a:rPr>
              <a:t>per million). Lead contents were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5" dirty="0">
                <a:latin typeface="Georgia"/>
                <a:cs typeface="Georgia"/>
              </a:rPr>
              <a:t>to be  </a:t>
            </a:r>
            <a:r>
              <a:rPr sz="1000" dirty="0">
                <a:latin typeface="Georgia"/>
                <a:cs typeface="Georgia"/>
              </a:rPr>
              <a:t>below</a:t>
            </a:r>
            <a:r>
              <a:rPr sz="1000" spc="5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6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detection</a:t>
            </a:r>
            <a:r>
              <a:rPr sz="1000" spc="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limit.</a:t>
            </a:r>
            <a:r>
              <a:rPr sz="1000" spc="6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general,</a:t>
            </a:r>
            <a:r>
              <a:rPr sz="1000" spc="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surface</a:t>
            </a:r>
            <a:r>
              <a:rPr sz="1000" spc="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quality</a:t>
            </a:r>
            <a:r>
              <a:rPr sz="1000" spc="8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6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6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Corridors</a:t>
            </a:r>
            <a:r>
              <a:rPr sz="1000" spc="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good</a:t>
            </a:r>
            <a:r>
              <a:rPr sz="1000" spc="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complies</a:t>
            </a:r>
            <a:r>
              <a:rPr sz="1000" spc="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with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4725" cy="61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65"/>
              </a:lnSpc>
              <a:spcBef>
                <a:spcPts val="105"/>
              </a:spcBef>
            </a:pPr>
            <a:r>
              <a:rPr sz="1000" b="1" dirty="0">
                <a:latin typeface="Georgia"/>
                <a:cs typeface="Georgia"/>
              </a:rPr>
              <a:t>“CPCB</a:t>
            </a:r>
            <a:r>
              <a:rPr sz="1000" b="1" spc="3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Surface</a:t>
            </a:r>
            <a:r>
              <a:rPr sz="1000" b="1" spc="6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Water</a:t>
            </a:r>
            <a:r>
              <a:rPr sz="1000" b="1" spc="6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Quality</a:t>
            </a:r>
            <a:r>
              <a:rPr sz="1000" b="1" spc="45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Norms”</a:t>
            </a:r>
            <a:r>
              <a:rPr sz="1000" dirty="0">
                <a:latin typeface="Georgia"/>
                <a:cs typeface="Georgia"/>
              </a:rPr>
              <a:t>.</a:t>
            </a:r>
            <a:r>
              <a:rPr sz="1000" spc="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Details</a:t>
            </a:r>
            <a:r>
              <a:rPr sz="1000" spc="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quality</a:t>
            </a:r>
            <a:r>
              <a:rPr sz="1000" spc="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features</a:t>
            </a:r>
            <a:r>
              <a:rPr sz="1000" spc="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mentioned</a:t>
            </a:r>
            <a:r>
              <a:rPr sz="1000" spc="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55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Tables</a:t>
            </a:r>
            <a:r>
              <a:rPr sz="1000" b="1" spc="4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40</a:t>
            </a:r>
            <a:endParaRPr sz="1000">
              <a:latin typeface="Georgia"/>
              <a:cs typeface="Georgia"/>
            </a:endParaRPr>
          </a:p>
          <a:p>
            <a:pPr marL="12700">
              <a:lnSpc>
                <a:spcPts val="1165"/>
              </a:lnSpc>
            </a:pP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(a)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(b</a:t>
            </a:r>
            <a:r>
              <a:rPr sz="1000" spc="-5" dirty="0">
                <a:latin typeface="Georgia"/>
                <a:cs typeface="Georgia"/>
              </a:rPr>
              <a:t>)</a:t>
            </a:r>
            <a:r>
              <a:rPr sz="1000" spc="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below.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25019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Ground Water and Surface Water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Quality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along the Projected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110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1484629"/>
          <a:ext cx="6031865" cy="6229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/>
                <a:gridCol w="1094105"/>
                <a:gridCol w="1045209"/>
                <a:gridCol w="938530"/>
                <a:gridCol w="840739"/>
                <a:gridCol w="800735"/>
                <a:gridCol w="764539"/>
              </a:tblGrid>
              <a:tr h="29603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70180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52400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6446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Parameters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675" marR="60960" indent="194945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Units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Mea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ent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23215" marR="170815" indent="-149860">
                        <a:lnSpc>
                          <a:spcPts val="113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Surface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Monitoring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Result along the Project 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Protocol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956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114935" indent="12065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</a:t>
                      </a:r>
                      <a:r>
                        <a:rPr sz="1000" b="1" spc="-9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2250" marR="74930" indent="-13462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ra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  Limit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92608">
                <a:tc gridSpan="3">
                  <a:txBody>
                    <a:bodyPr/>
                    <a:lstStyle/>
                    <a:p>
                      <a:pPr marL="77724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Date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Sampling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18.03.2020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19.03.2020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ts val="110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&lt;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1000" b="1" spc="-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≥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85420">
                        <a:lnSpc>
                          <a:spcPts val="110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10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Nil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6847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Colour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0" marR="375285" algn="ctr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900" i="1" spc="25" dirty="0">
                          <a:latin typeface="Georgia"/>
                          <a:cs typeface="Georgia"/>
                        </a:rPr>
                        <a:t>aze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Units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&lt;5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marL="4445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Turbidity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114" dirty="0">
                          <a:latin typeface="Georgia"/>
                          <a:cs typeface="Georgia"/>
                        </a:rPr>
                        <a:t>NTU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34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ts val="955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pH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40" dirty="0">
                          <a:latin typeface="Georgia"/>
                          <a:cs typeface="Georgia"/>
                        </a:rPr>
                        <a:t>7.91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7.09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6.5– 8.5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4025" marR="156210" indent="-29908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(T)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85" dirty="0">
                          <a:latin typeface="Georgia"/>
                          <a:cs typeface="Georgia"/>
                        </a:rPr>
                        <a:t>°C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14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14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14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640" marR="160020" indent="9144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Dissolved  Oxygen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(DO)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3.8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4.2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4.4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492">
                <a:tc>
                  <a:txBody>
                    <a:bodyPr/>
                    <a:lstStyle/>
                    <a:p>
                      <a:pPr marL="1905" algn="ctr">
                        <a:lnSpc>
                          <a:spcPts val="96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ts val="96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Conductivity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960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µmhos/cm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1,250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674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976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ts val="96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5420" marR="178435" algn="ctr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  Suspended  Solids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(TSS)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355" marR="89535" indent="-8255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Dissolved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Solids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(TDS)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812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316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634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9410" marR="174625" indent="-180340">
                        <a:lnSpc>
                          <a:spcPts val="106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Alkalinity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CaCO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105" dirty="0">
                          <a:latin typeface="Georgia"/>
                          <a:cs typeface="Georgia"/>
                        </a:rPr>
                        <a:t>410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291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370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429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Hardness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1350" b="1" spc="-22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CaCO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5" dirty="0">
                          <a:latin typeface="Georgia"/>
                          <a:cs typeface="Georgia"/>
                        </a:rPr>
                        <a:t>234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289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337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114" dirty="0">
                          <a:latin typeface="Georgia"/>
                          <a:cs typeface="Georgia"/>
                        </a:rPr>
                        <a:t>300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Calcium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69"/>
                        </a:lnSpc>
                      </a:pP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CaCO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123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198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174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Magnesium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CaCO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111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91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163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6985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Sodium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Na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92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41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51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ts val="955"/>
                        </a:lnSpc>
                      </a:pPr>
                      <a:r>
                        <a:rPr sz="900" b="1" spc="-95" dirty="0">
                          <a:latin typeface="Georgia"/>
                          <a:cs typeface="Georgia"/>
                        </a:rPr>
                        <a:t>APHA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Potassium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85" dirty="0">
                          <a:latin typeface="Georgia"/>
                          <a:cs typeface="Georgia"/>
                        </a:rPr>
                        <a:t>86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13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ts val="980"/>
                        </a:lnSpc>
                      </a:pPr>
                      <a:r>
                        <a:rPr sz="900" b="1" spc="-95" dirty="0">
                          <a:latin typeface="Georgia"/>
                          <a:cs typeface="Georgia"/>
                        </a:rPr>
                        <a:t>APHA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413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Chloride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Cl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85" dirty="0">
                          <a:latin typeface="Georgia"/>
                          <a:cs typeface="Georgia"/>
                        </a:rPr>
                        <a:t>98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24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24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Phosphate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PO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45" dirty="0">
                          <a:latin typeface="Georgia"/>
                          <a:cs typeface="Georgia"/>
                        </a:rPr>
                        <a:t>0.43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0.03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0.03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ts val="980"/>
                        </a:lnSpc>
                      </a:pP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Sulphate </a:t>
                      </a: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1350" b="1" spc="-120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SO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100" dirty="0">
                          <a:latin typeface="Georgia"/>
                          <a:cs typeface="Georgia"/>
                        </a:rPr>
                        <a:t>29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45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51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6350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8110" algn="r">
                        <a:lnSpc>
                          <a:spcPts val="955"/>
                        </a:lnSpc>
                      </a:pPr>
                      <a:r>
                        <a:rPr sz="1350" b="1" spc="-7" baseline="3086" dirty="0">
                          <a:latin typeface="Georgia"/>
                          <a:cs typeface="Georgia"/>
                        </a:rPr>
                        <a:t>Nitrate </a:t>
                      </a: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1350" b="1" spc="-142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b="1" baseline="3086" dirty="0">
                          <a:latin typeface="Georgia"/>
                          <a:cs typeface="Georgia"/>
                        </a:rPr>
                        <a:t>NO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45" dirty="0">
                          <a:latin typeface="Georgia"/>
                          <a:cs typeface="Georgia"/>
                        </a:rPr>
                        <a:t>0.12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0.06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0.08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955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3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8780" marR="109855" indent="-287020">
                        <a:lnSpc>
                          <a:spcPts val="101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Oil and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Grease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(OG)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Nil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Nil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Nil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 marR="186055" indent="1270" algn="ctr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Phenolic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69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(PC)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&lt;142.0201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&lt;142.0201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&lt;142.0201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 marR="87630" indent="-571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Chemical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Oxygen  Demand</a:t>
                      </a:r>
                      <a:r>
                        <a:rPr sz="9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(COD)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97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6995" indent="-3175" algn="ctr">
                        <a:lnSpc>
                          <a:spcPct val="945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Biological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Oxygen  Demand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(BOD)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52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i="1" spc="-95" dirty="0">
                          <a:latin typeface="Georgia"/>
                          <a:cs typeface="Georgia"/>
                        </a:rPr>
                        <a:t>&lt;2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853236" y="7829168"/>
            <a:ext cx="55829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Ground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Water 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Surface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Water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Quality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along the Projected</a:t>
            </a:r>
            <a:r>
              <a:rPr sz="105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631240" y="8152765"/>
          <a:ext cx="6031865" cy="170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3550"/>
                <a:gridCol w="1162050"/>
                <a:gridCol w="1042669"/>
                <a:gridCol w="871855"/>
                <a:gridCol w="887095"/>
                <a:gridCol w="814070"/>
                <a:gridCol w="780414"/>
              </a:tblGrid>
              <a:tr h="2956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6525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18745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Parameters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675" marR="57785" indent="194945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Units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Mea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ent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23215" marR="161290" indent="-14986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Surface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Monitoring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Result along the Project 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Protocol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9603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139700" indent="889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</a:t>
                      </a:r>
                      <a:r>
                        <a:rPr sz="1000" b="1" spc="-8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83820" indent="-13462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ra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  Limit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92607">
                <a:tc gridSpan="3">
                  <a:txBody>
                    <a:bodyPr/>
                    <a:lstStyle/>
                    <a:p>
                      <a:pPr marL="77406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Date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Sampling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21.03.2020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22.03.2020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10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&lt;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1000" b="1" spc="-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≥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88595">
                        <a:lnSpc>
                          <a:spcPts val="110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10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Nil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762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Arsenic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1955" algn="r">
                        <a:lnSpc>
                          <a:spcPts val="980"/>
                        </a:lnSpc>
                      </a:pP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45" dirty="0">
                          <a:latin typeface="Georgia"/>
                          <a:cs typeface="Georgia"/>
                        </a:rPr>
                        <a:t>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Mercury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Hg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1955" algn="r">
                        <a:lnSpc>
                          <a:spcPts val="980"/>
                        </a:lnSpc>
                      </a:pP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ts val="98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&lt;142.0201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&lt;142.0201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142.0201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marL="4445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Lead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1955" algn="r">
                        <a:lnSpc>
                          <a:spcPts val="955"/>
                        </a:lnSpc>
                      </a:pP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955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45" dirty="0">
                          <a:latin typeface="Georgia"/>
                          <a:cs typeface="Georgia"/>
                        </a:rPr>
                        <a:t>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55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Cadmium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Cd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1955" algn="r">
                        <a:lnSpc>
                          <a:spcPts val="980"/>
                        </a:lnSpc>
                      </a:pP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980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142.0203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48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0" marR="174625" indent="-277495">
                        <a:lnSpc>
                          <a:spcPct val="73600"/>
                        </a:lnSpc>
                        <a:spcBef>
                          <a:spcPts val="2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Chromium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1350" b="1" spc="7" baseline="-15432" dirty="0">
                          <a:latin typeface="Georgia"/>
                          <a:cs typeface="Georgia"/>
                        </a:rPr>
                        <a:t>Cr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+6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1955" algn="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85" dirty="0">
                          <a:latin typeface="Georgia"/>
                          <a:cs typeface="Georgia"/>
                        </a:rPr>
                        <a:t>&lt;0.05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&lt;0.05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0.05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631240" y="737869"/>
          <a:ext cx="6031865" cy="1101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3550"/>
                <a:gridCol w="1162050"/>
                <a:gridCol w="1042669"/>
                <a:gridCol w="871855"/>
                <a:gridCol w="887095"/>
                <a:gridCol w="814070"/>
                <a:gridCol w="780414"/>
              </a:tblGrid>
              <a:tr h="155447">
                <a:tc>
                  <a:txBody>
                    <a:bodyPr/>
                    <a:lstStyle/>
                    <a:p>
                      <a:pPr marL="6985"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Copper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Cu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0.05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1040"/>
                        </a:lnSpc>
                        <a:spcBef>
                          <a:spcPts val="80"/>
                        </a:spcBef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3810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55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Zinc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Zn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955"/>
                        </a:lnSpc>
                      </a:pPr>
                      <a:r>
                        <a:rPr sz="900" i="1" spc="-65" dirty="0">
                          <a:latin typeface="Georgia"/>
                          <a:cs typeface="Georgia"/>
                        </a:rPr>
                        <a:t>&lt;0.01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955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30.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Selenium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55" dirty="0">
                          <a:latin typeface="Georgia"/>
                          <a:cs typeface="Georgia"/>
                        </a:rPr>
                        <a:t>&lt;142.0205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75" dirty="0">
                          <a:latin typeface="Georgia"/>
                          <a:cs typeface="Georgia"/>
                        </a:rPr>
                        <a:t>&lt;142.0205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45" dirty="0">
                          <a:latin typeface="Georgia"/>
                          <a:cs typeface="Georgia"/>
                        </a:rPr>
                        <a:t>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31.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Iron as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60" dirty="0">
                          <a:latin typeface="Georgia"/>
                          <a:cs typeface="Georgia"/>
                        </a:rPr>
                        <a:t>mg/l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50" dirty="0">
                          <a:latin typeface="Georgia"/>
                          <a:cs typeface="Georgia"/>
                        </a:rPr>
                        <a:t>0.15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70" dirty="0">
                          <a:latin typeface="Georgia"/>
                          <a:cs typeface="Georgia"/>
                        </a:rPr>
                        <a:t>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980"/>
                        </a:lnSpc>
                      </a:pPr>
                      <a:r>
                        <a:rPr sz="900" i="1" spc="-80" dirty="0">
                          <a:latin typeface="Georgia"/>
                          <a:cs typeface="Georgia"/>
                        </a:rPr>
                        <a:t>0.3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980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3025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 Coli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form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MPN/ 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100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ml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5" dirty="0">
                          <a:latin typeface="Georgia"/>
                          <a:cs typeface="Georgia"/>
                        </a:rPr>
                        <a:t>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5" dirty="0">
                          <a:latin typeface="Georgia"/>
                          <a:cs typeface="Georgia"/>
                        </a:rPr>
                        <a:t>28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ts val="985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 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5401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4460">
                        <a:lnSpc>
                          <a:spcPts val="1005"/>
                        </a:lnSpc>
                      </a:pPr>
                      <a:r>
                        <a:rPr sz="900" b="1" spc="-65" dirty="0">
                          <a:latin typeface="Georgia"/>
                          <a:cs typeface="Georgia"/>
                        </a:rPr>
                        <a:t>(Part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II)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3070" marR="196850" indent="-22860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Faecal Coli</a:t>
                      </a:r>
                      <a:r>
                        <a:rPr sz="900" b="1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form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MPN/ 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100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ml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105" dirty="0">
                          <a:latin typeface="Georgia"/>
                          <a:cs typeface="Georgia"/>
                        </a:rPr>
                        <a:t>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90" dirty="0">
                          <a:latin typeface="Georgia"/>
                          <a:cs typeface="Georgia"/>
                        </a:rPr>
                        <a:t>13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994"/>
                        </a:lnSpc>
                      </a:pPr>
                      <a:r>
                        <a:rPr sz="900" b="1" spc="-60" dirty="0">
                          <a:latin typeface="Georgia"/>
                          <a:cs typeface="Georgia"/>
                        </a:rPr>
                        <a:t>IS: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5401–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4460">
                        <a:lnSpc>
                          <a:spcPts val="990"/>
                        </a:lnSpc>
                      </a:pPr>
                      <a:r>
                        <a:rPr sz="900" b="1" spc="-65" dirty="0">
                          <a:latin typeface="Georgia"/>
                          <a:cs typeface="Georgia"/>
                        </a:rPr>
                        <a:t>(Part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II)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1953894"/>
            <a:ext cx="6057265" cy="194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ECOLOGIC</a:t>
            </a: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L </a:t>
            </a: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AN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D ENVIRONMENT</a:t>
            </a: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L</a:t>
            </a:r>
            <a:r>
              <a:rPr sz="1200" b="1" spc="1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TEXTURE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000" b="1" i="1" dirty="0">
                <a:latin typeface="Georgia"/>
                <a:cs typeface="Georgia"/>
              </a:rPr>
              <a:t>Flora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500"/>
              </a:lnSpc>
            </a:pPr>
            <a:r>
              <a:rPr sz="100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is endowed with </a:t>
            </a:r>
            <a:r>
              <a:rPr sz="1000" dirty="0">
                <a:latin typeface="Georgia"/>
                <a:cs typeface="Georgia"/>
              </a:rPr>
              <a:t>a unique and </a:t>
            </a:r>
            <a:r>
              <a:rPr sz="1000" spc="-5" dirty="0">
                <a:latin typeface="Georgia"/>
                <a:cs typeface="Georgia"/>
              </a:rPr>
              <a:t>diverse </a:t>
            </a:r>
            <a:r>
              <a:rPr sz="1000" dirty="0">
                <a:latin typeface="Georgia"/>
                <a:cs typeface="Georgia"/>
              </a:rPr>
              <a:t>range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biodiversity. From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snow </a:t>
            </a:r>
            <a:r>
              <a:rPr sz="1000" dirty="0">
                <a:latin typeface="Georgia"/>
                <a:cs typeface="Georgia"/>
              </a:rPr>
              <a:t>bound peaks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Himalayas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moist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Alpine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scrub,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sub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Alpine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dry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temperate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moist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temperate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 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moist deciduous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possesses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wide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biodiversity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that</a:t>
            </a:r>
            <a:r>
              <a:rPr sz="1000" spc="-5" dirty="0">
                <a:latin typeface="Georgia"/>
                <a:cs typeface="Georgia"/>
              </a:rPr>
              <a:t> in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return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nurtures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large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multiplicity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floral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faunal forms. The </a:t>
            </a:r>
            <a:r>
              <a:rPr sz="1000" dirty="0">
                <a:latin typeface="Georgia"/>
                <a:cs typeface="Georgia"/>
              </a:rPr>
              <a:t>state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home </a:t>
            </a:r>
            <a:r>
              <a:rPr sz="1000" spc="-5" dirty="0">
                <a:latin typeface="Georgia"/>
                <a:cs typeface="Georgia"/>
              </a:rPr>
              <a:t>to nearly </a:t>
            </a:r>
            <a:r>
              <a:rPr sz="1000" dirty="0">
                <a:latin typeface="Georgia"/>
                <a:cs typeface="Georgia"/>
              </a:rPr>
              <a:t>4,048 </a:t>
            </a:r>
            <a:r>
              <a:rPr sz="1000" spc="-5" dirty="0">
                <a:latin typeface="Georgia"/>
                <a:cs typeface="Georgia"/>
              </a:rPr>
              <a:t>species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Angiosperms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Gymnosperms  belonging to 1,198 genera </a:t>
            </a:r>
            <a:r>
              <a:rPr sz="1000" dirty="0">
                <a:latin typeface="Georgia"/>
                <a:cs typeface="Georgia"/>
              </a:rPr>
              <a:t>under 192 </a:t>
            </a:r>
            <a:r>
              <a:rPr sz="1000" spc="-5" dirty="0">
                <a:latin typeface="Georgia"/>
                <a:cs typeface="Georgia"/>
              </a:rPr>
              <a:t>families. Of </a:t>
            </a:r>
            <a:r>
              <a:rPr sz="1000" dirty="0">
                <a:latin typeface="Georgia"/>
                <a:cs typeface="Georgia"/>
              </a:rPr>
              <a:t>these nearly </a:t>
            </a:r>
            <a:r>
              <a:rPr sz="1000" spc="-10" dirty="0">
                <a:latin typeface="Georgia"/>
                <a:cs typeface="Georgia"/>
              </a:rPr>
              <a:t>116 </a:t>
            </a:r>
            <a:r>
              <a:rPr sz="1000" spc="-5" dirty="0">
                <a:latin typeface="Georgia"/>
                <a:cs typeface="Georgia"/>
              </a:rPr>
              <a:t>species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specific to Arunachal </a:t>
            </a:r>
            <a:r>
              <a:rPr sz="1000" i="1" spc="-5" dirty="0">
                <a:latin typeface="Georgia"/>
                <a:cs typeface="Georgia"/>
              </a:rPr>
              <a:t>i.e., </a:t>
            </a:r>
            <a:r>
              <a:rPr sz="1000" dirty="0">
                <a:latin typeface="Georgia"/>
                <a:cs typeface="Georgia"/>
              </a:rPr>
              <a:t>their  </a:t>
            </a:r>
            <a:r>
              <a:rPr sz="1000" spc="-5" dirty="0">
                <a:latin typeface="Georgia"/>
                <a:cs typeface="Georgia"/>
              </a:rPr>
              <a:t>geographical distribution is </a:t>
            </a:r>
            <a:r>
              <a:rPr sz="1000" dirty="0">
                <a:latin typeface="Georgia"/>
                <a:cs typeface="Georgia"/>
              </a:rPr>
              <a:t>limited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boundaries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state. Around </a:t>
            </a:r>
            <a:r>
              <a:rPr sz="1000" dirty="0">
                <a:latin typeface="Georgia"/>
                <a:cs typeface="Georgia"/>
              </a:rPr>
              <a:t>161 </a:t>
            </a:r>
            <a:r>
              <a:rPr sz="1000" spc="-5" dirty="0">
                <a:latin typeface="Georgia"/>
                <a:cs typeface="Georgia"/>
              </a:rPr>
              <a:t>species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flora found </a:t>
            </a:r>
            <a:r>
              <a:rPr sz="1000" spc="-5" dirty="0">
                <a:latin typeface="Georgia"/>
                <a:cs typeface="Georgia"/>
              </a:rPr>
              <a:t>in  </a:t>
            </a:r>
            <a:r>
              <a:rPr sz="1000" dirty="0">
                <a:latin typeface="Georgia"/>
                <a:cs typeface="Georgia"/>
              </a:rPr>
              <a:t>Arunachal are </a:t>
            </a:r>
            <a:r>
              <a:rPr sz="1000" spc="-5" dirty="0">
                <a:latin typeface="Georgia"/>
                <a:cs typeface="Georgia"/>
              </a:rPr>
              <a:t>recognized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rare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threatened </a:t>
            </a:r>
            <a:r>
              <a:rPr sz="1000" dirty="0">
                <a:latin typeface="Georgia"/>
                <a:cs typeface="Georgia"/>
              </a:rPr>
              <a:t>under the </a:t>
            </a:r>
            <a:r>
              <a:rPr sz="1000" spc="-5" dirty="0">
                <a:latin typeface="Georgia"/>
                <a:cs typeface="Georgia"/>
              </a:rPr>
              <a:t>categorization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“International Union </a:t>
            </a:r>
            <a:r>
              <a:rPr sz="1000" b="1" dirty="0">
                <a:latin typeface="Georgia"/>
                <a:cs typeface="Georgia"/>
              </a:rPr>
              <a:t>for  </a:t>
            </a:r>
            <a:r>
              <a:rPr sz="1000" b="1" spc="-5" dirty="0">
                <a:latin typeface="Georgia"/>
                <a:cs typeface="Georgia"/>
              </a:rPr>
              <a:t>Conservation </a:t>
            </a:r>
            <a:r>
              <a:rPr sz="1000" b="1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Nature” (IUCN)</a:t>
            </a:r>
            <a:r>
              <a:rPr sz="1000" spc="-5" dirty="0">
                <a:latin typeface="Georgia"/>
                <a:cs typeface="Georgia"/>
              </a:rPr>
              <a:t>. Out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223 </a:t>
            </a:r>
            <a:r>
              <a:rPr sz="1000" dirty="0">
                <a:latin typeface="Georgia"/>
                <a:cs typeface="Georgia"/>
              </a:rPr>
              <a:t>species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Orchids reported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North </a:t>
            </a:r>
            <a:r>
              <a:rPr sz="1000" dirty="0">
                <a:latin typeface="Georgia"/>
                <a:cs typeface="Georgia"/>
              </a:rPr>
              <a:t>Western  Himalayas, over </a:t>
            </a:r>
            <a:r>
              <a:rPr sz="1000" spc="-10" dirty="0">
                <a:latin typeface="Georgia"/>
                <a:cs typeface="Georgia"/>
              </a:rPr>
              <a:t>150 </a:t>
            </a:r>
            <a:r>
              <a:rPr sz="1000" spc="-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reported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540" y="7374763"/>
            <a:ext cx="6056630" cy="234378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457200" algn="just">
              <a:lnSpc>
                <a:spcPct val="94700"/>
              </a:lnSpc>
              <a:spcBef>
                <a:spcPts val="170"/>
              </a:spcBef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Arunachal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flora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includes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variety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species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plants.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abundance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flora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can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  </a:t>
            </a:r>
            <a:r>
              <a:rPr sz="1000" dirty="0">
                <a:latin typeface="Georgia"/>
                <a:cs typeface="Georgia"/>
              </a:rPr>
              <a:t>understood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from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fact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that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forests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cover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much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36%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total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Arunachal.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about  </a:t>
            </a:r>
            <a:r>
              <a:rPr sz="1000" spc="-5" dirty="0">
                <a:latin typeface="Georgia"/>
                <a:cs typeface="Georgia"/>
              </a:rPr>
              <a:t>4,000 different types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plants in Arunachal.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rhododendrons form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significant </a:t>
            </a:r>
            <a:r>
              <a:rPr sz="1000" spc="-10" dirty="0">
                <a:latin typeface="Georgia"/>
                <a:cs typeface="Georgia"/>
              </a:rPr>
              <a:t>part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Arunachal  </a:t>
            </a:r>
            <a:r>
              <a:rPr sz="1000" dirty="0">
                <a:latin typeface="Georgia"/>
                <a:cs typeface="Georgia"/>
              </a:rPr>
              <a:t>flora. </a:t>
            </a:r>
            <a:r>
              <a:rPr sz="1000" spc="-5" dirty="0">
                <a:latin typeface="Georgia"/>
                <a:cs typeface="Georgia"/>
              </a:rPr>
              <a:t>They are </a:t>
            </a:r>
            <a:r>
              <a:rPr sz="1000" spc="-10" dirty="0">
                <a:latin typeface="Georgia"/>
                <a:cs typeface="Georgia"/>
              </a:rPr>
              <a:t>abundant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alpine </a:t>
            </a:r>
            <a:r>
              <a:rPr sz="1000" dirty="0">
                <a:latin typeface="Georgia"/>
                <a:cs typeface="Georgia"/>
              </a:rPr>
              <a:t>and temperate </a:t>
            </a:r>
            <a:r>
              <a:rPr sz="1000" spc="-5" dirty="0">
                <a:latin typeface="Georgia"/>
                <a:cs typeface="Georgia"/>
              </a:rPr>
              <a:t>regions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Arunachal. Near </a:t>
            </a:r>
            <a:r>
              <a:rPr sz="1000" spc="-10" dirty="0">
                <a:latin typeface="Georgia"/>
                <a:cs typeface="Georgia"/>
              </a:rPr>
              <a:t>about </a:t>
            </a:r>
            <a:r>
              <a:rPr sz="1000" dirty="0">
                <a:latin typeface="Georgia"/>
                <a:cs typeface="Georgia"/>
              </a:rPr>
              <a:t>35 </a:t>
            </a:r>
            <a:r>
              <a:rPr sz="1000" spc="-10" dirty="0">
                <a:latin typeface="Georgia"/>
                <a:cs typeface="Georgia"/>
              </a:rPr>
              <a:t>different </a:t>
            </a:r>
            <a:r>
              <a:rPr sz="1000" spc="-5" dirty="0">
                <a:latin typeface="Georgia"/>
                <a:cs typeface="Georgia"/>
              </a:rPr>
              <a:t>varieties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rhododendrons grow in these regions. The flowering </a:t>
            </a:r>
            <a:r>
              <a:rPr sz="1000" dirty="0">
                <a:latin typeface="Georgia"/>
                <a:cs typeface="Georgia"/>
              </a:rPr>
              <a:t>time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these plants stretches between </a:t>
            </a:r>
            <a:r>
              <a:rPr sz="1000" spc="-10" dirty="0">
                <a:latin typeface="Georgia"/>
                <a:cs typeface="Georgia"/>
              </a:rPr>
              <a:t>May </a:t>
            </a:r>
            <a:r>
              <a:rPr sz="1000" dirty="0">
                <a:latin typeface="Georgia"/>
                <a:cs typeface="Georgia"/>
              </a:rPr>
              <a:t>and  </a:t>
            </a:r>
            <a:r>
              <a:rPr sz="1000" spc="-5" dirty="0">
                <a:latin typeface="Georgia"/>
                <a:cs typeface="Georgia"/>
              </a:rPr>
              <a:t>August.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flowers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these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plants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decorate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entire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rhododendrons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brightest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most  colorful members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flora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Arunachal. The orchids </a:t>
            </a:r>
            <a:r>
              <a:rPr sz="100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grow in </a:t>
            </a:r>
            <a:r>
              <a:rPr sz="1000" dirty="0">
                <a:latin typeface="Georgia"/>
                <a:cs typeface="Georgia"/>
              </a:rPr>
              <a:t>the state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 </a:t>
            </a:r>
            <a:r>
              <a:rPr sz="1000" spc="-10" dirty="0">
                <a:latin typeface="Georgia"/>
                <a:cs typeface="Georgia"/>
              </a:rPr>
              <a:t>exhibit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lot of  </a:t>
            </a:r>
            <a:r>
              <a:rPr sz="1000" dirty="0">
                <a:latin typeface="Georgia"/>
                <a:cs typeface="Georgia"/>
              </a:rPr>
              <a:t>variety. </a:t>
            </a:r>
            <a:r>
              <a:rPr sz="1000" spc="-5" dirty="0">
                <a:latin typeface="Georgia"/>
                <a:cs typeface="Georgia"/>
              </a:rPr>
              <a:t>More </a:t>
            </a:r>
            <a:r>
              <a:rPr sz="1000" dirty="0">
                <a:latin typeface="Georgia"/>
                <a:cs typeface="Georgia"/>
              </a:rPr>
              <a:t>than </a:t>
            </a:r>
            <a:r>
              <a:rPr sz="1000" spc="-5" dirty="0">
                <a:latin typeface="Georgia"/>
                <a:cs typeface="Georgia"/>
              </a:rPr>
              <a:t>600 different </a:t>
            </a:r>
            <a:r>
              <a:rPr sz="1000" dirty="0">
                <a:latin typeface="Georgia"/>
                <a:cs typeface="Georgia"/>
              </a:rPr>
              <a:t>kinds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orchids are found </a:t>
            </a:r>
            <a:r>
              <a:rPr sz="1000" dirty="0">
                <a:latin typeface="Georgia"/>
                <a:cs typeface="Georgia"/>
              </a:rPr>
              <a:t>here. These </a:t>
            </a:r>
            <a:r>
              <a:rPr sz="1000" spc="-5" dirty="0">
                <a:latin typeface="Georgia"/>
                <a:cs typeface="Georgia"/>
              </a:rPr>
              <a:t>orchids are an important </a:t>
            </a:r>
            <a:r>
              <a:rPr sz="1000" spc="-10" dirty="0">
                <a:latin typeface="Georgia"/>
                <a:cs typeface="Georgia"/>
              </a:rPr>
              <a:t>part of </a:t>
            </a:r>
            <a:r>
              <a:rPr sz="1000" dirty="0">
                <a:latin typeface="Georgia"/>
                <a:cs typeface="Georgia"/>
              </a:rPr>
              <a:t>the  flora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terrestrial </a:t>
            </a:r>
            <a:r>
              <a:rPr sz="1000" dirty="0">
                <a:latin typeface="Georgia"/>
                <a:cs typeface="Georgia"/>
              </a:rPr>
              <a:t>orchids are found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temperate </a:t>
            </a:r>
            <a:r>
              <a:rPr sz="1000" spc="-5" dirty="0">
                <a:latin typeface="Georgia"/>
                <a:cs typeface="Georgia"/>
              </a:rPr>
              <a:t>areas, </a:t>
            </a:r>
            <a:r>
              <a:rPr sz="1000" dirty="0">
                <a:latin typeface="Georgia"/>
                <a:cs typeface="Georgia"/>
              </a:rPr>
              <a:t>while the </a:t>
            </a:r>
            <a:r>
              <a:rPr sz="1000" spc="-5" dirty="0">
                <a:latin typeface="Georgia"/>
                <a:cs typeface="Georgia"/>
              </a:rPr>
              <a:t>epiphytic </a:t>
            </a:r>
            <a:r>
              <a:rPr sz="1000" dirty="0">
                <a:latin typeface="Georgia"/>
                <a:cs typeface="Georgia"/>
              </a:rPr>
              <a:t>orchids are  found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tropical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regions.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50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ecological studies have been carried out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understand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present status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terrestrial </a:t>
            </a:r>
            <a:r>
              <a:rPr sz="1000" spc="-10" dirty="0">
                <a:latin typeface="Georgia"/>
                <a:cs typeface="Georgia"/>
              </a:rPr>
              <a:t>and  </a:t>
            </a:r>
            <a:r>
              <a:rPr sz="1000" dirty="0">
                <a:latin typeface="Georgia"/>
                <a:cs typeface="Georgia"/>
              </a:rPr>
              <a:t>aquatic </a:t>
            </a:r>
            <a:r>
              <a:rPr sz="1000" spc="-5" dirty="0">
                <a:latin typeface="Georgia"/>
                <a:cs typeface="Georgia"/>
              </a:rPr>
              <a:t>ecosystem </a:t>
            </a:r>
            <a:r>
              <a:rPr sz="1000" spc="-10" dirty="0">
                <a:latin typeface="Georgia"/>
                <a:cs typeface="Georgia"/>
              </a:rPr>
              <a:t>within </a:t>
            </a:r>
            <a:r>
              <a:rPr sz="1000" dirty="0">
                <a:latin typeface="Georgia"/>
                <a:cs typeface="Georgia"/>
              </a:rPr>
              <a:t>10 </a:t>
            </a:r>
            <a:r>
              <a:rPr sz="1000" spc="-10" dirty="0">
                <a:latin typeface="Georgia"/>
                <a:cs typeface="Georgia"/>
              </a:rPr>
              <a:t>Km </a:t>
            </a:r>
            <a:r>
              <a:rPr sz="1000" spc="-5" dirty="0">
                <a:latin typeface="Georgia"/>
                <a:cs typeface="Georgia"/>
              </a:rPr>
              <a:t>distance,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either </a:t>
            </a:r>
            <a:r>
              <a:rPr sz="1000" spc="-10" dirty="0">
                <a:latin typeface="Georgia"/>
                <a:cs typeface="Georgia"/>
              </a:rPr>
              <a:t>side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“Right </a:t>
            </a:r>
            <a:r>
              <a:rPr sz="1000" b="1" spc="-10" dirty="0">
                <a:latin typeface="Georgia"/>
                <a:cs typeface="Georgia"/>
              </a:rPr>
              <a:t>of </a:t>
            </a:r>
            <a:r>
              <a:rPr sz="1000" b="1" dirty="0">
                <a:latin typeface="Georgia"/>
                <a:cs typeface="Georgia"/>
              </a:rPr>
              <a:t>Way” </a:t>
            </a:r>
            <a:r>
              <a:rPr sz="1000" b="1" spc="-5" dirty="0">
                <a:latin typeface="Georgia"/>
                <a:cs typeface="Georgia"/>
              </a:rPr>
              <a:t>(ROW)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proposed  </a:t>
            </a:r>
            <a:r>
              <a:rPr sz="1000" dirty="0">
                <a:latin typeface="Georgia"/>
                <a:cs typeface="Georgia"/>
              </a:rPr>
              <a:t>project. </a:t>
            </a:r>
            <a:r>
              <a:rPr sz="1000" spc="-5" dirty="0">
                <a:latin typeface="Georgia"/>
                <a:cs typeface="Georgia"/>
              </a:rPr>
              <a:t>The information </a:t>
            </a:r>
            <a:r>
              <a:rPr sz="1000" dirty="0">
                <a:latin typeface="Georgia"/>
                <a:cs typeface="Georgia"/>
              </a:rPr>
              <a:t>provided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physical </a:t>
            </a:r>
            <a:r>
              <a:rPr sz="1000" dirty="0">
                <a:latin typeface="Georgia"/>
                <a:cs typeface="Georgia"/>
              </a:rPr>
              <a:t>surveys and </a:t>
            </a:r>
            <a:r>
              <a:rPr sz="1000" spc="-5" dirty="0">
                <a:latin typeface="Georgia"/>
                <a:cs typeface="Georgia"/>
              </a:rPr>
              <a:t>secondary sources </a:t>
            </a:r>
            <a:r>
              <a:rPr sz="1000" spc="-10" dirty="0">
                <a:latin typeface="Georgia"/>
                <a:cs typeface="Georgia"/>
              </a:rPr>
              <a:t>such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information  </a:t>
            </a:r>
            <a:r>
              <a:rPr sz="1000" dirty="0">
                <a:latin typeface="Georgia"/>
                <a:cs typeface="Georgia"/>
              </a:rPr>
              <a:t>collected </a:t>
            </a:r>
            <a:r>
              <a:rPr sz="1000" spc="-5" dirty="0">
                <a:latin typeface="Georgia"/>
                <a:cs typeface="Georgia"/>
              </a:rPr>
              <a:t>from forest department. </a:t>
            </a:r>
            <a:r>
              <a:rPr sz="100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b="1" spc="-5" dirty="0">
                <a:latin typeface="Georgia"/>
                <a:cs typeface="Georgia"/>
              </a:rPr>
              <a:t>“Reserved Forest” (RF) </a:t>
            </a:r>
            <a:r>
              <a:rPr sz="1000" spc="-5" dirty="0">
                <a:latin typeface="Georgia"/>
                <a:cs typeface="Georgia"/>
              </a:rPr>
              <a:t>in this </a:t>
            </a:r>
            <a:r>
              <a:rPr sz="1000" dirty="0">
                <a:latin typeface="Georgia"/>
                <a:cs typeface="Georgia"/>
              </a:rPr>
              <a:t>road but </a:t>
            </a:r>
            <a:r>
              <a:rPr sz="1000" spc="-10" dirty="0">
                <a:latin typeface="Georgia"/>
                <a:cs typeface="Georgia"/>
              </a:rPr>
              <a:t>no </a:t>
            </a:r>
            <a:r>
              <a:rPr sz="1000" spc="-5" dirty="0">
                <a:latin typeface="Georgia"/>
                <a:cs typeface="Georgia"/>
              </a:rPr>
              <a:t>eco </a:t>
            </a:r>
            <a:r>
              <a:rPr sz="1000" spc="5" dirty="0">
                <a:latin typeface="Georgia"/>
                <a:cs typeface="Georgia"/>
              </a:rPr>
              <a:t>— </a:t>
            </a:r>
            <a:r>
              <a:rPr sz="1000" spc="-5" dirty="0">
                <a:latin typeface="Georgia"/>
                <a:cs typeface="Georgia"/>
              </a:rPr>
              <a:t>sensitive  areas </a:t>
            </a:r>
            <a:r>
              <a:rPr sz="1000" dirty="0">
                <a:latin typeface="Georgia"/>
                <a:cs typeface="Georgia"/>
              </a:rPr>
              <a:t>near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route. “</a:t>
            </a:r>
            <a:r>
              <a:rPr sz="1000" b="1" i="1" dirty="0">
                <a:latin typeface="Georgia"/>
                <a:cs typeface="Georgia"/>
              </a:rPr>
              <a:t>The </a:t>
            </a:r>
            <a:r>
              <a:rPr sz="1000" b="1" i="1" spc="-5" dirty="0">
                <a:latin typeface="Georgia"/>
                <a:cs typeface="Georgia"/>
              </a:rPr>
              <a:t>prominent species </a:t>
            </a:r>
            <a:r>
              <a:rPr sz="1000" b="1" i="1" dirty="0">
                <a:latin typeface="Georgia"/>
                <a:cs typeface="Georgia"/>
              </a:rPr>
              <a:t>include </a:t>
            </a:r>
            <a:r>
              <a:rPr sz="1000" b="1" i="1" spc="5" dirty="0">
                <a:latin typeface="Georgia"/>
                <a:cs typeface="Georgia"/>
              </a:rPr>
              <a:t>teak </a:t>
            </a:r>
            <a:r>
              <a:rPr sz="1000" b="1" i="1" spc="-5" dirty="0">
                <a:latin typeface="Georgia"/>
                <a:cs typeface="Georgia"/>
              </a:rPr>
              <a:t>mixed </a:t>
            </a:r>
            <a:r>
              <a:rPr sz="1000" b="1" i="1" dirty="0">
                <a:latin typeface="Georgia"/>
                <a:cs typeface="Georgia"/>
              </a:rPr>
              <a:t>with</a:t>
            </a:r>
            <a:r>
              <a:rPr sz="1000" b="1" i="1" spc="185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Bamboo, Palm,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7777" y="4067553"/>
            <a:ext cx="4706117" cy="3148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5040" y="731265"/>
            <a:ext cx="6193155" cy="22110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76200" marR="68580" indent="457200" algn="just">
              <a:lnSpc>
                <a:spcPct val="94700"/>
              </a:lnSpc>
              <a:spcBef>
                <a:spcPts val="170"/>
              </a:spcBef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GOI </a:t>
            </a:r>
            <a:r>
              <a:rPr sz="1000" dirty="0">
                <a:latin typeface="Georgia"/>
                <a:cs typeface="Georgia"/>
              </a:rPr>
              <a:t>Vide </a:t>
            </a:r>
            <a:r>
              <a:rPr sz="1000" spc="-5" dirty="0">
                <a:latin typeface="Georgia"/>
                <a:cs typeface="Georgia"/>
              </a:rPr>
              <a:t>Letter NO. I5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2 </a:t>
            </a:r>
            <a:r>
              <a:rPr sz="1000" spc="-5" dirty="0">
                <a:latin typeface="Georgia"/>
                <a:cs typeface="Georgia"/>
              </a:rPr>
              <a:t>(03) 12018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CAMPA </a:t>
            </a:r>
            <a:r>
              <a:rPr sz="1000" spc="-10" dirty="0">
                <a:latin typeface="Georgia"/>
                <a:cs typeface="Georgia"/>
              </a:rPr>
              <a:t>dtd. </a:t>
            </a:r>
            <a:r>
              <a:rPr sz="1000" spc="-5" dirty="0">
                <a:latin typeface="Georgia"/>
                <a:cs typeface="Georgia"/>
              </a:rPr>
              <a:t>27 lLl/ </a:t>
            </a:r>
            <a:r>
              <a:rPr sz="1000" dirty="0">
                <a:latin typeface="Georgia"/>
                <a:cs typeface="Georgia"/>
              </a:rPr>
              <a:t>2018 has </a:t>
            </a:r>
            <a:r>
              <a:rPr sz="1000" spc="-5" dirty="0">
                <a:latin typeface="Georgia"/>
                <a:cs typeface="Georgia"/>
              </a:rPr>
              <a:t>approved APO </a:t>
            </a:r>
            <a:r>
              <a:rPr sz="1000" dirty="0">
                <a:latin typeface="Georgia"/>
                <a:cs typeface="Georgia"/>
              </a:rPr>
              <a:t>2018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30" dirty="0">
                <a:latin typeface="Georgia"/>
                <a:cs typeface="Georgia"/>
              </a:rPr>
              <a:t>19  </a:t>
            </a:r>
            <a:r>
              <a:rPr sz="1000" spc="5" dirty="0">
                <a:latin typeface="Georgia"/>
                <a:cs typeface="Georgia"/>
              </a:rPr>
              <a:t>for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amount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Rs.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259.15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Crore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duly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approved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Steering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Committee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its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meeting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held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9</a:t>
            </a:r>
            <a:r>
              <a:rPr sz="975" spc="7" baseline="21367" dirty="0">
                <a:latin typeface="Georgia"/>
                <a:cs typeface="Georgia"/>
              </a:rPr>
              <a:t>th</a:t>
            </a:r>
            <a:r>
              <a:rPr sz="975" spc="104" baseline="21367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September  </a:t>
            </a:r>
            <a:r>
              <a:rPr sz="1000" dirty="0">
                <a:latin typeface="Georgia"/>
                <a:cs typeface="Georgia"/>
              </a:rPr>
              <a:t>2018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2017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5" dirty="0">
                <a:latin typeface="Georgia"/>
                <a:cs typeface="Georgia"/>
              </a:rPr>
              <a:t>18 </a:t>
            </a:r>
            <a:r>
              <a:rPr sz="1000" dirty="0">
                <a:latin typeface="Georgia"/>
                <a:cs typeface="Georgia"/>
              </a:rPr>
              <a:t>and 2018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5" dirty="0">
                <a:latin typeface="Georgia"/>
                <a:cs typeface="Georgia"/>
              </a:rPr>
              <a:t>19 </a:t>
            </a:r>
            <a:r>
              <a:rPr sz="1000" dirty="0">
                <a:latin typeface="Georgia"/>
                <a:cs typeface="Georgia"/>
              </a:rPr>
              <a:t>vide </a:t>
            </a:r>
            <a:r>
              <a:rPr sz="1000" spc="-5" dirty="0">
                <a:latin typeface="Georgia"/>
                <a:cs typeface="Georgia"/>
              </a:rPr>
              <a:t>letter NO. FOR. </a:t>
            </a:r>
            <a:r>
              <a:rPr sz="1000" spc="5" dirty="0">
                <a:latin typeface="Georgia"/>
                <a:cs typeface="Georgia"/>
              </a:rPr>
              <a:t>01 – </a:t>
            </a:r>
            <a:r>
              <a:rPr sz="1000" spc="-10" dirty="0">
                <a:latin typeface="Georgia"/>
                <a:cs typeface="Georgia"/>
              </a:rPr>
              <a:t>65/ Cons/ </a:t>
            </a:r>
            <a:r>
              <a:rPr sz="1000" spc="5" dirty="0">
                <a:latin typeface="Georgia"/>
                <a:cs typeface="Georgia"/>
              </a:rPr>
              <a:t>09/ </a:t>
            </a:r>
            <a:r>
              <a:rPr sz="1000" spc="-5" dirty="0">
                <a:latin typeface="Georgia"/>
                <a:cs typeface="Georgia"/>
              </a:rPr>
              <a:t>Pt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V/ </a:t>
            </a:r>
            <a:r>
              <a:rPr sz="1000" spc="-5" dirty="0">
                <a:latin typeface="Georgia"/>
                <a:cs typeface="Georgia"/>
              </a:rPr>
              <a:t>l07 ll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20 </a:t>
            </a:r>
            <a:r>
              <a:rPr sz="1000" dirty="0">
                <a:latin typeface="Georgia"/>
                <a:cs typeface="Georgia"/>
              </a:rPr>
              <a:t>dtd. 13/ </a:t>
            </a:r>
            <a:r>
              <a:rPr sz="1000" spc="-5" dirty="0">
                <a:latin typeface="Georgia"/>
                <a:cs typeface="Georgia"/>
              </a:rPr>
              <a:t>09/  </a:t>
            </a:r>
            <a:r>
              <a:rPr sz="1000" dirty="0">
                <a:latin typeface="Georgia"/>
                <a:cs typeface="Georgia"/>
              </a:rPr>
              <a:t>2018.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76200">
              <a:lnSpc>
                <a:spcPct val="100000"/>
              </a:lnSpc>
            </a:pPr>
            <a:r>
              <a:rPr sz="1050" b="1" spc="-5" dirty="0">
                <a:latin typeface="Georgia"/>
                <a:cs typeface="Georgia"/>
              </a:rPr>
              <a:t>Forest </a:t>
            </a:r>
            <a:r>
              <a:rPr sz="1050" b="1" spc="-10" dirty="0">
                <a:latin typeface="Georgia"/>
                <a:cs typeface="Georgia"/>
              </a:rPr>
              <a:t>Resources Recorded Area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Georgia"/>
              <a:cs typeface="Georgia"/>
            </a:endParaRPr>
          </a:p>
          <a:p>
            <a:pPr marL="76200" marR="67310" indent="457200" algn="just">
              <a:lnSpc>
                <a:spcPct val="944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recorded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51,540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Sq.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Km.,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which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61.55%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geographical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Per  capita </a:t>
            </a:r>
            <a:r>
              <a:rPr sz="1000" spc="-5" dirty="0">
                <a:latin typeface="Georgia"/>
                <a:cs typeface="Georgia"/>
              </a:rPr>
              <a:t>forest in </a:t>
            </a:r>
            <a:r>
              <a:rPr sz="1000" dirty="0">
                <a:latin typeface="Georgia"/>
                <a:cs typeface="Georgia"/>
              </a:rPr>
              <a:t>the State </a:t>
            </a:r>
            <a:r>
              <a:rPr sz="1000" spc="-5" dirty="0">
                <a:latin typeface="Georgia"/>
                <a:cs typeface="Georgia"/>
              </a:rPr>
              <a:t>is estimated </a:t>
            </a:r>
            <a:r>
              <a:rPr sz="1000" spc="5" dirty="0">
                <a:latin typeface="Georgia"/>
                <a:cs typeface="Georgia"/>
              </a:rPr>
              <a:t>to be </a:t>
            </a:r>
            <a:r>
              <a:rPr sz="1000" spc="-10" dirty="0">
                <a:latin typeface="Georgia"/>
                <a:cs typeface="Georgia"/>
              </a:rPr>
              <a:t>about </a:t>
            </a:r>
            <a:r>
              <a:rPr sz="1000" spc="-5" dirty="0">
                <a:latin typeface="Georgia"/>
                <a:cs typeface="Georgia"/>
              </a:rPr>
              <a:t>6.00 </a:t>
            </a:r>
            <a:r>
              <a:rPr sz="1000" dirty="0">
                <a:latin typeface="Georgia"/>
                <a:cs typeface="Georgia"/>
              </a:rPr>
              <a:t>Hectare as </a:t>
            </a:r>
            <a:r>
              <a:rPr sz="1000" spc="-5" dirty="0">
                <a:latin typeface="Georgia"/>
                <a:cs typeface="Georgia"/>
              </a:rPr>
              <a:t>against national average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0.10 Hectare.  Reserved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Forests,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Protected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Forests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Unclassed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constitute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20.460,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18/</a:t>
            </a:r>
            <a:r>
              <a:rPr sz="1000" spc="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9%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61.05%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total  forest </a:t>
            </a:r>
            <a:r>
              <a:rPr sz="1000" spc="-5" dirty="0">
                <a:latin typeface="Georgia"/>
                <a:cs typeface="Georgia"/>
              </a:rPr>
              <a:t>area respectively. Of </a:t>
            </a:r>
            <a:r>
              <a:rPr sz="1000" dirty="0">
                <a:latin typeface="Georgia"/>
                <a:cs typeface="Georgia"/>
              </a:rPr>
              <a:t>the total forest </a:t>
            </a:r>
            <a:r>
              <a:rPr sz="1000" spc="-5" dirty="0">
                <a:latin typeface="Georgia"/>
                <a:cs typeface="Georgia"/>
              </a:rPr>
              <a:t>area, 5.138 </a:t>
            </a:r>
            <a:r>
              <a:rPr sz="1000" dirty="0">
                <a:latin typeface="Georgia"/>
                <a:cs typeface="Georgia"/>
              </a:rPr>
              <a:t>Million Hectare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State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owned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only 15,500  </a:t>
            </a:r>
            <a:r>
              <a:rPr sz="1000" dirty="0">
                <a:latin typeface="Georgia"/>
                <a:cs typeface="Georgia"/>
              </a:rPr>
              <a:t>Hectare are under private </a:t>
            </a:r>
            <a:r>
              <a:rPr sz="1000" spc="-5" dirty="0">
                <a:latin typeface="Georgia"/>
                <a:cs typeface="Georgia"/>
              </a:rPr>
              <a:t>ownership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per </a:t>
            </a:r>
            <a:r>
              <a:rPr sz="1000" dirty="0">
                <a:latin typeface="Georgia"/>
                <a:cs typeface="Georgia"/>
              </a:rPr>
              <a:t>Data </a:t>
            </a:r>
            <a:r>
              <a:rPr sz="1000" spc="-10" dirty="0">
                <a:latin typeface="Georgia"/>
                <a:cs typeface="Georgia"/>
              </a:rPr>
              <a:t>State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Forests </a:t>
            </a:r>
            <a:r>
              <a:rPr sz="1000" spc="-10" dirty="0">
                <a:latin typeface="Georgia"/>
                <a:cs typeface="Georgia"/>
              </a:rPr>
              <a:t>Report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“Forest Survey </a:t>
            </a:r>
            <a:r>
              <a:rPr sz="1000" b="1" spc="-10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India”  (FSI), </a:t>
            </a:r>
            <a:r>
              <a:rPr sz="1000" spc="-5" dirty="0">
                <a:latin typeface="Georgia"/>
                <a:cs typeface="Georgia"/>
              </a:rPr>
              <a:t>Dehradun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(Table</a:t>
            </a:r>
            <a:r>
              <a:rPr sz="100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21)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270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21: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Classification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Recorded Forests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Arunachal.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94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3079368"/>
          <a:ext cx="6031865" cy="2268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095"/>
                <a:gridCol w="1582420"/>
                <a:gridCol w="1167764"/>
                <a:gridCol w="1314450"/>
                <a:gridCol w="1451610"/>
              </a:tblGrid>
              <a:tr h="402336">
                <a:tc>
                  <a:txBody>
                    <a:bodyPr/>
                    <a:lstStyle/>
                    <a:p>
                      <a:pPr marL="158115">
                        <a:lnSpc>
                          <a:spcPts val="1165"/>
                        </a:lnSpc>
                        <a:spcBef>
                          <a:spcPts val="36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39700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548640" marR="78740" indent="-460375">
                        <a:lnSpc>
                          <a:spcPts val="1130"/>
                        </a:lnSpc>
                        <a:spcBef>
                          <a:spcPts val="46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Category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Recorded  Forests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905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(Sq.</a:t>
                      </a:r>
                      <a:r>
                        <a:rPr sz="10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93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411480" marR="69850" indent="-335915">
                        <a:lnSpc>
                          <a:spcPts val="1130"/>
                        </a:lnSpc>
                        <a:spcBef>
                          <a:spcPts val="46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%age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Recorded  Forests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905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106045" indent="359410">
                        <a:lnSpc>
                          <a:spcPts val="1130"/>
                        </a:lnSpc>
                        <a:spcBef>
                          <a:spcPts val="46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%age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Geographical</a:t>
                      </a:r>
                      <a:r>
                        <a:rPr sz="10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Area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905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207644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Reserved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Forests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10,0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19.58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12.05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Protected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Plot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o0.02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o0.01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Anchal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Reserve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Forests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.1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o0.63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o0.39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1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Village Reserve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Forests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00.2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o0.58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o0.36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4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National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Parks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.2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o4.79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o2.95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517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Wildlife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Sanctuary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.2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14.33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o8.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1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Orchid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Sanctuary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100.0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o0.19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o0.12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Un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Classified</a:t>
                      </a:r>
                      <a:r>
                        <a:rPr sz="900" b="1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Forests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0,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59.88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36.85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1,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100.00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61.55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18540" y="5463285"/>
            <a:ext cx="6068695" cy="2656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Georgia"/>
                <a:cs typeface="Georgia"/>
              </a:rPr>
              <a:t>Protected</a:t>
            </a:r>
            <a:r>
              <a:rPr sz="1050" b="1" spc="-40" dirty="0">
                <a:latin typeface="Georgia"/>
                <a:cs typeface="Georgia"/>
              </a:rPr>
              <a:t> </a:t>
            </a:r>
            <a:r>
              <a:rPr sz="1050" b="1" spc="-10" dirty="0">
                <a:latin typeface="Georgia"/>
                <a:cs typeface="Georgia"/>
              </a:rPr>
              <a:t>Areas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dirty="0">
                <a:latin typeface="Georgia"/>
                <a:cs typeface="Georgia"/>
              </a:rPr>
              <a:t>There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2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(Two)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National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Parks,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11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(Eleven)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Wildlife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Sanctuaries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8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(Eight)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Community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Reserve 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 </a:t>
            </a:r>
            <a:r>
              <a:rPr sz="1000" dirty="0">
                <a:latin typeface="Georgia"/>
                <a:cs typeface="Georgia"/>
              </a:rPr>
              <a:t>covering an </a:t>
            </a:r>
            <a:r>
              <a:rPr sz="1000" spc="-5" dirty="0">
                <a:latin typeface="Georgia"/>
                <a:cs typeface="Georgia"/>
              </a:rPr>
              <a:t>area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2,468.235 </a:t>
            </a:r>
            <a:r>
              <a:rPr sz="1000" dirty="0">
                <a:latin typeface="Georgia"/>
                <a:cs typeface="Georgia"/>
              </a:rPr>
              <a:t>Sq. Km.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7, </a:t>
            </a:r>
            <a:r>
              <a:rPr sz="1000" spc="-5" dirty="0">
                <a:latin typeface="Georgia"/>
                <a:cs typeface="Georgia"/>
              </a:rPr>
              <a:t>487.75 </a:t>
            </a:r>
            <a:r>
              <a:rPr sz="1000" spc="5" dirty="0">
                <a:latin typeface="Georgia"/>
                <a:cs typeface="Georgia"/>
              </a:rPr>
              <a:t>Sq. </a:t>
            </a:r>
            <a:r>
              <a:rPr sz="1000" dirty="0">
                <a:latin typeface="Georgia"/>
                <a:cs typeface="Georgia"/>
              </a:rPr>
              <a:t>Km. </a:t>
            </a:r>
            <a:r>
              <a:rPr sz="1000" spc="-5" dirty="0">
                <a:latin typeface="Georgia"/>
                <a:cs typeface="Georgia"/>
              </a:rPr>
              <a:t>respectively. The protected area  constitutes </a:t>
            </a:r>
            <a:r>
              <a:rPr sz="1000" dirty="0">
                <a:latin typeface="Georgia"/>
                <a:cs typeface="Georgia"/>
              </a:rPr>
              <a:t>11.89%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geographical area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State. </a:t>
            </a:r>
            <a:r>
              <a:rPr sz="100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Pradesh </a:t>
            </a:r>
            <a:r>
              <a:rPr sz="1000" spc="20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three </a:t>
            </a:r>
            <a:r>
              <a:rPr sz="1000" b="1" dirty="0">
                <a:latin typeface="Georgia"/>
                <a:cs typeface="Georgia"/>
              </a:rPr>
              <a:t>“Tiger </a:t>
            </a:r>
            <a:r>
              <a:rPr sz="1000" b="1" spc="-5" dirty="0">
                <a:latin typeface="Georgia"/>
                <a:cs typeface="Georgia"/>
              </a:rPr>
              <a:t>Reserves”  (Namdapha, </a:t>
            </a:r>
            <a:r>
              <a:rPr sz="1000" b="1" dirty="0">
                <a:latin typeface="Georgia"/>
                <a:cs typeface="Georgia"/>
              </a:rPr>
              <a:t>Pakke </a:t>
            </a:r>
            <a:r>
              <a:rPr sz="1000" b="1" spc="-5" dirty="0">
                <a:latin typeface="Georgia"/>
                <a:cs typeface="Georgia"/>
              </a:rPr>
              <a:t>and Kamlang) </a:t>
            </a:r>
            <a:r>
              <a:rPr sz="1000" spc="-5" dirty="0">
                <a:latin typeface="Georgia"/>
                <a:cs typeface="Georgia"/>
              </a:rPr>
              <a:t>covering 3630.185 </a:t>
            </a:r>
            <a:r>
              <a:rPr sz="1000" spc="5" dirty="0">
                <a:latin typeface="Georgia"/>
                <a:cs typeface="Georgia"/>
              </a:rPr>
              <a:t>Sq. </a:t>
            </a:r>
            <a:r>
              <a:rPr sz="1000" dirty="0">
                <a:latin typeface="Georgia"/>
                <a:cs typeface="Georgia"/>
              </a:rPr>
              <a:t>Km. </a:t>
            </a:r>
            <a:r>
              <a:rPr sz="1000" spc="-5" dirty="0">
                <a:latin typeface="Georgia"/>
                <a:cs typeface="Georgia"/>
              </a:rPr>
              <a:t>In addition, </a:t>
            </a:r>
            <a:r>
              <a:rPr sz="1000" dirty="0">
                <a:latin typeface="Georgia"/>
                <a:cs typeface="Georgia"/>
              </a:rPr>
              <a:t>the State </a:t>
            </a:r>
            <a:r>
              <a:rPr sz="1000" spc="-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a biosphere  </a:t>
            </a:r>
            <a:r>
              <a:rPr sz="1000" spc="-5" dirty="0">
                <a:latin typeface="Georgia"/>
                <a:cs typeface="Georgia"/>
              </a:rPr>
              <a:t>reserve </a:t>
            </a:r>
            <a:r>
              <a:rPr sz="1000" dirty="0">
                <a:latin typeface="Georgia"/>
                <a:cs typeface="Georgia"/>
              </a:rPr>
              <a:t>named </a:t>
            </a:r>
            <a:r>
              <a:rPr sz="1000" b="1" spc="-5" dirty="0">
                <a:latin typeface="Georgia"/>
                <a:cs typeface="Georgia"/>
              </a:rPr>
              <a:t>“Dihang </a:t>
            </a:r>
            <a:r>
              <a:rPr sz="1000" b="1" spc="5" dirty="0">
                <a:latin typeface="Georgia"/>
                <a:cs typeface="Georgia"/>
              </a:rPr>
              <a:t>– </a:t>
            </a:r>
            <a:r>
              <a:rPr sz="1000" b="1" dirty="0">
                <a:latin typeface="Georgia"/>
                <a:cs typeface="Georgia"/>
              </a:rPr>
              <a:t>Dibang </a:t>
            </a:r>
            <a:r>
              <a:rPr sz="1000" b="1" spc="-5" dirty="0">
                <a:latin typeface="Georgia"/>
                <a:cs typeface="Georgia"/>
              </a:rPr>
              <a:t>Biosphere Reserve”, </a:t>
            </a:r>
            <a:r>
              <a:rPr sz="1000" spc="-10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an </a:t>
            </a:r>
            <a:r>
              <a:rPr sz="1000" spc="-5" dirty="0">
                <a:latin typeface="Georgia"/>
                <a:cs typeface="Georgia"/>
              </a:rPr>
              <a:t>area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5,112 </a:t>
            </a:r>
            <a:r>
              <a:rPr sz="1000" spc="5" dirty="0">
                <a:latin typeface="Georgia"/>
                <a:cs typeface="Georgia"/>
              </a:rPr>
              <a:t>Sq. </a:t>
            </a:r>
            <a:r>
              <a:rPr sz="1000" spc="-5" dirty="0">
                <a:latin typeface="Georgia"/>
                <a:cs typeface="Georgia"/>
              </a:rPr>
              <a:t>Km. situated in </a:t>
            </a:r>
            <a:r>
              <a:rPr sz="1000" dirty="0">
                <a:latin typeface="Georgia"/>
                <a:cs typeface="Georgia"/>
              </a:rPr>
              <a:t>the  higher </a:t>
            </a:r>
            <a:r>
              <a:rPr sz="1000" spc="-5" dirty="0">
                <a:latin typeface="Georgia"/>
                <a:cs typeface="Georgia"/>
              </a:rPr>
              <a:t>reaches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dirty="0">
                <a:latin typeface="Georgia"/>
                <a:cs typeface="Georgia"/>
              </a:rPr>
              <a:t>“West </a:t>
            </a:r>
            <a:r>
              <a:rPr sz="1000" b="1" spc="-5" dirty="0">
                <a:latin typeface="Georgia"/>
                <a:cs typeface="Georgia"/>
              </a:rPr>
              <a:t>Siang, Upper </a:t>
            </a:r>
            <a:r>
              <a:rPr sz="1000" b="1" dirty="0">
                <a:latin typeface="Georgia"/>
                <a:cs typeface="Georgia"/>
              </a:rPr>
              <a:t>Siang </a:t>
            </a:r>
            <a:r>
              <a:rPr sz="1000" b="1" spc="-5" dirty="0">
                <a:latin typeface="Georgia"/>
                <a:cs typeface="Georgia"/>
              </a:rPr>
              <a:t>and Dibang Valley” </a:t>
            </a:r>
            <a:r>
              <a:rPr sz="1000" spc="-5" dirty="0">
                <a:latin typeface="Georgia"/>
                <a:cs typeface="Georgia"/>
              </a:rPr>
              <a:t>Districts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State.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50" b="1" spc="-5" dirty="0">
                <a:latin typeface="Georgia"/>
                <a:cs typeface="Georgia"/>
              </a:rPr>
              <a:t>Forest</a:t>
            </a:r>
            <a:r>
              <a:rPr sz="1050" b="1" spc="-20" dirty="0">
                <a:latin typeface="Georgia"/>
                <a:cs typeface="Georgia"/>
              </a:rPr>
              <a:t> </a:t>
            </a:r>
            <a:r>
              <a:rPr sz="1050" b="1" spc="-10" dirty="0">
                <a:latin typeface="Georgia"/>
                <a:cs typeface="Georgia"/>
              </a:rPr>
              <a:t>Cover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12700" marR="5715" indent="457200" algn="just">
              <a:lnSpc>
                <a:spcPct val="94500"/>
              </a:lnSpc>
              <a:spcBef>
                <a:spcPts val="5"/>
              </a:spcBef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forest cover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State, based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interpretation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satellite data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November, </a:t>
            </a:r>
            <a:r>
              <a:rPr sz="1000" spc="-5" dirty="0">
                <a:latin typeface="Georgia"/>
                <a:cs typeface="Georgia"/>
              </a:rPr>
              <a:t>2006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January  </a:t>
            </a:r>
            <a:r>
              <a:rPr sz="1000" dirty="0">
                <a:latin typeface="Georgia"/>
                <a:cs typeface="Georgia"/>
              </a:rPr>
              <a:t>2007, </a:t>
            </a:r>
            <a:r>
              <a:rPr sz="1000" spc="-5" dirty="0">
                <a:latin typeface="Georgia"/>
                <a:cs typeface="Georgia"/>
              </a:rPr>
              <a:t>is 67,353 </a:t>
            </a:r>
            <a:r>
              <a:rPr sz="1000" dirty="0">
                <a:latin typeface="Georgia"/>
                <a:cs typeface="Georgia"/>
              </a:rPr>
              <a:t>Sq. Km., </a:t>
            </a:r>
            <a:r>
              <a:rPr sz="1000" spc="-5" dirty="0">
                <a:latin typeface="Georgia"/>
                <a:cs typeface="Georgia"/>
              </a:rPr>
              <a:t>which is </a:t>
            </a:r>
            <a:r>
              <a:rPr sz="1000" dirty="0">
                <a:latin typeface="Georgia"/>
                <a:cs typeface="Georgia"/>
              </a:rPr>
              <a:t>80.43%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State's </a:t>
            </a:r>
            <a:r>
              <a:rPr sz="1000" spc="-5" dirty="0">
                <a:latin typeface="Georgia"/>
                <a:cs typeface="Georgia"/>
              </a:rPr>
              <a:t>geographical area. 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forest canopy density  classes,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20,858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Sq.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Km.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very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dense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31,556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Sq.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Km.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moderately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dense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and14,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939  </a:t>
            </a:r>
            <a:r>
              <a:rPr sz="1000" spc="5" dirty="0">
                <a:latin typeface="Georgia"/>
                <a:cs typeface="Georgia"/>
              </a:rPr>
              <a:t>Sq. </a:t>
            </a:r>
            <a:r>
              <a:rPr sz="1000" spc="-10" dirty="0">
                <a:latin typeface="Georgia"/>
                <a:cs typeface="Georgia"/>
              </a:rPr>
              <a:t>Km. </a:t>
            </a:r>
            <a:r>
              <a:rPr sz="1000" spc="-5" dirty="0">
                <a:latin typeface="Georgia"/>
                <a:cs typeface="Georgia"/>
              </a:rPr>
              <a:t>open. The district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wise forest cover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per latest </a:t>
            </a:r>
            <a:r>
              <a:rPr sz="1000" dirty="0">
                <a:latin typeface="Georgia"/>
                <a:cs typeface="Georgia"/>
              </a:rPr>
              <a:t>State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Forests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“Forest </a:t>
            </a:r>
            <a:r>
              <a:rPr sz="1000" b="1" spc="-10" dirty="0">
                <a:latin typeface="Georgia"/>
                <a:cs typeface="Georgia"/>
              </a:rPr>
              <a:t>Survey </a:t>
            </a:r>
            <a:r>
              <a:rPr sz="1000" b="1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India”  (FSI), </a:t>
            </a:r>
            <a:r>
              <a:rPr sz="1000" spc="-5" dirty="0">
                <a:latin typeface="Georgia"/>
                <a:cs typeface="Georgia"/>
              </a:rPr>
              <a:t>Dehradun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(Tables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22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to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24)</a:t>
            </a:r>
            <a:r>
              <a:rPr sz="1000" dirty="0">
                <a:latin typeface="Georgia"/>
                <a:cs typeface="Georgia"/>
              </a:rPr>
              <a:t>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22: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Satellite Data 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Forest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Cover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Arunachal.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71272" y="8256396"/>
          <a:ext cx="6751320" cy="1381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822960"/>
                <a:gridCol w="1011555"/>
                <a:gridCol w="621664"/>
                <a:gridCol w="1237614"/>
                <a:gridCol w="621664"/>
                <a:gridCol w="527050"/>
                <a:gridCol w="1009014"/>
                <a:gridCol w="520700"/>
              </a:tblGrid>
              <a:tr h="439292">
                <a:tc>
                  <a:txBody>
                    <a:bodyPr/>
                    <a:lstStyle/>
                    <a:p>
                      <a:pPr marL="88265">
                        <a:lnSpc>
                          <a:spcPts val="1165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69850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District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58419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Ge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  Area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(Sq.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102235" indent="1270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Very  Den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Forests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74650" marR="130175" indent="-24447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Mode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Dense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Forests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60960" indent="6667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Open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Total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9055" indent="-571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%age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Ge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Area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Scrub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10" dirty="0">
                          <a:latin typeface="Georgia"/>
                          <a:cs typeface="Georgia"/>
                        </a:rPr>
                        <a:t>1.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Changlans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591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1000" i="1" spc="-10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1000" i="1" dirty="0">
                          <a:latin typeface="Georgia"/>
                          <a:cs typeface="Georgia"/>
                        </a:rPr>
                        <a:t>662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1,864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1.460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931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4,255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91.27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2.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150">
                        <a:lnSpc>
                          <a:spcPct val="945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Dibang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Valley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and  Lower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Dibang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Valley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09880" algn="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i="1" spc="-10" dirty="0">
                          <a:latin typeface="Georgia"/>
                          <a:cs typeface="Georgia"/>
                        </a:rPr>
                        <a:t>3,</a:t>
                      </a:r>
                      <a:r>
                        <a:rPr sz="1000" i="1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1000" i="1" spc="-15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000" i="1" dirty="0">
                          <a:latin typeface="Georgia"/>
                          <a:cs typeface="Georgia"/>
                        </a:rPr>
                        <a:t>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1,696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4,999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2,622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9,317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71.51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7900" cy="248729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10795">
              <a:lnSpc>
                <a:spcPts val="1130"/>
              </a:lnSpc>
              <a:spcBef>
                <a:spcPts val="204"/>
              </a:spcBef>
            </a:pPr>
            <a:r>
              <a:rPr sz="1000" b="1" i="1" dirty="0">
                <a:latin typeface="Georgia"/>
                <a:cs typeface="Georgia"/>
              </a:rPr>
              <a:t>Kadamb </a:t>
            </a:r>
            <a:r>
              <a:rPr sz="1000" b="1" i="1" spc="-5" dirty="0">
                <a:latin typeface="Georgia"/>
                <a:cs typeface="Georgia"/>
              </a:rPr>
              <a:t>and </a:t>
            </a:r>
            <a:r>
              <a:rPr sz="1000" b="1" i="1" dirty="0">
                <a:latin typeface="Georgia"/>
                <a:cs typeface="Georgia"/>
              </a:rPr>
              <a:t>Banyan Trees. Other </a:t>
            </a:r>
            <a:r>
              <a:rPr sz="1000" b="1" i="1" spc="-5" dirty="0">
                <a:latin typeface="Georgia"/>
                <a:cs typeface="Georgia"/>
              </a:rPr>
              <a:t>Trees </a:t>
            </a:r>
            <a:r>
              <a:rPr sz="1000" b="1" i="1" spc="-10" dirty="0">
                <a:latin typeface="Georgia"/>
                <a:cs typeface="Georgia"/>
              </a:rPr>
              <a:t>include </a:t>
            </a:r>
            <a:r>
              <a:rPr sz="1000" b="1" i="1" spc="-5" dirty="0">
                <a:latin typeface="Georgia"/>
                <a:cs typeface="Georgia"/>
              </a:rPr>
              <a:t>Neem, Peepal and </a:t>
            </a:r>
            <a:r>
              <a:rPr sz="1000" b="1" i="1" spc="-10" dirty="0">
                <a:latin typeface="Georgia"/>
                <a:cs typeface="Georgia"/>
              </a:rPr>
              <a:t>Mango </a:t>
            </a:r>
            <a:r>
              <a:rPr sz="1000" b="1" i="1" spc="-5" dirty="0">
                <a:latin typeface="Georgia"/>
                <a:cs typeface="Georgia"/>
              </a:rPr>
              <a:t>etc.” </a:t>
            </a:r>
            <a:r>
              <a:rPr sz="1000" spc="-5" dirty="0">
                <a:latin typeface="Georgia"/>
                <a:cs typeface="Georgia"/>
              </a:rPr>
              <a:t>There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10" dirty="0">
                <a:latin typeface="Georgia"/>
                <a:cs typeface="Georgia"/>
              </a:rPr>
              <a:t>no  </a:t>
            </a:r>
            <a:r>
              <a:rPr sz="1000" spc="-5" dirty="0">
                <a:latin typeface="Georgia"/>
                <a:cs typeface="Georgia"/>
              </a:rPr>
              <a:t>endangered species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flora in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dirty="0">
                <a:latin typeface="Georgia"/>
                <a:cs typeface="Georgia"/>
              </a:rPr>
              <a:t>Fauna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600"/>
              </a:lnSpc>
            </a:pPr>
            <a:r>
              <a:rPr sz="1000" dirty="0">
                <a:latin typeface="Georgia"/>
                <a:cs typeface="Georgia"/>
              </a:rPr>
              <a:t>This </a:t>
            </a:r>
            <a:r>
              <a:rPr sz="1000" spc="-5" dirty="0">
                <a:latin typeface="Georgia"/>
                <a:cs typeface="Georgia"/>
              </a:rPr>
              <a:t>great </a:t>
            </a:r>
            <a:r>
              <a:rPr sz="1000" dirty="0">
                <a:latin typeface="Georgia"/>
                <a:cs typeface="Georgia"/>
              </a:rPr>
              <a:t>floral </a:t>
            </a:r>
            <a:r>
              <a:rPr sz="1000" spc="-5" dirty="0">
                <a:latin typeface="Georgia"/>
                <a:cs typeface="Georgia"/>
              </a:rPr>
              <a:t>diversity supports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wide </a:t>
            </a:r>
            <a:r>
              <a:rPr sz="1000" dirty="0">
                <a:latin typeface="Georgia"/>
                <a:cs typeface="Georgia"/>
              </a:rPr>
              <a:t>variety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faunal </a:t>
            </a:r>
            <a:r>
              <a:rPr sz="1000" spc="5" dirty="0">
                <a:latin typeface="Georgia"/>
                <a:cs typeface="Georgia"/>
              </a:rPr>
              <a:t>forms </a:t>
            </a:r>
            <a:r>
              <a:rPr sz="1000" dirty="0">
                <a:latin typeface="Georgia"/>
                <a:cs typeface="Georgia"/>
              </a:rPr>
              <a:t>too. </a:t>
            </a:r>
            <a:r>
              <a:rPr sz="1000" spc="-5" dirty="0">
                <a:latin typeface="Georgia"/>
                <a:cs typeface="Georgia"/>
              </a:rPr>
              <a:t>It </a:t>
            </a:r>
            <a:r>
              <a:rPr sz="1000" dirty="0">
                <a:latin typeface="Georgia"/>
                <a:cs typeface="Georgia"/>
              </a:rPr>
              <a:t>includes </a:t>
            </a:r>
            <a:r>
              <a:rPr sz="1000" spc="-5" dirty="0">
                <a:latin typeface="Georgia"/>
                <a:cs typeface="Georgia"/>
              </a:rPr>
              <a:t>about </a:t>
            </a:r>
            <a:r>
              <a:rPr sz="1000" dirty="0">
                <a:latin typeface="Georgia"/>
                <a:cs typeface="Georgia"/>
              </a:rPr>
              <a:t>102 </a:t>
            </a:r>
            <a:r>
              <a:rPr sz="1000" spc="-5" dirty="0">
                <a:latin typeface="Georgia"/>
                <a:cs typeface="Georgia"/>
              </a:rPr>
              <a:t>species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mammals, 623 species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birds, </a:t>
            </a:r>
            <a:r>
              <a:rPr sz="1000" spc="-5" dirty="0">
                <a:latin typeface="Georgia"/>
                <a:cs typeface="Georgia"/>
              </a:rPr>
              <a:t>124 species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fish, </a:t>
            </a:r>
            <a:r>
              <a:rPr sz="1000" dirty="0">
                <a:latin typeface="Georgia"/>
                <a:cs typeface="Georgia"/>
              </a:rPr>
              <a:t>69 </a:t>
            </a:r>
            <a:r>
              <a:rPr sz="1000" spc="-5" dirty="0">
                <a:latin typeface="Georgia"/>
                <a:cs typeface="Georgia"/>
              </a:rPr>
              <a:t>species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reptiles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19 </a:t>
            </a:r>
            <a:r>
              <a:rPr sz="1000" spc="-5" dirty="0">
                <a:latin typeface="Georgia"/>
                <a:cs typeface="Georgia"/>
              </a:rPr>
              <a:t>species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amphibians.  </a:t>
            </a:r>
            <a:r>
              <a:rPr sz="1000" dirty="0">
                <a:latin typeface="Georgia"/>
                <a:cs typeface="Georgia"/>
              </a:rPr>
              <a:t>Highly </a:t>
            </a:r>
            <a:r>
              <a:rPr sz="1000" spc="-5" dirty="0">
                <a:latin typeface="Georgia"/>
                <a:cs typeface="Georgia"/>
              </a:rPr>
              <a:t>endangered species </a:t>
            </a:r>
            <a:r>
              <a:rPr sz="1000" dirty="0">
                <a:latin typeface="Georgia"/>
                <a:cs typeface="Georgia"/>
              </a:rPr>
              <a:t>like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Snow Leopard, </a:t>
            </a:r>
            <a:r>
              <a:rPr sz="1000" spc="-10" dirty="0">
                <a:latin typeface="Georgia"/>
                <a:cs typeface="Georgia"/>
              </a:rPr>
              <a:t>Musk </a:t>
            </a:r>
            <a:r>
              <a:rPr sz="1000" spc="-5" dirty="0">
                <a:latin typeface="Georgia"/>
                <a:cs typeface="Georgia"/>
              </a:rPr>
              <a:t>Deer, Tiger, Asian </a:t>
            </a:r>
            <a:r>
              <a:rPr sz="1000" dirty="0">
                <a:latin typeface="Georgia"/>
                <a:cs typeface="Georgia"/>
              </a:rPr>
              <a:t>Elephant, Bharal, </a:t>
            </a:r>
            <a:r>
              <a:rPr sz="1000" spc="5" dirty="0">
                <a:latin typeface="Georgia"/>
                <a:cs typeface="Georgia"/>
              </a:rPr>
              <a:t>Himalayan  </a:t>
            </a:r>
            <a:r>
              <a:rPr sz="1000" dirty="0">
                <a:latin typeface="Georgia"/>
                <a:cs typeface="Georgia"/>
              </a:rPr>
              <a:t>Monal, </a:t>
            </a:r>
            <a:r>
              <a:rPr sz="1000" spc="-5" dirty="0">
                <a:latin typeface="Georgia"/>
                <a:cs typeface="Georgia"/>
              </a:rPr>
              <a:t>Cheer </a:t>
            </a:r>
            <a:r>
              <a:rPr sz="1000" dirty="0">
                <a:latin typeface="Georgia"/>
                <a:cs typeface="Georgia"/>
              </a:rPr>
              <a:t>Pheasant, and King Cobra etc. find </a:t>
            </a:r>
            <a:r>
              <a:rPr sz="1000" spc="-5" dirty="0">
                <a:latin typeface="Georgia"/>
                <a:cs typeface="Georgia"/>
              </a:rPr>
              <a:t>suitable habitat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forests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Arunachal. </a:t>
            </a:r>
            <a:r>
              <a:rPr sz="1000" dirty="0">
                <a:latin typeface="Georgia"/>
                <a:cs typeface="Georgia"/>
              </a:rPr>
              <a:t>This </a:t>
            </a:r>
            <a:r>
              <a:rPr sz="1000" spc="-5" dirty="0">
                <a:latin typeface="Georgia"/>
                <a:cs typeface="Georgia"/>
              </a:rPr>
              <a:t>precious  </a:t>
            </a:r>
            <a:r>
              <a:rPr sz="1000" dirty="0">
                <a:latin typeface="Georgia"/>
                <a:cs typeface="Georgia"/>
              </a:rPr>
              <a:t>natural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wealth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our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common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heritage.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order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conserve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heritage,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declared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twelve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areas 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“Protected”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including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6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National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Parks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six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Wildlife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Sanctuaries.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Nearly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65%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geographical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State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under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 </a:t>
            </a:r>
            <a:r>
              <a:rPr sz="1000" dirty="0">
                <a:latin typeface="Georgia"/>
                <a:cs typeface="Georgia"/>
              </a:rPr>
              <a:t>cover,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0" dirty="0">
                <a:latin typeface="Georgia"/>
                <a:cs typeface="Georgia"/>
              </a:rPr>
              <a:t> which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over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12%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comes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under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“Protected Area</a:t>
            </a:r>
            <a:r>
              <a:rPr sz="1000" b="1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Network”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(PAN)</a:t>
            </a:r>
            <a:r>
              <a:rPr sz="1000" dirty="0">
                <a:latin typeface="Georgia"/>
                <a:cs typeface="Georgia"/>
              </a:rPr>
              <a:t>.  This </a:t>
            </a:r>
            <a:r>
              <a:rPr sz="1000" spc="-5" dirty="0">
                <a:latin typeface="Georgia"/>
                <a:cs typeface="Georgia"/>
              </a:rPr>
              <a:t>exceeds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national average by </a:t>
            </a:r>
            <a:r>
              <a:rPr sz="1000" dirty="0">
                <a:latin typeface="Georgia"/>
                <a:cs typeface="Georgia"/>
              </a:rPr>
              <a:t>a fair </a:t>
            </a:r>
            <a:r>
              <a:rPr sz="1000" spc="-5" dirty="0">
                <a:latin typeface="Georgia"/>
                <a:cs typeface="Georgia"/>
              </a:rPr>
              <a:t>margin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a reflection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state’s </a:t>
            </a:r>
            <a:r>
              <a:rPr sz="1000" spc="-5" dirty="0">
                <a:latin typeface="Georgia"/>
                <a:cs typeface="Georgia"/>
              </a:rPr>
              <a:t>commitment </a:t>
            </a:r>
            <a:r>
              <a:rPr sz="1000" spc="5" dirty="0">
                <a:latin typeface="Georgia"/>
                <a:cs typeface="Georgia"/>
              </a:rPr>
              <a:t>to  </a:t>
            </a:r>
            <a:r>
              <a:rPr sz="1000" dirty="0">
                <a:latin typeface="Georgia"/>
                <a:cs typeface="Georgia"/>
              </a:rPr>
              <a:t>conservation.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Corbett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National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Park,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established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1936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first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National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Park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Asian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mainland. 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“Nandadevi Biosphere </a:t>
            </a:r>
            <a:r>
              <a:rPr sz="1000" b="1" dirty="0">
                <a:latin typeface="Georgia"/>
                <a:cs typeface="Georgia"/>
              </a:rPr>
              <a:t>Reserve”, </a:t>
            </a:r>
            <a:r>
              <a:rPr sz="1000" spc="-5" dirty="0">
                <a:latin typeface="Georgia"/>
                <a:cs typeface="Georgia"/>
              </a:rPr>
              <a:t>established </a:t>
            </a:r>
            <a:r>
              <a:rPr sz="1000" dirty="0">
                <a:latin typeface="Georgia"/>
                <a:cs typeface="Georgia"/>
              </a:rPr>
              <a:t>under the </a:t>
            </a:r>
            <a:r>
              <a:rPr sz="1000" b="1" spc="-5" dirty="0">
                <a:latin typeface="Georgia"/>
                <a:cs typeface="Georgia"/>
              </a:rPr>
              <a:t>“Man </a:t>
            </a:r>
            <a:r>
              <a:rPr sz="1000" b="1" spc="5" dirty="0">
                <a:latin typeface="Georgia"/>
                <a:cs typeface="Georgia"/>
              </a:rPr>
              <a:t>and </a:t>
            </a:r>
            <a:r>
              <a:rPr sz="1000" b="1" spc="-5" dirty="0">
                <a:latin typeface="Georgia"/>
                <a:cs typeface="Georgia"/>
              </a:rPr>
              <a:t>Biosphere” </a:t>
            </a:r>
            <a:r>
              <a:rPr sz="1000" dirty="0">
                <a:latin typeface="Georgia"/>
                <a:cs typeface="Georgia"/>
              </a:rPr>
              <a:t>programme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b="1" spc="-5" dirty="0">
                <a:latin typeface="Georgia"/>
                <a:cs typeface="Georgia"/>
              </a:rPr>
              <a:t>UNESCO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honour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being </a:t>
            </a:r>
            <a:r>
              <a:rPr sz="1000" spc="-5" dirty="0">
                <a:latin typeface="Georgia"/>
                <a:cs typeface="Georgia"/>
              </a:rPr>
              <a:t>Arunachal’s only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country’s </a:t>
            </a:r>
            <a:r>
              <a:rPr sz="1000" dirty="0">
                <a:latin typeface="Georgia"/>
                <a:cs typeface="Georgia"/>
              </a:rPr>
              <a:t>second </a:t>
            </a:r>
            <a:r>
              <a:rPr sz="1000" b="1" dirty="0">
                <a:latin typeface="Georgia"/>
                <a:cs typeface="Georgia"/>
              </a:rPr>
              <a:t>“Biosphere </a:t>
            </a:r>
            <a:r>
              <a:rPr sz="1000" b="1" spc="-5" dirty="0">
                <a:latin typeface="Georgia"/>
                <a:cs typeface="Georgia"/>
              </a:rPr>
              <a:t>Reserve”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dirty="0">
                <a:latin typeface="Georgia"/>
                <a:cs typeface="Georgia"/>
              </a:rPr>
              <a:t>This  </a:t>
            </a:r>
            <a:r>
              <a:rPr sz="1000" spc="-5" dirty="0">
                <a:latin typeface="Georgia"/>
                <a:cs typeface="Georgia"/>
              </a:rPr>
              <a:t>biodiversity wealth 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pride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Arunachal.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8389" y="7047568"/>
            <a:ext cx="100330" cy="93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88389" y="7191078"/>
            <a:ext cx="100330" cy="93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8389" y="7333995"/>
            <a:ext cx="100330" cy="942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88389" y="7480638"/>
            <a:ext cx="100330" cy="93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8389" y="7623555"/>
            <a:ext cx="100330" cy="942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18540" y="6713346"/>
            <a:ext cx="6055360" cy="3066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natural vegetation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forests </a:t>
            </a:r>
            <a:r>
              <a:rPr sz="1000" spc="-10" dirty="0">
                <a:latin typeface="Georgia"/>
                <a:cs typeface="Georgia"/>
              </a:rPr>
              <a:t>may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divided</a:t>
            </a:r>
            <a:r>
              <a:rPr sz="1000" dirty="0">
                <a:latin typeface="Georgia"/>
                <a:cs typeface="Georgia"/>
              </a:rPr>
              <a:t> into: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Georgia"/>
              <a:cs typeface="Georgia"/>
            </a:endParaRPr>
          </a:p>
          <a:p>
            <a:pPr marL="698500" marR="3609975">
              <a:lnSpc>
                <a:spcPts val="1130"/>
              </a:lnSpc>
            </a:pPr>
            <a:r>
              <a:rPr sz="1000" i="1" dirty="0">
                <a:latin typeface="Georgia"/>
                <a:cs typeface="Georgia"/>
              </a:rPr>
              <a:t>Trans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spc="-5" dirty="0">
                <a:latin typeface="Georgia"/>
                <a:cs typeface="Georgia"/>
              </a:rPr>
              <a:t>Himalayan Zone;  </a:t>
            </a:r>
            <a:r>
              <a:rPr sz="1000" i="1" dirty="0">
                <a:latin typeface="Georgia"/>
                <a:cs typeface="Georgia"/>
              </a:rPr>
              <a:t>Sub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spc="-5" dirty="0">
                <a:latin typeface="Georgia"/>
                <a:cs typeface="Georgia"/>
              </a:rPr>
              <a:t>Alpine and Alpine</a:t>
            </a:r>
            <a:r>
              <a:rPr sz="1000" i="1" spc="-5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Zone;</a:t>
            </a:r>
            <a:endParaRPr sz="1000">
              <a:latin typeface="Georgia"/>
              <a:cs typeface="Georgia"/>
            </a:endParaRPr>
          </a:p>
          <a:p>
            <a:pPr marL="698500">
              <a:lnSpc>
                <a:spcPts val="1075"/>
              </a:lnSpc>
            </a:pPr>
            <a:r>
              <a:rPr sz="1000" i="1" spc="-5" dirty="0">
                <a:latin typeface="Georgia"/>
                <a:cs typeface="Georgia"/>
              </a:rPr>
              <a:t>Montane </a:t>
            </a:r>
            <a:r>
              <a:rPr sz="1000" i="1" spc="5" dirty="0">
                <a:latin typeface="Georgia"/>
                <a:cs typeface="Georgia"/>
              </a:rPr>
              <a:t>or </a:t>
            </a:r>
            <a:r>
              <a:rPr sz="1000" i="1" spc="-5" dirty="0">
                <a:latin typeface="Georgia"/>
                <a:cs typeface="Georgia"/>
              </a:rPr>
              <a:t>Temperate</a:t>
            </a:r>
            <a:r>
              <a:rPr sz="1000" i="1" spc="5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Region;</a:t>
            </a:r>
            <a:endParaRPr sz="1000">
              <a:latin typeface="Georgia"/>
              <a:cs typeface="Georgia"/>
            </a:endParaRPr>
          </a:p>
          <a:p>
            <a:pPr marL="698500" marR="2304415">
              <a:lnSpc>
                <a:spcPts val="1130"/>
              </a:lnSpc>
              <a:spcBef>
                <a:spcPts val="75"/>
              </a:spcBef>
            </a:pPr>
            <a:r>
              <a:rPr sz="1000" i="1" dirty="0">
                <a:latin typeface="Georgia"/>
                <a:cs typeface="Georgia"/>
              </a:rPr>
              <a:t>Sub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spc="-5" dirty="0">
                <a:latin typeface="Georgia"/>
                <a:cs typeface="Georgia"/>
              </a:rPr>
              <a:t>Mountain </a:t>
            </a:r>
            <a:r>
              <a:rPr sz="1000" i="1" dirty="0">
                <a:latin typeface="Georgia"/>
                <a:cs typeface="Georgia"/>
              </a:rPr>
              <a:t>and </a:t>
            </a:r>
            <a:r>
              <a:rPr sz="1000" i="1" spc="5" dirty="0">
                <a:latin typeface="Georgia"/>
                <a:cs typeface="Georgia"/>
              </a:rPr>
              <a:t>Sub – </a:t>
            </a:r>
            <a:r>
              <a:rPr sz="1000" i="1" spc="-5" dirty="0">
                <a:latin typeface="Georgia"/>
                <a:cs typeface="Georgia"/>
              </a:rPr>
              <a:t>Tropical </a:t>
            </a:r>
            <a:r>
              <a:rPr sz="1000" i="1" dirty="0">
                <a:latin typeface="Georgia"/>
                <a:cs typeface="Georgia"/>
              </a:rPr>
              <a:t>Region;  Tropical </a:t>
            </a:r>
            <a:r>
              <a:rPr sz="1000" i="1" spc="-5" dirty="0">
                <a:latin typeface="Georgia"/>
                <a:cs typeface="Georgia"/>
              </a:rPr>
              <a:t>Wet Evergreen </a:t>
            </a:r>
            <a:r>
              <a:rPr sz="1000" i="1" spc="-10" dirty="0">
                <a:latin typeface="Georgia"/>
                <a:cs typeface="Georgia"/>
              </a:rPr>
              <a:t>and </a:t>
            </a:r>
            <a:r>
              <a:rPr sz="1000" i="1" spc="-5" dirty="0">
                <a:latin typeface="Georgia"/>
                <a:cs typeface="Georgia"/>
              </a:rPr>
              <a:t>Semi Evergreen</a:t>
            </a:r>
            <a:r>
              <a:rPr sz="1000" i="1" spc="60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Region;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original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fauna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Southern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low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lands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height</a:t>
            </a:r>
            <a:r>
              <a:rPr sz="1000" spc="-10" dirty="0">
                <a:latin typeface="Georgia"/>
                <a:cs typeface="Georgia"/>
              </a:rPr>
              <a:t> 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800</a:t>
            </a:r>
            <a:r>
              <a:rPr sz="1000" spc="-5" dirty="0">
                <a:latin typeface="Georgia"/>
                <a:cs typeface="Georgia"/>
              </a:rPr>
              <a:t> Feet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5,000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Feet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include  </a:t>
            </a:r>
            <a:r>
              <a:rPr sz="1000" dirty="0">
                <a:latin typeface="Georgia"/>
                <a:cs typeface="Georgia"/>
              </a:rPr>
              <a:t>Laurel, </a:t>
            </a:r>
            <a:r>
              <a:rPr sz="1000" spc="-5" dirty="0">
                <a:latin typeface="Georgia"/>
                <a:cs typeface="Georgia"/>
              </a:rPr>
              <a:t>Fig, </a:t>
            </a:r>
            <a:r>
              <a:rPr sz="1000" dirty="0">
                <a:latin typeface="Georgia"/>
                <a:cs typeface="Georgia"/>
              </a:rPr>
              <a:t>Bamboo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Sal </a:t>
            </a:r>
            <a:r>
              <a:rPr sz="1000" spc="-5" dirty="0">
                <a:latin typeface="Georgia"/>
                <a:cs typeface="Georgia"/>
              </a:rPr>
              <a:t>Tree. These plantations 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greatly reduced for providing </a:t>
            </a:r>
            <a:r>
              <a:rPr sz="1000" dirty="0">
                <a:latin typeface="Georgia"/>
                <a:cs typeface="Georgia"/>
              </a:rPr>
              <a:t>farming </a:t>
            </a:r>
            <a:r>
              <a:rPr sz="1000" spc="-5" dirty="0">
                <a:latin typeface="Georgia"/>
                <a:cs typeface="Georgia"/>
              </a:rPr>
              <a:t>land.  </a:t>
            </a:r>
            <a:r>
              <a:rPr sz="1000" dirty="0">
                <a:latin typeface="Georgia"/>
                <a:cs typeface="Georgia"/>
              </a:rPr>
              <a:t>At a height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5,000 Feet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13,000 </a:t>
            </a:r>
            <a:r>
              <a:rPr sz="1000" dirty="0">
                <a:latin typeface="Georgia"/>
                <a:cs typeface="Georgia"/>
              </a:rPr>
              <a:t>Feet, </a:t>
            </a:r>
            <a:r>
              <a:rPr sz="1000" spc="5" dirty="0">
                <a:latin typeface="Georgia"/>
                <a:cs typeface="Georgia"/>
              </a:rPr>
              <a:t>one </a:t>
            </a:r>
            <a:r>
              <a:rPr sz="1000" spc="-10" dirty="0">
                <a:latin typeface="Georgia"/>
                <a:cs typeface="Georgia"/>
              </a:rPr>
              <a:t>can </a:t>
            </a:r>
            <a:r>
              <a:rPr sz="1000" spc="-5" dirty="0">
                <a:latin typeface="Georgia"/>
                <a:cs typeface="Georgia"/>
              </a:rPr>
              <a:t>find </a:t>
            </a:r>
            <a:r>
              <a:rPr sz="1000" dirty="0">
                <a:latin typeface="Georgia"/>
                <a:cs typeface="Georgia"/>
              </a:rPr>
              <a:t>temperate trees </a:t>
            </a:r>
            <a:r>
              <a:rPr sz="1000" spc="-5" dirty="0">
                <a:latin typeface="Georgia"/>
                <a:cs typeface="Georgia"/>
              </a:rPr>
              <a:t>like chestnut, oak, birch, maple,  </a:t>
            </a:r>
            <a:r>
              <a:rPr sz="1000" dirty="0">
                <a:latin typeface="Georgia"/>
                <a:cs typeface="Georgia"/>
              </a:rPr>
              <a:t>magnolia, </a:t>
            </a:r>
            <a:r>
              <a:rPr sz="1000" spc="-5" dirty="0">
                <a:latin typeface="Georgia"/>
                <a:cs typeface="Georgia"/>
              </a:rPr>
              <a:t>silver </a:t>
            </a:r>
            <a:r>
              <a:rPr sz="1000" dirty="0">
                <a:latin typeface="Georgia"/>
                <a:cs typeface="Georgia"/>
              </a:rPr>
              <a:t>fir </a:t>
            </a:r>
            <a:r>
              <a:rPr sz="1000" spc="-5" dirty="0">
                <a:latin typeface="Georgia"/>
                <a:cs typeface="Georgia"/>
              </a:rPr>
              <a:t>and alder. The alpine region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height </a:t>
            </a:r>
            <a:r>
              <a:rPr sz="1000" dirty="0">
                <a:latin typeface="Georgia"/>
                <a:cs typeface="Georgia"/>
              </a:rPr>
              <a:t>more than </a:t>
            </a:r>
            <a:r>
              <a:rPr sz="1000" spc="-5" dirty="0">
                <a:latin typeface="Georgia"/>
                <a:cs typeface="Georgia"/>
              </a:rPr>
              <a:t>13,000 </a:t>
            </a:r>
            <a:r>
              <a:rPr sz="1000" spc="-10" dirty="0">
                <a:latin typeface="Georgia"/>
                <a:cs typeface="Georgia"/>
              </a:rPr>
              <a:t>Feet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covered </a:t>
            </a:r>
            <a:r>
              <a:rPr sz="1000" spc="-5" dirty="0">
                <a:latin typeface="Georgia"/>
                <a:cs typeface="Georgia"/>
              </a:rPr>
              <a:t>with cypress,  </a:t>
            </a:r>
            <a:r>
              <a:rPr sz="1000" dirty="0">
                <a:latin typeface="Georgia"/>
                <a:cs typeface="Georgia"/>
              </a:rPr>
              <a:t>juniper and </a:t>
            </a:r>
            <a:r>
              <a:rPr sz="1000" spc="-5" dirty="0">
                <a:latin typeface="Georgia"/>
                <a:cs typeface="Georgia"/>
              </a:rPr>
              <a:t>rhododendron. Therefore, </a:t>
            </a:r>
            <a:r>
              <a:rPr sz="1000" dirty="0">
                <a:latin typeface="Georgia"/>
                <a:cs typeface="Georgia"/>
              </a:rPr>
              <a:t>the flora </a:t>
            </a:r>
            <a:r>
              <a:rPr sz="1000" spc="-5" dirty="0">
                <a:latin typeface="Georgia"/>
                <a:cs typeface="Georgia"/>
              </a:rPr>
              <a:t>in Arunachal varies </a:t>
            </a:r>
            <a:r>
              <a:rPr sz="1000" dirty="0">
                <a:latin typeface="Georgia"/>
                <a:cs typeface="Georgia"/>
              </a:rPr>
              <a:t>with the </a:t>
            </a:r>
            <a:r>
              <a:rPr sz="1000" spc="-5" dirty="0">
                <a:latin typeface="Georgia"/>
                <a:cs typeface="Georgia"/>
              </a:rPr>
              <a:t>height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place. The </a:t>
            </a:r>
            <a:r>
              <a:rPr sz="1000" dirty="0">
                <a:latin typeface="Georgia"/>
                <a:cs typeface="Georgia"/>
              </a:rPr>
              <a:t>world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dirty="0">
                <a:latin typeface="Georgia"/>
                <a:cs typeface="Georgia"/>
              </a:rPr>
              <a:t>Arunachal </a:t>
            </a:r>
            <a:r>
              <a:rPr sz="1000" spc="-5" dirty="0">
                <a:latin typeface="Georgia"/>
                <a:cs typeface="Georgia"/>
              </a:rPr>
              <a:t>fauna exhibits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great deal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variety. There are as many as 550 types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birds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state. Some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well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known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birds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include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Eagles,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Giant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Lammergeier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Vultures,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Minivet,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Whistling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Thursh,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Pheasant 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Bulbul. </a:t>
            </a:r>
            <a:r>
              <a:rPr sz="1000" dirty="0">
                <a:latin typeface="Georgia"/>
                <a:cs typeface="Georgia"/>
              </a:rPr>
              <a:t>Some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birds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 </a:t>
            </a:r>
            <a:r>
              <a:rPr sz="1000" dirty="0">
                <a:latin typeface="Georgia"/>
                <a:cs typeface="Georgia"/>
              </a:rPr>
              <a:t>belong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endangered species. </a:t>
            </a:r>
            <a:r>
              <a:rPr sz="1000" spc="5" dirty="0">
                <a:latin typeface="Georgia"/>
                <a:cs typeface="Georgia"/>
              </a:rPr>
              <a:t>Some </a:t>
            </a:r>
            <a:r>
              <a:rPr sz="1000" spc="-5" dirty="0">
                <a:latin typeface="Georgia"/>
                <a:cs typeface="Georgia"/>
              </a:rPr>
              <a:t>important </a:t>
            </a:r>
            <a:r>
              <a:rPr sz="1000" dirty="0">
                <a:latin typeface="Georgia"/>
                <a:cs typeface="Georgia"/>
              </a:rPr>
              <a:t>members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fauna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Arunachal </a:t>
            </a:r>
            <a:r>
              <a:rPr sz="1000" dirty="0">
                <a:latin typeface="Georgia"/>
                <a:cs typeface="Georgia"/>
              </a:rPr>
              <a:t>are the birds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place.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zoologists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spc="-5" dirty="0">
                <a:latin typeface="Georgia"/>
                <a:cs typeface="Georgia"/>
              </a:rPr>
              <a:t>discovered </a:t>
            </a:r>
            <a:r>
              <a:rPr sz="1000" dirty="0">
                <a:latin typeface="Georgia"/>
                <a:cs typeface="Georgia"/>
              </a:rPr>
              <a:t>that the </a:t>
            </a:r>
            <a:r>
              <a:rPr sz="1000" spc="-5" dirty="0">
                <a:latin typeface="Georgia"/>
                <a:cs typeface="Georgia"/>
              </a:rPr>
              <a:t>forests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this state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India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crowded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with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more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than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400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different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species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butterflies.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Arunachal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Rivers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house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variety 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fish </a:t>
            </a:r>
            <a:r>
              <a:rPr sz="1000" dirty="0">
                <a:latin typeface="Georgia"/>
                <a:cs typeface="Georgia"/>
              </a:rPr>
              <a:t>like </a:t>
            </a:r>
            <a:r>
              <a:rPr sz="1000" spc="-5" dirty="0">
                <a:latin typeface="Georgia"/>
                <a:cs typeface="Georgia"/>
              </a:rPr>
              <a:t>salmon, trout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carp. </a:t>
            </a:r>
            <a:r>
              <a:rPr sz="1000" dirty="0">
                <a:latin typeface="Georgia"/>
                <a:cs typeface="Georgia"/>
              </a:rPr>
              <a:t>Among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animals,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Red </a:t>
            </a:r>
            <a:r>
              <a:rPr sz="1000" dirty="0">
                <a:latin typeface="Georgia"/>
                <a:cs typeface="Georgia"/>
              </a:rPr>
              <a:t>Panda </a:t>
            </a:r>
            <a:r>
              <a:rPr sz="1000" spc="-5" dirty="0">
                <a:latin typeface="Georgia"/>
                <a:cs typeface="Georgia"/>
              </a:rPr>
              <a:t>dwells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dirty="0">
                <a:latin typeface="Georgia"/>
                <a:cs typeface="Georgia"/>
              </a:rPr>
              <a:t>a height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6,000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12,000  Feet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treetops. </a:t>
            </a:r>
            <a:r>
              <a:rPr sz="1000" spc="-10" dirty="0">
                <a:latin typeface="Georgia"/>
                <a:cs typeface="Georgia"/>
              </a:rPr>
              <a:t>Yak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very </a:t>
            </a:r>
            <a:r>
              <a:rPr sz="1000" spc="-5" dirty="0">
                <a:latin typeface="Georgia"/>
                <a:cs typeface="Georgia"/>
              </a:rPr>
              <a:t>closely associated with this mountainous </a:t>
            </a:r>
            <a:r>
              <a:rPr sz="1000" spc="-10" dirty="0">
                <a:latin typeface="Georgia"/>
                <a:cs typeface="Georgia"/>
              </a:rPr>
              <a:t>state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India. </a:t>
            </a:r>
            <a:r>
              <a:rPr sz="1000" spc="-5" dirty="0">
                <a:latin typeface="Georgia"/>
                <a:cs typeface="Georgia"/>
              </a:rPr>
              <a:t>These animals are </a:t>
            </a:r>
            <a:r>
              <a:rPr sz="1000" dirty="0">
                <a:latin typeface="Georgia"/>
                <a:cs typeface="Georgia"/>
              </a:rPr>
              <a:t>quite  </a:t>
            </a:r>
            <a:r>
              <a:rPr sz="1000" spc="-5" dirty="0">
                <a:latin typeface="Georgia"/>
                <a:cs typeface="Georgia"/>
              </a:rPr>
              <a:t>economically </a:t>
            </a:r>
            <a:r>
              <a:rPr sz="1000" dirty="0">
                <a:latin typeface="Georgia"/>
                <a:cs typeface="Georgia"/>
              </a:rPr>
              <a:t>viable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people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87778" y="3406135"/>
            <a:ext cx="4693922" cy="3142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7265" cy="886841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457200" algn="just">
              <a:lnSpc>
                <a:spcPct val="94800"/>
              </a:lnSpc>
              <a:spcBef>
                <a:spcPts val="170"/>
              </a:spcBef>
            </a:pPr>
            <a:r>
              <a:rPr sz="1000" dirty="0">
                <a:latin typeface="Georgia"/>
                <a:cs typeface="Georgia"/>
              </a:rPr>
              <a:t>Blue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sheep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found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here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kind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squirrel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can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fly.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Tahr,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Binturong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Marmot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found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15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greeneries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state, mainly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Kangchendzonga </a:t>
            </a:r>
            <a:r>
              <a:rPr sz="1000" dirty="0">
                <a:latin typeface="Georgia"/>
                <a:cs typeface="Georgia"/>
              </a:rPr>
              <a:t>National </a:t>
            </a:r>
            <a:r>
              <a:rPr sz="1000" spc="-5" dirty="0">
                <a:latin typeface="Georgia"/>
                <a:cs typeface="Georgia"/>
              </a:rPr>
              <a:t>Park.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wild animals, </a:t>
            </a:r>
            <a:r>
              <a:rPr sz="1000" spc="5" dirty="0">
                <a:latin typeface="Georgia"/>
                <a:cs typeface="Georgia"/>
              </a:rPr>
              <a:t>which </a:t>
            </a:r>
            <a:r>
              <a:rPr sz="1000" dirty="0">
                <a:latin typeface="Georgia"/>
                <a:cs typeface="Georgia"/>
              </a:rPr>
              <a:t>are found </a:t>
            </a:r>
            <a:r>
              <a:rPr sz="1000" spc="-5" dirty="0">
                <a:latin typeface="Georgia"/>
                <a:cs typeface="Georgia"/>
              </a:rPr>
              <a:t>in  </a:t>
            </a:r>
            <a:r>
              <a:rPr sz="1000" spc="5" dirty="0">
                <a:latin typeface="Georgia"/>
                <a:cs typeface="Georgia"/>
              </a:rPr>
              <a:t>this </a:t>
            </a:r>
            <a:r>
              <a:rPr sz="1000" spc="-5" dirty="0">
                <a:latin typeface="Georgia"/>
                <a:cs typeface="Georgia"/>
              </a:rPr>
              <a:t>area/ site/ region, include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i="1" spc="-5" dirty="0">
                <a:latin typeface="Georgia"/>
                <a:cs typeface="Georgia"/>
              </a:rPr>
              <a:t>Nilgai </a:t>
            </a:r>
            <a:r>
              <a:rPr sz="1000" spc="-5" dirty="0">
                <a:latin typeface="Georgia"/>
                <a:cs typeface="Georgia"/>
              </a:rPr>
              <a:t>(Boselaphus Tragocamelus), </a:t>
            </a:r>
            <a:r>
              <a:rPr sz="1000" i="1" spc="-5" dirty="0">
                <a:latin typeface="Georgia"/>
                <a:cs typeface="Georgia"/>
              </a:rPr>
              <a:t>Antelok </a:t>
            </a:r>
            <a:r>
              <a:rPr sz="1000" spc="-5" dirty="0">
                <a:latin typeface="Georgia"/>
                <a:cs typeface="Georgia"/>
              </a:rPr>
              <a:t>(Anelok Cervicapra), </a:t>
            </a:r>
            <a:r>
              <a:rPr sz="1000" i="1" dirty="0">
                <a:latin typeface="Georgia"/>
                <a:cs typeface="Georgia"/>
              </a:rPr>
              <a:t>Pig </a:t>
            </a:r>
            <a:r>
              <a:rPr sz="1000" spc="-5" dirty="0">
                <a:latin typeface="Georgia"/>
                <a:cs typeface="Georgia"/>
              </a:rPr>
              <a:t>(Sus  </a:t>
            </a:r>
            <a:r>
              <a:rPr sz="1000" dirty="0">
                <a:latin typeface="Georgia"/>
                <a:cs typeface="Georgia"/>
              </a:rPr>
              <a:t>Scrofa), </a:t>
            </a:r>
            <a:r>
              <a:rPr sz="1000" i="1" spc="-5" dirty="0">
                <a:latin typeface="Georgia"/>
                <a:cs typeface="Georgia"/>
              </a:rPr>
              <a:t>Wolf </a:t>
            </a:r>
            <a:r>
              <a:rPr sz="1000" dirty="0">
                <a:latin typeface="Georgia"/>
                <a:cs typeface="Georgia"/>
              </a:rPr>
              <a:t>(Canis </a:t>
            </a:r>
            <a:r>
              <a:rPr sz="1000" spc="-5" dirty="0">
                <a:latin typeface="Georgia"/>
                <a:cs typeface="Georgia"/>
              </a:rPr>
              <a:t>Lupus), </a:t>
            </a:r>
            <a:r>
              <a:rPr sz="1000" i="1" spc="-5" dirty="0">
                <a:latin typeface="Georgia"/>
                <a:cs typeface="Georgia"/>
              </a:rPr>
              <a:t>Jackal </a:t>
            </a:r>
            <a:r>
              <a:rPr sz="1000" spc="-5" dirty="0">
                <a:latin typeface="Georgia"/>
                <a:cs typeface="Georgia"/>
              </a:rPr>
              <a:t>(Conis Aureus), </a:t>
            </a:r>
            <a:r>
              <a:rPr sz="1000" i="1" spc="-15" dirty="0">
                <a:latin typeface="Georgia"/>
                <a:cs typeface="Georgia"/>
              </a:rPr>
              <a:t>Fox </a:t>
            </a:r>
            <a:r>
              <a:rPr sz="1000" dirty="0">
                <a:latin typeface="Georgia"/>
                <a:cs typeface="Georgia"/>
              </a:rPr>
              <a:t>(Vulpes </a:t>
            </a:r>
            <a:r>
              <a:rPr sz="1000" spc="-5" dirty="0">
                <a:latin typeface="Georgia"/>
                <a:cs typeface="Georgia"/>
              </a:rPr>
              <a:t>Bengalensis), </a:t>
            </a:r>
            <a:r>
              <a:rPr sz="1000" i="1" spc="-10" dirty="0">
                <a:latin typeface="Georgia"/>
                <a:cs typeface="Georgia"/>
              </a:rPr>
              <a:t>Hare </a:t>
            </a:r>
            <a:r>
              <a:rPr sz="1000" dirty="0">
                <a:latin typeface="Georgia"/>
                <a:cs typeface="Georgia"/>
              </a:rPr>
              <a:t>(Lupus </a:t>
            </a:r>
            <a:r>
              <a:rPr sz="1000" spc="-5" dirty="0">
                <a:latin typeface="Georgia"/>
                <a:cs typeface="Georgia"/>
              </a:rPr>
              <a:t>Ruficandatus),  </a:t>
            </a:r>
            <a:r>
              <a:rPr sz="1000" i="1" dirty="0">
                <a:latin typeface="Georgia"/>
                <a:cs typeface="Georgia"/>
              </a:rPr>
              <a:t>Monkey </a:t>
            </a:r>
            <a:r>
              <a:rPr sz="1000" spc="-5" dirty="0">
                <a:latin typeface="Georgia"/>
                <a:cs typeface="Georgia"/>
              </a:rPr>
              <a:t>(Macaca Mulatta), </a:t>
            </a:r>
            <a:r>
              <a:rPr sz="1000" i="1" spc="-5" dirty="0">
                <a:latin typeface="Georgia"/>
                <a:cs typeface="Georgia"/>
              </a:rPr>
              <a:t>Wild </a:t>
            </a:r>
            <a:r>
              <a:rPr sz="1000" i="1" dirty="0">
                <a:latin typeface="Georgia"/>
                <a:cs typeface="Georgia"/>
              </a:rPr>
              <a:t>Cat </a:t>
            </a:r>
            <a:r>
              <a:rPr sz="1000" spc="-5" dirty="0">
                <a:latin typeface="Georgia"/>
                <a:cs typeface="Georgia"/>
              </a:rPr>
              <a:t>(Felis Bengalensis) </a:t>
            </a:r>
            <a:r>
              <a:rPr sz="1000" dirty="0">
                <a:latin typeface="Georgia"/>
                <a:cs typeface="Georgia"/>
              </a:rPr>
              <a:t>and the </a:t>
            </a:r>
            <a:r>
              <a:rPr sz="1000" i="1" spc="-5" dirty="0">
                <a:latin typeface="Georgia"/>
                <a:cs typeface="Georgia"/>
              </a:rPr>
              <a:t>Porcupine </a:t>
            </a:r>
            <a:r>
              <a:rPr sz="1000" spc="-5" dirty="0">
                <a:latin typeface="Georgia"/>
                <a:cs typeface="Georgia"/>
              </a:rPr>
              <a:t>(Hystric Leucura). The </a:t>
            </a:r>
            <a:r>
              <a:rPr sz="1000" dirty="0">
                <a:latin typeface="Georgia"/>
                <a:cs typeface="Georgia"/>
              </a:rPr>
              <a:t>game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dirty="0">
                <a:latin typeface="Georgia"/>
                <a:cs typeface="Georgia"/>
              </a:rPr>
              <a:t>birds </a:t>
            </a:r>
            <a:r>
              <a:rPr sz="1000" spc="5" dirty="0">
                <a:latin typeface="Georgia"/>
                <a:cs typeface="Georgia"/>
              </a:rPr>
              <a:t>of the </a:t>
            </a:r>
            <a:r>
              <a:rPr sz="1000" spc="-5" dirty="0">
                <a:latin typeface="Georgia"/>
                <a:cs typeface="Georgia"/>
              </a:rPr>
              <a:t>area include </a:t>
            </a:r>
            <a:r>
              <a:rPr sz="1000" dirty="0">
                <a:latin typeface="Georgia"/>
                <a:cs typeface="Georgia"/>
              </a:rPr>
              <a:t>the usual </a:t>
            </a:r>
            <a:r>
              <a:rPr sz="1000" spc="-5" dirty="0">
                <a:latin typeface="Georgia"/>
                <a:cs typeface="Georgia"/>
              </a:rPr>
              <a:t>varieties found throughout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plains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5" dirty="0">
                <a:latin typeface="Georgia"/>
                <a:cs typeface="Georgia"/>
              </a:rPr>
              <a:t>hilly </a:t>
            </a:r>
            <a:r>
              <a:rPr sz="1000" spc="-5" dirty="0">
                <a:latin typeface="Georgia"/>
                <a:cs typeface="Georgia"/>
              </a:rPr>
              <a:t>areas. </a:t>
            </a:r>
            <a:r>
              <a:rPr sz="1000" spc="5" dirty="0">
                <a:latin typeface="Georgia"/>
                <a:cs typeface="Georgia"/>
              </a:rPr>
              <a:t>Among them  </a:t>
            </a:r>
            <a:r>
              <a:rPr sz="1000" dirty="0">
                <a:latin typeface="Georgia"/>
                <a:cs typeface="Georgia"/>
              </a:rPr>
              <a:t>mention </a:t>
            </a:r>
            <a:r>
              <a:rPr sz="1000" spc="-5" dirty="0">
                <a:latin typeface="Georgia"/>
                <a:cs typeface="Georgia"/>
              </a:rPr>
              <a:t>may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made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i="1" spc="-5" dirty="0">
                <a:latin typeface="Georgia"/>
                <a:cs typeface="Georgia"/>
              </a:rPr>
              <a:t>Peafowl </a:t>
            </a:r>
            <a:r>
              <a:rPr sz="1000" dirty="0">
                <a:latin typeface="Georgia"/>
                <a:cs typeface="Georgia"/>
              </a:rPr>
              <a:t>(Pavo </a:t>
            </a:r>
            <a:r>
              <a:rPr sz="1000" spc="-5" dirty="0">
                <a:latin typeface="Georgia"/>
                <a:cs typeface="Georgia"/>
              </a:rPr>
              <a:t>Cristatus),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i="1" spc="-5" dirty="0">
                <a:latin typeface="Georgia"/>
                <a:cs typeface="Georgia"/>
              </a:rPr>
              <a:t>Black Partridge </a:t>
            </a:r>
            <a:r>
              <a:rPr sz="1000" spc="-5" dirty="0">
                <a:latin typeface="Georgia"/>
                <a:cs typeface="Georgia"/>
              </a:rPr>
              <a:t>(Frencolinus Francolinus) </a:t>
            </a:r>
            <a:r>
              <a:rPr sz="1000" dirty="0">
                <a:latin typeface="Georgia"/>
                <a:cs typeface="Georgia"/>
              </a:rPr>
              <a:t>and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i="1" spc="-5" dirty="0">
                <a:latin typeface="Georgia"/>
                <a:cs typeface="Georgia"/>
              </a:rPr>
              <a:t>Gray </a:t>
            </a:r>
            <a:r>
              <a:rPr sz="1000" i="1" dirty="0">
                <a:latin typeface="Georgia"/>
                <a:cs typeface="Georgia"/>
              </a:rPr>
              <a:t>Partridge </a:t>
            </a:r>
            <a:r>
              <a:rPr sz="1000" spc="-5" dirty="0">
                <a:latin typeface="Georgia"/>
                <a:cs typeface="Georgia"/>
              </a:rPr>
              <a:t>(Francalinus Pondicervanus). The area is </a:t>
            </a:r>
            <a:r>
              <a:rPr sz="1000" dirty="0">
                <a:latin typeface="Georgia"/>
                <a:cs typeface="Georgia"/>
              </a:rPr>
              <a:t>famous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number </a:t>
            </a:r>
            <a:r>
              <a:rPr sz="1000" dirty="0">
                <a:latin typeface="Georgia"/>
                <a:cs typeface="Georgia"/>
              </a:rPr>
              <a:t>and variety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water  </a:t>
            </a:r>
            <a:r>
              <a:rPr sz="1000" dirty="0">
                <a:latin typeface="Georgia"/>
                <a:cs typeface="Georgia"/>
              </a:rPr>
              <a:t>fowls, </a:t>
            </a:r>
            <a:r>
              <a:rPr sz="1000" spc="-5" dirty="0">
                <a:latin typeface="Georgia"/>
                <a:cs typeface="Georgia"/>
              </a:rPr>
              <a:t>which visit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winter season. The </a:t>
            </a:r>
            <a:r>
              <a:rPr sz="1000" i="1" spc="-10" dirty="0">
                <a:latin typeface="Georgia"/>
                <a:cs typeface="Georgia"/>
              </a:rPr>
              <a:t>Goose </a:t>
            </a:r>
            <a:r>
              <a:rPr sz="1000" dirty="0">
                <a:latin typeface="Georgia"/>
                <a:cs typeface="Georgia"/>
              </a:rPr>
              <a:t>(Anser Anser), </a:t>
            </a:r>
            <a:r>
              <a:rPr sz="1000" i="1" spc="-5" dirty="0">
                <a:latin typeface="Georgia"/>
                <a:cs typeface="Georgia"/>
              </a:rPr>
              <a:t>Common Teal </a:t>
            </a:r>
            <a:r>
              <a:rPr sz="1000" dirty="0">
                <a:latin typeface="Georgia"/>
                <a:cs typeface="Georgia"/>
              </a:rPr>
              <a:t>(Anas </a:t>
            </a:r>
            <a:r>
              <a:rPr sz="1000" spc="-5" dirty="0">
                <a:latin typeface="Georgia"/>
                <a:cs typeface="Georgia"/>
              </a:rPr>
              <a:t>Crecca), red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spc="-5" dirty="0">
                <a:latin typeface="Georgia"/>
                <a:cs typeface="Georgia"/>
              </a:rPr>
              <a:t>crested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Pochard</a:t>
            </a:r>
            <a:r>
              <a:rPr sz="1000" i="1" spc="-45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Duck</a:t>
            </a:r>
            <a:r>
              <a:rPr sz="1000" i="1" spc="-7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(Netta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Rufina),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White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Eyed</a:t>
            </a:r>
            <a:r>
              <a:rPr sz="1000" i="1" spc="-75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Pochard</a:t>
            </a:r>
            <a:r>
              <a:rPr sz="1000" i="1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(Aythya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Rufa)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Widgeon</a:t>
            </a:r>
            <a:r>
              <a:rPr sz="1000" i="1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(Mareca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Penelope)  visit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area/ site/ region only in </a:t>
            </a:r>
            <a:r>
              <a:rPr sz="1000" dirty="0">
                <a:latin typeface="Georgia"/>
                <a:cs typeface="Georgia"/>
              </a:rPr>
              <a:t>Winter </a:t>
            </a:r>
            <a:r>
              <a:rPr sz="1000" spc="-5" dirty="0">
                <a:latin typeface="Georgia"/>
                <a:cs typeface="Georgia"/>
              </a:rPr>
              <a:t>Season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inhabit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fringes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Rivers, </a:t>
            </a:r>
            <a:r>
              <a:rPr sz="1000" dirty="0">
                <a:latin typeface="Georgia"/>
                <a:cs typeface="Georgia"/>
              </a:rPr>
              <a:t>Lakes, </a:t>
            </a:r>
            <a:r>
              <a:rPr sz="1000" spc="-5" dirty="0">
                <a:latin typeface="Georgia"/>
                <a:cs typeface="Georgia"/>
              </a:rPr>
              <a:t>Ponds, </a:t>
            </a:r>
            <a:r>
              <a:rPr sz="1000" dirty="0">
                <a:latin typeface="Georgia"/>
                <a:cs typeface="Georgia"/>
              </a:rPr>
              <a:t>Stream  </a:t>
            </a:r>
            <a:r>
              <a:rPr sz="1000" spc="-5" dirty="0">
                <a:latin typeface="Georgia"/>
                <a:cs typeface="Georgia"/>
              </a:rPr>
              <a:t>Channels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Swamps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etc.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dirty="0">
                <a:latin typeface="Georgia"/>
                <a:cs typeface="Georgia"/>
              </a:rPr>
              <a:t>Aquatic</a:t>
            </a:r>
            <a:r>
              <a:rPr sz="1000" b="1" i="1" spc="-1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Life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7620" indent="457200" algn="just">
              <a:lnSpc>
                <a:spcPct val="94900"/>
              </a:lnSpc>
            </a:pPr>
            <a:r>
              <a:rPr sz="1000" dirty="0">
                <a:latin typeface="Georgia"/>
                <a:cs typeface="Georgia"/>
              </a:rPr>
              <a:t>Snakes </a:t>
            </a:r>
            <a:r>
              <a:rPr sz="1000" spc="-5" dirty="0">
                <a:latin typeface="Georgia"/>
                <a:cs typeface="Georgia"/>
              </a:rPr>
              <a:t>are </a:t>
            </a:r>
            <a:r>
              <a:rPr sz="1000" dirty="0">
                <a:latin typeface="Georgia"/>
                <a:cs typeface="Georgia"/>
              </a:rPr>
              <a:t>common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area especially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rural </a:t>
            </a:r>
            <a:r>
              <a:rPr sz="1000" spc="-10" dirty="0">
                <a:latin typeface="Georgia"/>
                <a:cs typeface="Georgia"/>
              </a:rPr>
              <a:t>areas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sites,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chief </a:t>
            </a:r>
            <a:r>
              <a:rPr sz="1000" dirty="0">
                <a:latin typeface="Georgia"/>
                <a:cs typeface="Georgia"/>
              </a:rPr>
              <a:t>being the </a:t>
            </a:r>
            <a:r>
              <a:rPr sz="1000" i="1" spc="-5" dirty="0">
                <a:latin typeface="Georgia"/>
                <a:cs typeface="Georgia"/>
              </a:rPr>
              <a:t>Cobra </a:t>
            </a:r>
            <a:r>
              <a:rPr sz="1000" spc="-5" dirty="0">
                <a:latin typeface="Georgia"/>
                <a:cs typeface="Georgia"/>
              </a:rPr>
              <a:t>(Naja  Naja), </a:t>
            </a:r>
            <a:r>
              <a:rPr sz="1000" i="1" spc="-5" dirty="0">
                <a:latin typeface="Georgia"/>
                <a:cs typeface="Georgia"/>
              </a:rPr>
              <a:t>Karait </a:t>
            </a:r>
            <a:r>
              <a:rPr sz="1000" dirty="0">
                <a:latin typeface="Georgia"/>
                <a:cs typeface="Georgia"/>
              </a:rPr>
              <a:t>(Bungarus </a:t>
            </a:r>
            <a:r>
              <a:rPr sz="1000" spc="-5" dirty="0">
                <a:latin typeface="Georgia"/>
                <a:cs typeface="Georgia"/>
              </a:rPr>
              <a:t>Caeruleus),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i="1" spc="-5" dirty="0">
                <a:latin typeface="Georgia"/>
                <a:cs typeface="Georgia"/>
              </a:rPr>
              <a:t>Rat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spc="-5" dirty="0">
                <a:latin typeface="Georgia"/>
                <a:cs typeface="Georgia"/>
              </a:rPr>
              <a:t>Snake </a:t>
            </a:r>
            <a:r>
              <a:rPr sz="1000" dirty="0">
                <a:latin typeface="Georgia"/>
                <a:cs typeface="Georgia"/>
              </a:rPr>
              <a:t>(Ptyas </a:t>
            </a:r>
            <a:r>
              <a:rPr sz="1000" spc="-5" dirty="0">
                <a:latin typeface="Georgia"/>
                <a:cs typeface="Georgia"/>
              </a:rPr>
              <a:t>Mucosus). Indian </a:t>
            </a:r>
            <a:r>
              <a:rPr sz="1000" i="1" spc="-5" dirty="0">
                <a:latin typeface="Georgia"/>
                <a:cs typeface="Georgia"/>
              </a:rPr>
              <a:t>Crocodile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i="1" spc="-10" dirty="0">
                <a:latin typeface="Georgia"/>
                <a:cs typeface="Georgia"/>
              </a:rPr>
              <a:t>Naka  </a:t>
            </a:r>
            <a:r>
              <a:rPr sz="1000" spc="-5" dirty="0">
                <a:latin typeface="Georgia"/>
                <a:cs typeface="Georgia"/>
              </a:rPr>
              <a:t>(Crocodilus Pulustris), </a:t>
            </a:r>
            <a:r>
              <a:rPr sz="1000" dirty="0">
                <a:latin typeface="Georgia"/>
                <a:cs typeface="Georgia"/>
              </a:rPr>
              <a:t>and the </a:t>
            </a:r>
            <a:r>
              <a:rPr sz="1000" i="1" spc="-5" dirty="0">
                <a:latin typeface="Georgia"/>
                <a:cs typeface="Georgia"/>
              </a:rPr>
              <a:t>Ghariyal </a:t>
            </a:r>
            <a:r>
              <a:rPr sz="1000" spc="-5" dirty="0">
                <a:latin typeface="Georgia"/>
                <a:cs typeface="Georgia"/>
              </a:rPr>
              <a:t>(Gavialis Gangeticus)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also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rivers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lakes. Fish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almost all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varieties </a:t>
            </a:r>
            <a:r>
              <a:rPr sz="1000" spc="-10" dirty="0">
                <a:latin typeface="Georgia"/>
                <a:cs typeface="Georgia"/>
              </a:rPr>
              <a:t>that </a:t>
            </a:r>
            <a:r>
              <a:rPr sz="1000" dirty="0">
                <a:latin typeface="Georgia"/>
                <a:cs typeface="Georgia"/>
              </a:rPr>
              <a:t>occur </a:t>
            </a:r>
            <a:r>
              <a:rPr sz="1000" spc="-5" dirty="0">
                <a:latin typeface="Georgia"/>
                <a:cs typeface="Georgia"/>
              </a:rPr>
              <a:t>elsewhere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state are </a:t>
            </a:r>
            <a:r>
              <a:rPr sz="1000" dirty="0">
                <a:latin typeface="Georgia"/>
                <a:cs typeface="Georgia"/>
              </a:rPr>
              <a:t>found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rivers, </a:t>
            </a:r>
            <a:r>
              <a:rPr sz="1000" dirty="0">
                <a:latin typeface="Georgia"/>
                <a:cs typeface="Georgia"/>
              </a:rPr>
              <a:t>lakes and </a:t>
            </a:r>
            <a:r>
              <a:rPr sz="1000" spc="-5" dirty="0">
                <a:latin typeface="Georgia"/>
                <a:cs typeface="Georgia"/>
              </a:rPr>
              <a:t>ponds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this area,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common species </a:t>
            </a:r>
            <a:r>
              <a:rPr sz="1000" dirty="0">
                <a:latin typeface="Georgia"/>
                <a:cs typeface="Georgia"/>
              </a:rPr>
              <a:t>being </a:t>
            </a:r>
            <a:r>
              <a:rPr sz="1000" i="1" dirty="0">
                <a:latin typeface="Georgia"/>
                <a:cs typeface="Georgia"/>
              </a:rPr>
              <a:t>Rohu </a:t>
            </a:r>
            <a:r>
              <a:rPr sz="1000" spc="-5" dirty="0">
                <a:latin typeface="Georgia"/>
                <a:cs typeface="Georgia"/>
              </a:rPr>
              <a:t>(Lebeo Rohita), </a:t>
            </a:r>
            <a:r>
              <a:rPr sz="1000" i="1" spc="-5" dirty="0">
                <a:latin typeface="Georgia"/>
                <a:cs typeface="Georgia"/>
              </a:rPr>
              <a:t>Bhakur </a:t>
            </a:r>
            <a:r>
              <a:rPr sz="1000" dirty="0">
                <a:latin typeface="Georgia"/>
                <a:cs typeface="Georgia"/>
              </a:rPr>
              <a:t>(Catla </a:t>
            </a:r>
            <a:r>
              <a:rPr sz="1000" spc="-5" dirty="0">
                <a:latin typeface="Georgia"/>
                <a:cs typeface="Georgia"/>
              </a:rPr>
              <a:t>Catla), </a:t>
            </a:r>
            <a:r>
              <a:rPr sz="1000" i="1" spc="-5" dirty="0">
                <a:latin typeface="Georgia"/>
                <a:cs typeface="Georgia"/>
              </a:rPr>
              <a:t>Nain </a:t>
            </a:r>
            <a:r>
              <a:rPr sz="1000" dirty="0">
                <a:latin typeface="Georgia"/>
                <a:cs typeface="Georgia"/>
              </a:rPr>
              <a:t>(Cirrhina </a:t>
            </a:r>
            <a:r>
              <a:rPr sz="1000" spc="-5" dirty="0">
                <a:latin typeface="Georgia"/>
                <a:cs typeface="Georgia"/>
              </a:rPr>
              <a:t>Mrigala), </a:t>
            </a:r>
            <a:r>
              <a:rPr sz="1000" i="1" spc="-5" dirty="0">
                <a:latin typeface="Georgia"/>
                <a:cs typeface="Georgia"/>
              </a:rPr>
              <a:t>Parhin  </a:t>
            </a:r>
            <a:r>
              <a:rPr sz="1000" spc="-5" dirty="0">
                <a:latin typeface="Georgia"/>
                <a:cs typeface="Georgia"/>
              </a:rPr>
              <a:t>(Wallagonia </a:t>
            </a:r>
            <a:r>
              <a:rPr sz="1000" dirty="0">
                <a:latin typeface="Georgia"/>
                <a:cs typeface="Georgia"/>
              </a:rPr>
              <a:t>Attu), </a:t>
            </a:r>
            <a:r>
              <a:rPr sz="1000" i="1" spc="-5" dirty="0">
                <a:latin typeface="Georgia"/>
                <a:cs typeface="Georgia"/>
              </a:rPr>
              <a:t>Krunch </a:t>
            </a:r>
            <a:r>
              <a:rPr sz="1000" spc="-5" dirty="0">
                <a:latin typeface="Georgia"/>
                <a:cs typeface="Georgia"/>
              </a:rPr>
              <a:t>(Lebeo Calbasu), </a:t>
            </a:r>
            <a:r>
              <a:rPr sz="1000" i="1" spc="-5" dirty="0">
                <a:latin typeface="Georgia"/>
                <a:cs typeface="Georgia"/>
              </a:rPr>
              <a:t>Tengan </a:t>
            </a:r>
            <a:r>
              <a:rPr sz="1000" spc="-5" dirty="0">
                <a:latin typeface="Georgia"/>
                <a:cs typeface="Georgia"/>
              </a:rPr>
              <a:t>(Mystus Seenghla)</a:t>
            </a:r>
            <a:r>
              <a:rPr sz="1000" spc="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etc.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i="1" dirty="0">
                <a:latin typeface="Georgia"/>
                <a:cs typeface="Georgia"/>
              </a:rPr>
              <a:t>Archaeological </a:t>
            </a:r>
            <a:r>
              <a:rPr sz="1000" b="1" i="1" spc="-5" dirty="0">
                <a:latin typeface="Georgia"/>
                <a:cs typeface="Georgia"/>
              </a:rPr>
              <a:t>and Historical</a:t>
            </a:r>
            <a:r>
              <a:rPr sz="1000" b="1" i="1" spc="5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Sites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Georgia"/>
              <a:cs typeface="Georgia"/>
            </a:endParaRPr>
          </a:p>
          <a:p>
            <a:pPr marL="12700" marR="9525" indent="457200" algn="just">
              <a:lnSpc>
                <a:spcPts val="1130"/>
              </a:lnSpc>
            </a:pPr>
            <a:r>
              <a:rPr sz="100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no </a:t>
            </a:r>
            <a:r>
              <a:rPr sz="1000" spc="-5" dirty="0">
                <a:latin typeface="Georgia"/>
                <a:cs typeface="Georgia"/>
              </a:rPr>
              <a:t>archeologically protected monument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historical </a:t>
            </a:r>
            <a:r>
              <a:rPr sz="1000" dirty="0">
                <a:latin typeface="Georgia"/>
                <a:cs typeface="Georgia"/>
              </a:rPr>
              <a:t>sites along the </a:t>
            </a:r>
            <a:r>
              <a:rPr sz="1000" spc="-5" dirty="0">
                <a:latin typeface="Georgia"/>
                <a:cs typeface="Georgia"/>
              </a:rPr>
              <a:t>project route </a:t>
            </a:r>
            <a:r>
              <a:rPr sz="1000" spc="5" dirty="0">
                <a:latin typeface="Georgia"/>
                <a:cs typeface="Georgia"/>
              </a:rPr>
              <a:t>or  </a:t>
            </a:r>
            <a:r>
              <a:rPr sz="1000" dirty="0">
                <a:latin typeface="Georgia"/>
                <a:cs typeface="Georgia"/>
              </a:rPr>
              <a:t>roadways </a:t>
            </a:r>
            <a:r>
              <a:rPr sz="1000" spc="-5" dirty="0">
                <a:latin typeface="Georgia"/>
                <a:cs typeface="Georgia"/>
              </a:rPr>
              <a:t>network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construction site.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Environmental Impacts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</a:t>
            </a:r>
            <a:r>
              <a:rPr sz="1000" b="1" i="1" spc="-2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Topography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6350" indent="457200" algn="just">
              <a:lnSpc>
                <a:spcPct val="94600"/>
              </a:lnSpc>
            </a:pPr>
            <a:r>
              <a:rPr sz="1000" dirty="0">
                <a:latin typeface="Georgia"/>
                <a:cs typeface="Georgia"/>
              </a:rPr>
              <a:t>During the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proposed project,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topography will change due to excavation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dirty="0">
                <a:latin typeface="Georgia"/>
                <a:cs typeface="Georgia"/>
              </a:rPr>
              <a:t>borrow </a:t>
            </a:r>
            <a:r>
              <a:rPr sz="1000" spc="-5" dirty="0">
                <a:latin typeface="Georgia"/>
                <a:cs typeface="Georgia"/>
              </a:rPr>
              <a:t>areas, fills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road, </a:t>
            </a:r>
            <a:r>
              <a:rPr sz="1000" spc="-5" dirty="0">
                <a:latin typeface="Georgia"/>
                <a:cs typeface="Georgia"/>
              </a:rPr>
              <a:t>especially construction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related cross </a:t>
            </a:r>
            <a:r>
              <a:rPr sz="1000" spc="-5" dirty="0">
                <a:latin typeface="Georgia"/>
                <a:cs typeface="Georgia"/>
              </a:rPr>
              <a:t>drainage structures </a:t>
            </a:r>
            <a:r>
              <a:rPr sz="1000" dirty="0">
                <a:latin typeface="Georgia"/>
                <a:cs typeface="Georgia"/>
              </a:rPr>
              <a:t>and  </a:t>
            </a:r>
            <a:r>
              <a:rPr sz="1000" spc="-5" dirty="0">
                <a:latin typeface="Georgia"/>
                <a:cs typeface="Georgia"/>
              </a:rPr>
              <a:t>intersections </a:t>
            </a:r>
            <a:r>
              <a:rPr sz="1000" dirty="0">
                <a:latin typeface="Georgia"/>
                <a:cs typeface="Georgia"/>
              </a:rPr>
              <a:t>etc. </a:t>
            </a:r>
            <a:r>
              <a:rPr sz="1000" spc="-5" dirty="0">
                <a:latin typeface="Georgia"/>
                <a:cs typeface="Georgia"/>
              </a:rPr>
              <a:t>Provision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construction camp/ yard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material </a:t>
            </a:r>
            <a:r>
              <a:rPr sz="1000" spc="-5" dirty="0">
                <a:latin typeface="Georgia"/>
                <a:cs typeface="Georgia"/>
              </a:rPr>
              <a:t>handling will also </a:t>
            </a:r>
            <a:r>
              <a:rPr sz="1000" dirty="0">
                <a:latin typeface="Georgia"/>
                <a:cs typeface="Georgia"/>
              </a:rPr>
              <a:t>alter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existing  </a:t>
            </a:r>
            <a:r>
              <a:rPr sz="1000" dirty="0">
                <a:latin typeface="Georgia"/>
                <a:cs typeface="Georgia"/>
              </a:rPr>
              <a:t>topography. </a:t>
            </a:r>
            <a:r>
              <a:rPr sz="1000" spc="-5" dirty="0">
                <a:latin typeface="Georgia"/>
                <a:cs typeface="Georgia"/>
              </a:rPr>
              <a:t>There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change </a:t>
            </a:r>
            <a:r>
              <a:rPr sz="1000" spc="-5" dirty="0">
                <a:latin typeface="Georgia"/>
                <a:cs typeface="Georgia"/>
              </a:rPr>
              <a:t>in topography </a:t>
            </a:r>
            <a:r>
              <a:rPr sz="1000" dirty="0">
                <a:latin typeface="Georgia"/>
                <a:cs typeface="Georgia"/>
              </a:rPr>
              <a:t>at 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alignments as </a:t>
            </a:r>
            <a:r>
              <a:rPr sz="1000" spc="-5" dirty="0">
                <a:latin typeface="Georgia"/>
                <a:cs typeface="Georgia"/>
              </a:rPr>
              <a:t>these </a:t>
            </a:r>
            <a:r>
              <a:rPr sz="1000" dirty="0">
                <a:latin typeface="Georgia"/>
                <a:cs typeface="Georgia"/>
              </a:rPr>
              <a:t>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alignments have </a:t>
            </a:r>
            <a:r>
              <a:rPr sz="1000" dirty="0">
                <a:latin typeface="Georgia"/>
                <a:cs typeface="Georgia"/>
              </a:rPr>
              <a:t>been  proposed </a:t>
            </a:r>
            <a:r>
              <a:rPr sz="1000" spc="-5" dirty="0">
                <a:latin typeface="Georgia"/>
                <a:cs typeface="Georgia"/>
              </a:rPr>
              <a:t>through agriculture farming fields. The change in topography will also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due 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probable  </a:t>
            </a:r>
            <a:r>
              <a:rPr sz="1000" dirty="0">
                <a:latin typeface="Georgia"/>
                <a:cs typeface="Georgia"/>
              </a:rPr>
              <a:t>induced </a:t>
            </a:r>
            <a:r>
              <a:rPr sz="1000" spc="-5" dirty="0">
                <a:latin typeface="Georgia"/>
                <a:cs typeface="Georgia"/>
              </a:rPr>
              <a:t>developments </a:t>
            </a:r>
            <a:r>
              <a:rPr sz="1000" spc="5" dirty="0">
                <a:latin typeface="Georgia"/>
                <a:cs typeface="Georgia"/>
              </a:rPr>
              <a:t>of the </a:t>
            </a:r>
            <a:r>
              <a:rPr sz="1000" spc="-5" dirty="0">
                <a:latin typeface="Georgia"/>
                <a:cs typeface="Georgia"/>
              </a:rPr>
              <a:t>project. With adequate planning, all topographical impacts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signature could 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made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enhance </a:t>
            </a:r>
            <a:r>
              <a:rPr sz="1000" dirty="0">
                <a:latin typeface="Georgia"/>
                <a:cs typeface="Georgia"/>
              </a:rPr>
              <a:t>the local </a:t>
            </a:r>
            <a:r>
              <a:rPr sz="1000" spc="-5" dirty="0">
                <a:latin typeface="Georgia"/>
                <a:cs typeface="Georgia"/>
              </a:rPr>
              <a:t>aesthetics. </a:t>
            </a:r>
            <a:r>
              <a:rPr sz="1000" dirty="0">
                <a:latin typeface="Georgia"/>
                <a:cs typeface="Georgia"/>
              </a:rPr>
              <a:t>Similarly, </a:t>
            </a:r>
            <a:r>
              <a:rPr sz="1000" spc="-5" dirty="0">
                <a:latin typeface="Georgia"/>
                <a:cs typeface="Georgia"/>
              </a:rPr>
              <a:t>it </a:t>
            </a:r>
            <a:r>
              <a:rPr sz="1000" spc="-10" dirty="0">
                <a:latin typeface="Georgia"/>
                <a:cs typeface="Georgia"/>
              </a:rPr>
              <a:t>will </a:t>
            </a:r>
            <a:r>
              <a:rPr sz="1000" dirty="0">
                <a:latin typeface="Georgia"/>
                <a:cs typeface="Georgia"/>
              </a:rPr>
              <a:t>invite </a:t>
            </a:r>
            <a:r>
              <a:rPr sz="1000" spc="-5" dirty="0">
                <a:latin typeface="Georgia"/>
                <a:cs typeface="Georgia"/>
              </a:rPr>
              <a:t>benefits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form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land </a:t>
            </a:r>
            <a:r>
              <a:rPr sz="1000" spc="-5" dirty="0">
                <a:latin typeface="Georgia"/>
                <a:cs typeface="Georgia"/>
              </a:rPr>
              <a:t>leveling </a:t>
            </a:r>
            <a:r>
              <a:rPr sz="1000" dirty="0">
                <a:latin typeface="Georgia"/>
                <a:cs typeface="Georgia"/>
              </a:rPr>
              <a:t>and tree  </a:t>
            </a:r>
            <a:r>
              <a:rPr sz="1000" spc="-5" dirty="0">
                <a:latin typeface="Georgia"/>
                <a:cs typeface="Georgia"/>
              </a:rPr>
              <a:t>plantations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vicinity/ region/ </a:t>
            </a:r>
            <a:r>
              <a:rPr sz="1000" spc="-10" dirty="0">
                <a:latin typeface="Georgia"/>
                <a:cs typeface="Georgia"/>
              </a:rPr>
              <a:t>area/ </a:t>
            </a:r>
            <a:r>
              <a:rPr sz="1000" dirty="0">
                <a:latin typeface="Georgia"/>
                <a:cs typeface="Georgia"/>
              </a:rPr>
              <a:t>site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</a:t>
            </a:r>
            <a:r>
              <a:rPr sz="1000" spc="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</a:t>
            </a:r>
            <a:r>
              <a:rPr sz="1000" b="1" i="1" spc="-2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Climate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Georgia"/>
              <a:cs typeface="Georgia"/>
            </a:endParaRPr>
          </a:p>
          <a:p>
            <a:pPr marL="12700" marR="10795" indent="457200" algn="just">
              <a:lnSpc>
                <a:spcPts val="113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widening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strengthening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not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going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have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impact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micro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macro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dirty="0">
                <a:latin typeface="Georgia"/>
                <a:cs typeface="Georgia"/>
              </a:rPr>
              <a:t>climate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region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site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area/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dirty="0">
                <a:latin typeface="Georgia"/>
                <a:cs typeface="Georgia"/>
              </a:rPr>
              <a:t>Air</a:t>
            </a:r>
            <a:r>
              <a:rPr sz="1000" b="1" i="1" spc="-3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Quality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6985" indent="457200" algn="just">
              <a:lnSpc>
                <a:spcPct val="94600"/>
              </a:lnSpc>
            </a:pPr>
            <a:r>
              <a:rPr sz="100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rise in </a:t>
            </a:r>
            <a:r>
              <a:rPr sz="1000" b="1" spc="-5" dirty="0">
                <a:latin typeface="Georgia"/>
                <a:cs typeface="Georgia"/>
              </a:rPr>
              <a:t>“Suspended Particulate </a:t>
            </a:r>
            <a:r>
              <a:rPr sz="1000" b="1" dirty="0">
                <a:latin typeface="Georgia"/>
                <a:cs typeface="Georgia"/>
              </a:rPr>
              <a:t>Matter” </a:t>
            </a:r>
            <a:r>
              <a:rPr sz="1000" b="1" spc="-5" dirty="0">
                <a:latin typeface="Georgia"/>
                <a:cs typeface="Georgia"/>
              </a:rPr>
              <a:t>(SPM) </a:t>
            </a:r>
            <a:r>
              <a:rPr sz="1000" spc="-5" dirty="0">
                <a:latin typeface="Georgia"/>
                <a:cs typeface="Georgia"/>
              </a:rPr>
              <a:t>levels due to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construction  </a:t>
            </a:r>
            <a:r>
              <a:rPr sz="1000" dirty="0">
                <a:latin typeface="Georgia"/>
                <a:cs typeface="Georgia"/>
              </a:rPr>
              <a:t>activities, </a:t>
            </a:r>
            <a:r>
              <a:rPr sz="1000" spc="-5" dirty="0">
                <a:latin typeface="Georgia"/>
                <a:cs typeface="Georgia"/>
              </a:rPr>
              <a:t>because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runs entirely in </a:t>
            </a:r>
            <a:r>
              <a:rPr sz="1000" spc="-10" dirty="0">
                <a:latin typeface="Georgia"/>
                <a:cs typeface="Georgia"/>
              </a:rPr>
              <a:t>plain </a:t>
            </a:r>
            <a:r>
              <a:rPr sz="1000" spc="-5" dirty="0">
                <a:latin typeface="Georgia"/>
                <a:cs typeface="Georgia"/>
              </a:rPr>
              <a:t>areas. </a:t>
            </a:r>
            <a:r>
              <a:rPr sz="1000" dirty="0">
                <a:latin typeface="Georgia"/>
                <a:cs typeface="Georgia"/>
              </a:rPr>
              <a:t>Since the emission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fugitive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nature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it  is difficult to quantify </a:t>
            </a:r>
            <a:r>
              <a:rPr sz="1000" dirty="0">
                <a:latin typeface="Georgia"/>
                <a:cs typeface="Georgia"/>
              </a:rPr>
              <a:t>the SPM standards even </a:t>
            </a:r>
            <a:r>
              <a:rPr sz="1000" spc="-5" dirty="0">
                <a:latin typeface="Georgia"/>
                <a:cs typeface="Georgia"/>
              </a:rPr>
              <a:t>expected </a:t>
            </a:r>
            <a:r>
              <a:rPr sz="1000" spc="5" dirty="0">
                <a:latin typeface="Georgia"/>
                <a:cs typeface="Georgia"/>
              </a:rPr>
              <a:t>to be </a:t>
            </a:r>
            <a:r>
              <a:rPr sz="1000" spc="-5" dirty="0">
                <a:latin typeface="Georgia"/>
                <a:cs typeface="Georgia"/>
              </a:rPr>
              <a:t>violated,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background </a:t>
            </a:r>
            <a:r>
              <a:rPr sz="1000" dirty="0">
                <a:latin typeface="Georgia"/>
                <a:cs typeface="Georgia"/>
              </a:rPr>
              <a:t>values are </a:t>
            </a:r>
            <a:r>
              <a:rPr sz="1000" spc="5" dirty="0">
                <a:latin typeface="Georgia"/>
                <a:cs typeface="Georgia"/>
              </a:rPr>
              <a:t>not  </a:t>
            </a:r>
            <a:r>
              <a:rPr sz="1000" dirty="0">
                <a:latin typeface="Georgia"/>
                <a:cs typeface="Georgia"/>
              </a:rPr>
              <a:t>alarming rate at </a:t>
            </a:r>
            <a:r>
              <a:rPr sz="1000" spc="-5" dirty="0">
                <a:latin typeface="Georgia"/>
                <a:cs typeface="Georgia"/>
              </a:rPr>
              <a:t>many places. </a:t>
            </a:r>
            <a:r>
              <a:rPr sz="1000" b="1" spc="-5" dirty="0">
                <a:latin typeface="Georgia"/>
                <a:cs typeface="Georgia"/>
              </a:rPr>
              <a:t>“Affected Persons” (APs) </a:t>
            </a:r>
            <a:r>
              <a:rPr sz="1000" spc="-5" dirty="0">
                <a:latin typeface="Georgia"/>
                <a:cs typeface="Georgia"/>
              </a:rPr>
              <a:t>should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completely well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versed </a:t>
            </a:r>
            <a:r>
              <a:rPr sz="1000" dirty="0">
                <a:latin typeface="Georgia"/>
                <a:cs typeface="Georgia"/>
              </a:rPr>
              <a:t>even; </a:t>
            </a:r>
            <a:r>
              <a:rPr sz="1000" spc="-5" dirty="0">
                <a:latin typeface="Georgia"/>
                <a:cs typeface="Georgia"/>
              </a:rPr>
              <a:t>if it is  exceeded </a:t>
            </a:r>
            <a:r>
              <a:rPr sz="1000" spc="5" dirty="0">
                <a:latin typeface="Georgia"/>
                <a:cs typeface="Georgia"/>
              </a:rPr>
              <a:t>then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for </a:t>
            </a:r>
            <a:r>
              <a:rPr sz="1000" dirty="0">
                <a:latin typeface="Georgia"/>
                <a:cs typeface="Georgia"/>
              </a:rPr>
              <a:t>very </a:t>
            </a:r>
            <a:r>
              <a:rPr sz="1000" spc="-10" dirty="0">
                <a:latin typeface="Georgia"/>
                <a:cs typeface="Georgia"/>
              </a:rPr>
              <a:t>short </a:t>
            </a:r>
            <a:r>
              <a:rPr sz="1000" dirty="0">
                <a:latin typeface="Georgia"/>
                <a:cs typeface="Georgia"/>
              </a:rPr>
              <a:t>time </a:t>
            </a:r>
            <a:r>
              <a:rPr sz="1000" spc="-5" dirty="0">
                <a:latin typeface="Georgia"/>
                <a:cs typeface="Georgia"/>
              </a:rPr>
              <a:t>period. There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some </a:t>
            </a:r>
            <a:r>
              <a:rPr sz="1000" spc="-5" dirty="0">
                <a:latin typeface="Georgia"/>
                <a:cs typeface="Georgia"/>
              </a:rPr>
              <a:t>increase in levels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gaseous </a:t>
            </a:r>
            <a:r>
              <a:rPr sz="1000" spc="-5" dirty="0">
                <a:latin typeface="Georgia"/>
                <a:cs typeface="Georgia"/>
              </a:rPr>
              <a:t>pollutant  </a:t>
            </a:r>
            <a:r>
              <a:rPr sz="1000" dirty="0">
                <a:latin typeface="Georgia"/>
                <a:cs typeface="Georgia"/>
              </a:rPr>
              <a:t>also, </a:t>
            </a:r>
            <a:r>
              <a:rPr sz="1000" spc="-5" dirty="0">
                <a:latin typeface="Georgia"/>
                <a:cs typeface="Georgia"/>
              </a:rPr>
              <a:t>which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highly </a:t>
            </a:r>
            <a:r>
              <a:rPr sz="1000" dirty="0">
                <a:latin typeface="Georgia"/>
                <a:cs typeface="Georgia"/>
              </a:rPr>
              <a:t>harmful </a:t>
            </a:r>
            <a:r>
              <a:rPr sz="1000" spc="-5" dirty="0">
                <a:latin typeface="Georgia"/>
                <a:cs typeface="Georgia"/>
              </a:rPr>
              <a:t>to all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dirty="0">
                <a:latin typeface="Georgia"/>
                <a:cs typeface="Georgia"/>
              </a:rPr>
              <a:t>whole </a:t>
            </a:r>
            <a:r>
              <a:rPr sz="1000" spc="-10" dirty="0">
                <a:latin typeface="Georgia"/>
                <a:cs typeface="Georgia"/>
              </a:rPr>
              <a:t>ecosystem </a:t>
            </a:r>
            <a:r>
              <a:rPr sz="1000" spc="-5" dirty="0">
                <a:latin typeface="Georgia"/>
                <a:cs typeface="Georgia"/>
              </a:rPr>
              <a:t>surviving/ sustaining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this </a:t>
            </a:r>
            <a:r>
              <a:rPr sz="1000" b="1" spc="-5" dirty="0">
                <a:latin typeface="Georgia"/>
                <a:cs typeface="Georgia"/>
              </a:rPr>
              <a:t>“Precious Planet  </a:t>
            </a:r>
            <a:r>
              <a:rPr sz="1000" b="1" dirty="0">
                <a:latin typeface="Georgia"/>
                <a:cs typeface="Georgia"/>
              </a:rPr>
              <a:t>Earth”</a:t>
            </a:r>
            <a:r>
              <a:rPr sz="1000" dirty="0">
                <a:latin typeface="Georgia"/>
                <a:cs typeface="Georgia"/>
              </a:rPr>
              <a:t>.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impact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ambient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air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quality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has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assessed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using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“AERMOD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–</a:t>
            </a:r>
            <a:r>
              <a:rPr sz="1000" b="1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Lakes</a:t>
            </a:r>
            <a:r>
              <a:rPr sz="1000" b="1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Environmental  Software”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b="1" spc="-5" dirty="0">
                <a:latin typeface="Georgia"/>
                <a:cs typeface="Georgia"/>
              </a:rPr>
              <a:t>“CALINE4 </a:t>
            </a:r>
            <a:r>
              <a:rPr sz="1000" b="1" spc="5" dirty="0">
                <a:latin typeface="Georgia"/>
                <a:cs typeface="Georgia"/>
              </a:rPr>
              <a:t>– A </a:t>
            </a:r>
            <a:r>
              <a:rPr sz="1000" b="1" spc="-5" dirty="0">
                <a:latin typeface="Georgia"/>
                <a:cs typeface="Georgia"/>
              </a:rPr>
              <a:t>Dispersion </a:t>
            </a:r>
            <a:r>
              <a:rPr sz="1000" b="1" dirty="0">
                <a:latin typeface="Georgia"/>
                <a:cs typeface="Georgia"/>
              </a:rPr>
              <a:t>Model for </a:t>
            </a:r>
            <a:r>
              <a:rPr sz="1000" b="1" spc="-5" dirty="0">
                <a:latin typeface="Georgia"/>
                <a:cs typeface="Georgia"/>
              </a:rPr>
              <a:t>Predicting Air Pollution Concentrations  </a:t>
            </a:r>
            <a:r>
              <a:rPr sz="1000" b="1" dirty="0">
                <a:latin typeface="Georgia"/>
                <a:cs typeface="Georgia"/>
              </a:rPr>
              <a:t>near </a:t>
            </a:r>
            <a:r>
              <a:rPr sz="1000" b="1" spc="-5" dirty="0">
                <a:latin typeface="Georgia"/>
                <a:cs typeface="Georgia"/>
              </a:rPr>
              <a:t>Roadways </a:t>
            </a:r>
            <a:r>
              <a:rPr sz="1000" b="1" spc="5" dirty="0">
                <a:latin typeface="Georgia"/>
                <a:cs typeface="Georgia"/>
              </a:rPr>
              <a:t>or </a:t>
            </a:r>
            <a:r>
              <a:rPr sz="1000" b="1" dirty="0">
                <a:latin typeface="Georgia"/>
                <a:cs typeface="Georgia"/>
              </a:rPr>
              <a:t>Road </a:t>
            </a:r>
            <a:r>
              <a:rPr sz="1000" b="1" spc="-5" dirty="0">
                <a:latin typeface="Georgia"/>
                <a:cs typeface="Georgia"/>
              </a:rPr>
              <a:t>Network”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air </a:t>
            </a:r>
            <a:r>
              <a:rPr sz="1000" spc="-10" dirty="0">
                <a:latin typeface="Georgia"/>
                <a:cs typeface="Georgia"/>
              </a:rPr>
              <a:t>quality </a:t>
            </a:r>
            <a:r>
              <a:rPr sz="1000" spc="-5" dirty="0">
                <a:latin typeface="Georgia"/>
                <a:cs typeface="Georgia"/>
              </a:rPr>
              <a:t>predictions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done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horizon years  2010, </a:t>
            </a:r>
            <a:r>
              <a:rPr sz="1000" spc="-5" dirty="0">
                <a:latin typeface="Georgia"/>
                <a:cs typeface="Georgia"/>
              </a:rPr>
              <a:t>2020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2030.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results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various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dirty="0">
                <a:latin typeface="Georgia"/>
                <a:cs typeface="Georgia"/>
              </a:rPr>
              <a:t>numerous </a:t>
            </a:r>
            <a:r>
              <a:rPr sz="1000" spc="-5" dirty="0">
                <a:latin typeface="Georgia"/>
                <a:cs typeface="Georgia"/>
              </a:rPr>
              <a:t>types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mathematical modelling applications  </a:t>
            </a:r>
            <a:r>
              <a:rPr sz="1500" baseline="2777" dirty="0">
                <a:latin typeface="Georgia"/>
                <a:cs typeface="Georgia"/>
              </a:rPr>
              <a:t>shows that </a:t>
            </a:r>
            <a:r>
              <a:rPr sz="1500" spc="-7" baseline="2777" dirty="0">
                <a:latin typeface="Georgia"/>
                <a:cs typeface="Georgia"/>
              </a:rPr>
              <a:t>CO, </a:t>
            </a:r>
            <a:r>
              <a:rPr sz="1500" baseline="2777" dirty="0">
                <a:latin typeface="Georgia"/>
                <a:cs typeface="Georgia"/>
              </a:rPr>
              <a:t>SO</a:t>
            </a:r>
            <a:r>
              <a:rPr sz="650" dirty="0">
                <a:latin typeface="Georgia"/>
                <a:cs typeface="Georgia"/>
              </a:rPr>
              <a:t>2</a:t>
            </a:r>
            <a:r>
              <a:rPr sz="1500" baseline="2777" dirty="0">
                <a:latin typeface="Georgia"/>
                <a:cs typeface="Georgia"/>
              </a:rPr>
              <a:t>, </a:t>
            </a:r>
            <a:r>
              <a:rPr sz="1500" spc="-7" baseline="2777" dirty="0">
                <a:latin typeface="Georgia"/>
                <a:cs typeface="Georgia"/>
              </a:rPr>
              <a:t>NO</a:t>
            </a:r>
            <a:r>
              <a:rPr sz="650" spc="-5" dirty="0">
                <a:latin typeface="Georgia"/>
                <a:cs typeface="Georgia"/>
              </a:rPr>
              <a:t>X</a:t>
            </a:r>
            <a:r>
              <a:rPr sz="1500" spc="-7" baseline="2777" dirty="0">
                <a:latin typeface="Georgia"/>
                <a:cs typeface="Georgia"/>
              </a:rPr>
              <a:t>, HC, </a:t>
            </a:r>
            <a:r>
              <a:rPr sz="1500" b="1" spc="-7" baseline="2777" dirty="0">
                <a:latin typeface="Georgia"/>
                <a:cs typeface="Georgia"/>
              </a:rPr>
              <a:t>“Respirable Particulate </a:t>
            </a:r>
            <a:r>
              <a:rPr sz="1500" b="1" baseline="2777" dirty="0">
                <a:latin typeface="Georgia"/>
                <a:cs typeface="Georgia"/>
              </a:rPr>
              <a:t>Matter” </a:t>
            </a:r>
            <a:r>
              <a:rPr sz="1500" b="1" spc="-7" baseline="2777" dirty="0">
                <a:latin typeface="Georgia"/>
                <a:cs typeface="Georgia"/>
              </a:rPr>
              <a:t>(RPM) </a:t>
            </a:r>
            <a:r>
              <a:rPr sz="1500" spc="-7" baseline="2777" dirty="0">
                <a:latin typeface="Georgia"/>
                <a:cs typeface="Georgia"/>
              </a:rPr>
              <a:t>stuff concentration will remain  </a:t>
            </a:r>
            <a:r>
              <a:rPr sz="1000" spc="-5" dirty="0">
                <a:latin typeface="Georgia"/>
                <a:cs typeface="Georgia"/>
              </a:rPr>
              <a:t>within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limits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CPCB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tills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end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life.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SPM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levels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well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within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limit </a:t>
            </a:r>
            <a:r>
              <a:rPr sz="1000" dirty="0">
                <a:latin typeface="Georgia"/>
                <a:cs typeface="Georgia"/>
              </a:rPr>
              <a:t>at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present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also.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But  </a:t>
            </a:r>
            <a:r>
              <a:rPr sz="1000" spc="-5" dirty="0">
                <a:latin typeface="Georgia"/>
                <a:cs typeface="Georgia"/>
              </a:rPr>
              <a:t>significant contribution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SPM </a:t>
            </a:r>
            <a:r>
              <a:rPr sz="1000" spc="-5" dirty="0">
                <a:latin typeface="Georgia"/>
                <a:cs typeface="Georgia"/>
              </a:rPr>
              <a:t>is expected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vehicular </a:t>
            </a:r>
            <a:r>
              <a:rPr sz="1000" spc="-5" dirty="0">
                <a:latin typeface="Georgia"/>
                <a:cs typeface="Georgia"/>
              </a:rPr>
              <a:t>emissions; transportation; industrial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dirty="0">
                <a:latin typeface="Georgia"/>
                <a:cs typeface="Georgia"/>
              </a:rPr>
              <a:t>as  domestic </a:t>
            </a:r>
            <a:r>
              <a:rPr sz="1000" spc="-5" dirty="0">
                <a:latin typeface="Georgia"/>
                <a:cs typeface="Georgia"/>
              </a:rPr>
              <a:t>activities in </a:t>
            </a:r>
            <a:r>
              <a:rPr sz="1000" dirty="0">
                <a:latin typeface="Georgia"/>
                <a:cs typeface="Georgia"/>
              </a:rPr>
              <a:t>future </a:t>
            </a:r>
            <a:r>
              <a:rPr sz="1000" spc="-5" dirty="0">
                <a:latin typeface="Georgia"/>
                <a:cs typeface="Georgia"/>
              </a:rPr>
              <a:t>as given in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23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9736" y="759205"/>
            <a:ext cx="5711825" cy="0"/>
          </a:xfrm>
          <a:custGeom>
            <a:avLst/>
            <a:gdLst/>
            <a:ahLst/>
            <a:cxnLst/>
            <a:rect l="l" t="t" r="r" b="b"/>
            <a:pathLst>
              <a:path w="5711825">
                <a:moveTo>
                  <a:pt x="0" y="0"/>
                </a:moveTo>
                <a:lnTo>
                  <a:pt x="5711393" y="0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6688" y="756157"/>
            <a:ext cx="0" cy="3909060"/>
          </a:xfrm>
          <a:custGeom>
            <a:avLst/>
            <a:gdLst/>
            <a:ahLst/>
            <a:cxnLst/>
            <a:rect l="l" t="t" r="r" b="b"/>
            <a:pathLst>
              <a:path h="3909060">
                <a:moveTo>
                  <a:pt x="0" y="0"/>
                </a:moveTo>
                <a:lnTo>
                  <a:pt x="0" y="3908805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492048" y="623569"/>
          <a:ext cx="6297930" cy="4041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45"/>
                <a:gridCol w="4236084"/>
              </a:tblGrid>
              <a:tr h="64113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64490" marR="346075" algn="just">
                        <a:lnSpc>
                          <a:spcPct val="95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“Affected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Persons” (APs)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fully informed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their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rights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responsibilities from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 very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beginning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process to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achieve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transparency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and understanding between the APs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implementers.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154176">
                <a:tc gridSpan="2">
                  <a:txBody>
                    <a:bodyPr/>
                    <a:lstStyle/>
                    <a:p>
                      <a:pPr marL="364490" marR="341630" algn="just">
                        <a:lnSpc>
                          <a:spcPct val="94700"/>
                        </a:lnSpc>
                        <a:spcBef>
                          <a:spcPts val="540"/>
                        </a:spcBef>
                      </a:pPr>
                      <a:r>
                        <a:rPr sz="1000" dirty="0">
                          <a:latin typeface="Georgia"/>
                          <a:cs typeface="Georgia"/>
                        </a:rPr>
                        <a:t>Primary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stakeholders include </a:t>
                      </a:r>
                      <a:r>
                        <a:rPr sz="1000" spc="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APs,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beneficiaries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spc="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project, </a:t>
                      </a:r>
                      <a:r>
                        <a:rPr sz="1000" spc="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host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population, </a:t>
                      </a:r>
                      <a:r>
                        <a:rPr sz="1000" spc="2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“Project Partner Agencies” (PPAs)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such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“Urban Development Authority”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(UDA)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,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importantly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project proponent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“Ministry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Defence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Urban  Development”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(MOD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UD)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, Ministry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Finance and Ministry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Land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Land 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Development.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secondary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stakeholders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are those who have an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interest in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such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as the  National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Government,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political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authority,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policy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makers,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advocacy groups, NGOs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and other  private and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public sectors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which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have indirect involvements with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project.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85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12253">
                <a:tc gridSpan="2">
                  <a:txBody>
                    <a:bodyPr/>
                    <a:lstStyle/>
                    <a:p>
                      <a:pPr marL="364490" marR="331470" algn="just">
                        <a:lnSpc>
                          <a:spcPct val="94800"/>
                        </a:lnSpc>
                        <a:spcBef>
                          <a:spcPts val="555"/>
                        </a:spcBef>
                      </a:pPr>
                      <a:r>
                        <a:rPr sz="1000" spc="-5" dirty="0">
                          <a:latin typeface="Georgia"/>
                          <a:cs typeface="Georgia"/>
                        </a:rPr>
                        <a:t>Therefore,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PPA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need to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assisted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closely in explaining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and guiding them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in resolving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  issues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 more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productive manner more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favourable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1000" spc="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APs,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involuntary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resettlement  principles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guidelines.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This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nature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consultation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with the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APs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their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profiling are  mandatory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10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per</a:t>
                      </a:r>
                      <a:r>
                        <a:rPr sz="10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10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requirements</a:t>
                      </a:r>
                      <a:r>
                        <a:rPr sz="10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preparing</a:t>
                      </a:r>
                      <a:r>
                        <a:rPr sz="10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10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“Resettlement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Action Plans”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(RAP),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which 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needs to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carried out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socio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economic </a:t>
                      </a:r>
                      <a:r>
                        <a:rPr sz="1000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census </a:t>
                      </a:r>
                      <a:r>
                        <a:rPr sz="1000" dirty="0">
                          <a:latin typeface="Georgia"/>
                          <a:cs typeface="Georgia"/>
                        </a:rPr>
                        <a:t>surveys as an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integral part </a:t>
                      </a:r>
                      <a:r>
                        <a:rPr sz="1000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spc="-5" dirty="0">
                          <a:latin typeface="Georgia"/>
                          <a:cs typeface="Georgia"/>
                        </a:rPr>
                        <a:t>detailed  designing.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048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65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110"/>
                        </a:lnSpc>
                        <a:spcBef>
                          <a:spcPts val="490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Involve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APs in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decision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making</a:t>
                      </a:r>
                      <a:r>
                        <a:rPr sz="1000" b="1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committees;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2230" marB="0"/>
                </a:tc>
              </a:tr>
              <a:tr h="143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03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Involve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APs in monitoring and evaluation;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</a:tr>
              <a:tr h="28955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8005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Implementation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090"/>
                        </a:lnSpc>
                        <a:tabLst>
                          <a:tab pos="915669" algn="l"/>
                          <a:tab pos="1826895" algn="l"/>
                          <a:tab pos="2521585" algn="l"/>
                          <a:tab pos="3477260" algn="l"/>
                        </a:tabLst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Establish	</a:t>
                      </a:r>
                      <a:r>
                        <a:rPr sz="10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“Grievance	Redress	Committee”	(GRC)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26364">
                        <a:lnSpc>
                          <a:spcPts val="109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procedures,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representatives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APs;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</a:tr>
              <a:tr h="2880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26364" marR="345440">
                        <a:lnSpc>
                          <a:spcPts val="1130"/>
                        </a:lnSpc>
                        <a:spcBef>
                          <a:spcPts val="10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Arrange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APs inputs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entitlements,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income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restoration  </a:t>
                      </a:r>
                      <a:r>
                        <a:rPr sz="1000" b="1" i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resettlement</a:t>
                      </a:r>
                      <a:r>
                        <a:rPr sz="1000" b="1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options;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/>
                </a:tc>
              </a:tr>
              <a:tr h="1449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040"/>
                        </a:lnSpc>
                      </a:pPr>
                      <a:r>
                        <a:rPr sz="1000" b="1" i="1" spc="-5" dirty="0">
                          <a:latin typeface="Georgia"/>
                          <a:cs typeface="Georgia"/>
                        </a:rPr>
                        <a:t>Consultations with </a:t>
                      </a:r>
                      <a:r>
                        <a:rPr sz="1000" b="1" i="1" spc="-10" dirty="0">
                          <a:latin typeface="Georgia"/>
                          <a:cs typeface="Georgia"/>
                        </a:rPr>
                        <a:t>APs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1000" b="1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dirty="0">
                          <a:latin typeface="Georgia"/>
                          <a:cs typeface="Georgia"/>
                        </a:rPr>
                        <a:t>alternatives;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</a:tr>
              <a:tr h="1468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05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Involve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APs in assessing project</a:t>
                      </a:r>
                      <a:r>
                        <a:rPr sz="1000" b="1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spc="-5" dirty="0">
                          <a:latin typeface="Georgia"/>
                          <a:cs typeface="Georgia"/>
                        </a:rPr>
                        <a:t>impacts.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7" name="object 27"/>
          <p:cNvSpPr/>
          <p:nvPr/>
        </p:nvSpPr>
        <p:spPr>
          <a:xfrm>
            <a:off x="6504178" y="756157"/>
            <a:ext cx="0" cy="3909060"/>
          </a:xfrm>
          <a:custGeom>
            <a:avLst/>
            <a:gdLst/>
            <a:ahLst/>
            <a:cxnLst/>
            <a:rect l="l" t="t" r="r" b="b"/>
            <a:pathLst>
              <a:path h="3909060">
                <a:moveTo>
                  <a:pt x="0" y="0"/>
                </a:moveTo>
                <a:lnTo>
                  <a:pt x="0" y="3908805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7889" y="4823455"/>
            <a:ext cx="2910844" cy="168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1895" y="4824983"/>
            <a:ext cx="2959608" cy="3389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07891" y="6533384"/>
            <a:ext cx="2926079" cy="1680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4347209"/>
            <a:ext cx="6057900" cy="207263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656080" marR="63500" indent="-146367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23: Increase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Levels 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Pollutant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– Emissions –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Impact 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n Futu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e Generated 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Aspects/ Prospects from Various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Sources.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dirty="0">
                <a:latin typeface="Georgia"/>
                <a:cs typeface="Georgia"/>
              </a:rPr>
              <a:t>Noise</a:t>
            </a:r>
            <a:r>
              <a:rPr sz="1000" b="1" i="1" spc="-5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Levels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impact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noise levels from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proposed project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neighbouring communities is </a:t>
            </a:r>
            <a:r>
              <a:rPr sz="1000" spc="-10" dirty="0">
                <a:latin typeface="Georgia"/>
                <a:cs typeface="Georgia"/>
              </a:rPr>
              <a:t>addressed 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spc="-5" dirty="0">
                <a:latin typeface="Georgia"/>
                <a:cs typeface="Georgia"/>
              </a:rPr>
              <a:t>carrying out </a:t>
            </a:r>
            <a:r>
              <a:rPr sz="1000" dirty="0">
                <a:latin typeface="Georgia"/>
                <a:cs typeface="Georgia"/>
              </a:rPr>
              <a:t>Noise </a:t>
            </a:r>
            <a:r>
              <a:rPr sz="1000" spc="-5" dirty="0">
                <a:latin typeface="Georgia"/>
                <a:cs typeface="Georgia"/>
              </a:rPr>
              <a:t>Modelling using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“FHWA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Model” </a:t>
            </a:r>
            <a:r>
              <a:rPr sz="1000" dirty="0">
                <a:latin typeface="Georgia"/>
                <a:cs typeface="Georgia"/>
              </a:rPr>
              <a:t>developed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“Federal High Way 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Administration”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(FHWA)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concluded after Mathematical Modelling </a:t>
            </a:r>
            <a:r>
              <a:rPr sz="100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both day </a:t>
            </a:r>
            <a:r>
              <a:rPr sz="1000" dirty="0">
                <a:latin typeface="Georgia"/>
                <a:cs typeface="Georgia"/>
              </a:rPr>
              <a:t>time and  night time </a:t>
            </a:r>
            <a:r>
              <a:rPr sz="1000" spc="-5" dirty="0">
                <a:latin typeface="Georgia"/>
                <a:cs typeface="Georgia"/>
              </a:rPr>
              <a:t>equivalent noise levels </a:t>
            </a:r>
            <a:r>
              <a:rPr sz="1000" dirty="0">
                <a:latin typeface="Georgia"/>
                <a:cs typeface="Georgia"/>
              </a:rPr>
              <a:t>are within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permissible </a:t>
            </a:r>
            <a:r>
              <a:rPr sz="1000" dirty="0">
                <a:latin typeface="Georgia"/>
                <a:cs typeface="Georgia"/>
              </a:rPr>
              <a:t>limits as right </a:t>
            </a:r>
            <a:r>
              <a:rPr sz="1000" spc="-5" dirty="0">
                <a:latin typeface="Georgia"/>
                <a:cs typeface="Georgia"/>
              </a:rPr>
              <a:t>from start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 life. </a:t>
            </a:r>
            <a:r>
              <a:rPr sz="1000" dirty="0">
                <a:latin typeface="Georgia"/>
                <a:cs typeface="Georgia"/>
              </a:rPr>
              <a:t>Noise  sensitive receptors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identified </a:t>
            </a:r>
            <a:r>
              <a:rPr sz="1000" dirty="0">
                <a:latin typeface="Georgia"/>
                <a:cs typeface="Georgia"/>
              </a:rPr>
              <a:t>along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 </a:t>
            </a:r>
            <a:r>
              <a:rPr sz="1000" dirty="0">
                <a:latin typeface="Georgia"/>
                <a:cs typeface="Georgia"/>
              </a:rPr>
              <a:t>road site/ </a:t>
            </a:r>
            <a:r>
              <a:rPr sz="1000" spc="-5" dirty="0">
                <a:latin typeface="Georgia"/>
                <a:cs typeface="Georgia"/>
              </a:rPr>
              <a:t>area.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noise </a:t>
            </a:r>
            <a:r>
              <a:rPr sz="1000" spc="-5" dirty="0">
                <a:latin typeface="Georgia"/>
                <a:cs typeface="Georgia"/>
              </a:rPr>
              <a:t>sensitive </a:t>
            </a:r>
            <a:r>
              <a:rPr sz="1000" dirty="0">
                <a:latin typeface="Georgia"/>
                <a:cs typeface="Georgia"/>
              </a:rPr>
              <a:t>receptors  include </a:t>
            </a:r>
            <a:r>
              <a:rPr sz="1000" spc="-5" dirty="0">
                <a:latin typeface="Georgia"/>
                <a:cs typeface="Georgia"/>
              </a:rPr>
              <a:t>school, </a:t>
            </a:r>
            <a:r>
              <a:rPr sz="1000" dirty="0">
                <a:latin typeface="Georgia"/>
                <a:cs typeface="Georgia"/>
              </a:rPr>
              <a:t>hospitals, </a:t>
            </a:r>
            <a:r>
              <a:rPr sz="1000" spc="-5" dirty="0">
                <a:latin typeface="Georgia"/>
                <a:cs typeface="Georgia"/>
              </a:rPr>
              <a:t>colleges; </a:t>
            </a:r>
            <a:r>
              <a:rPr sz="1000" dirty="0">
                <a:latin typeface="Georgia"/>
                <a:cs typeface="Georgia"/>
              </a:rPr>
              <a:t>old </a:t>
            </a:r>
            <a:r>
              <a:rPr sz="1000" spc="-5" dirty="0">
                <a:latin typeface="Georgia"/>
                <a:cs typeface="Georgia"/>
              </a:rPr>
              <a:t>orphan people’s </a:t>
            </a:r>
            <a:r>
              <a:rPr sz="1000" dirty="0">
                <a:latin typeface="Georgia"/>
                <a:cs typeface="Georgia"/>
              </a:rPr>
              <a:t>sensitive house zones (Ashrams) and other </a:t>
            </a:r>
            <a:r>
              <a:rPr sz="1000" spc="-5" dirty="0">
                <a:latin typeface="Georgia"/>
                <a:cs typeface="Georgia"/>
              </a:rPr>
              <a:t>nearby  housing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transportation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activities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side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etc.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predicted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levels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indicate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that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noise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levels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  </a:t>
            </a:r>
            <a:r>
              <a:rPr sz="1000" dirty="0">
                <a:latin typeface="Georgia"/>
                <a:cs typeface="Georgia"/>
              </a:rPr>
              <a:t>future years </a:t>
            </a:r>
            <a:r>
              <a:rPr sz="1000" spc="-5" dirty="0">
                <a:latin typeface="Georgia"/>
                <a:cs typeface="Georgia"/>
              </a:rPr>
              <a:t>will not exceed permissible </a:t>
            </a:r>
            <a:r>
              <a:rPr sz="1000" dirty="0">
                <a:latin typeface="Georgia"/>
                <a:cs typeface="Georgia"/>
              </a:rPr>
              <a:t>limits </a:t>
            </a:r>
            <a:r>
              <a:rPr sz="1000" spc="-5" dirty="0">
                <a:latin typeface="Georgia"/>
                <a:cs typeface="Georgia"/>
              </a:rPr>
              <a:t>right from start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life as </a:t>
            </a:r>
            <a:r>
              <a:rPr sz="1000" spc="-5" dirty="0">
                <a:latin typeface="Georgia"/>
                <a:cs typeface="Georgia"/>
              </a:rPr>
              <a:t>given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24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-10" dirty="0">
                <a:latin typeface="Georgia"/>
                <a:cs typeface="Georgia"/>
              </a:rPr>
              <a:t>Hence  </a:t>
            </a:r>
            <a:r>
              <a:rPr sz="1000" spc="-5" dirty="0">
                <a:latin typeface="Georgia"/>
                <a:cs typeface="Georgia"/>
              </a:rPr>
              <a:t>there is </a:t>
            </a:r>
            <a:r>
              <a:rPr sz="1000" dirty="0">
                <a:latin typeface="Georgia"/>
                <a:cs typeface="Georgia"/>
              </a:rPr>
              <a:t>no </a:t>
            </a:r>
            <a:r>
              <a:rPr sz="1000" spc="-10" dirty="0">
                <a:latin typeface="Georgia"/>
                <a:cs typeface="Georgia"/>
              </a:rPr>
              <a:t>need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protect these noise sensitive</a:t>
            </a:r>
            <a:r>
              <a:rPr sz="1000" spc="-1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receptors.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2751" y="771143"/>
            <a:ext cx="2959608" cy="3459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4176" y="768095"/>
            <a:ext cx="2950464" cy="3462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657" y="6573008"/>
            <a:ext cx="2938276" cy="1799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17035" y="6569956"/>
            <a:ext cx="2898647" cy="18028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6301485"/>
            <a:ext cx="6054090" cy="17830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229485" marR="165100" indent="-2058670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24: Noise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Levels Impact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Must Not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Exceed the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Permissible Limits </a:t>
            </a:r>
            <a:r>
              <a:rPr sz="1050" b="1" u="dbl" spc="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in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Sensitive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Zones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along Road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Side.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spc="-10" dirty="0">
                <a:latin typeface="Georgia"/>
                <a:cs typeface="Georgia"/>
              </a:rPr>
              <a:t>Water </a:t>
            </a:r>
            <a:r>
              <a:rPr sz="1000" b="1" i="1" dirty="0">
                <a:latin typeface="Georgia"/>
                <a:cs typeface="Georgia"/>
              </a:rPr>
              <a:t>Resources </a:t>
            </a:r>
            <a:r>
              <a:rPr sz="1000" b="1" i="1" spc="-5" dirty="0">
                <a:latin typeface="Georgia"/>
                <a:cs typeface="Georgia"/>
              </a:rPr>
              <a:t>and</a:t>
            </a:r>
            <a:r>
              <a:rPr sz="1000" b="1" i="1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Quality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construction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operation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proposed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will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major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impacts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  surface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ground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water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quality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site/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Contamination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bodies  may results </a:t>
            </a:r>
            <a:r>
              <a:rPr sz="1000" spc="5" dirty="0">
                <a:latin typeface="Georgia"/>
                <a:cs typeface="Georgia"/>
              </a:rPr>
              <a:t>due </a:t>
            </a:r>
            <a:r>
              <a:rPr sz="1000" spc="-5" dirty="0">
                <a:latin typeface="Georgia"/>
                <a:cs typeface="Georgia"/>
              </a:rPr>
              <a:t>to spilling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construction materials, </a:t>
            </a:r>
            <a:r>
              <a:rPr sz="1000" dirty="0">
                <a:latin typeface="Georgia"/>
                <a:cs typeface="Georgia"/>
              </a:rPr>
              <a:t>oil, </a:t>
            </a:r>
            <a:r>
              <a:rPr sz="1000" spc="-5" dirty="0">
                <a:latin typeface="Georgia"/>
                <a:cs typeface="Georgia"/>
              </a:rPr>
              <a:t>grease, </a:t>
            </a:r>
            <a:r>
              <a:rPr sz="1000" spc="5" dirty="0">
                <a:latin typeface="Georgia"/>
                <a:cs typeface="Georgia"/>
              </a:rPr>
              <a:t>fuel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paint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equipment </a:t>
            </a:r>
            <a:r>
              <a:rPr sz="1000" dirty="0">
                <a:latin typeface="Georgia"/>
                <a:cs typeface="Georgia"/>
              </a:rPr>
              <a:t>yards and  </a:t>
            </a:r>
            <a:r>
              <a:rPr sz="1000" b="1" spc="-5" dirty="0">
                <a:latin typeface="Georgia"/>
                <a:cs typeface="Georgia"/>
              </a:rPr>
              <a:t>“Asphalt Crusher Plants” (ACP) </a:t>
            </a:r>
            <a:r>
              <a:rPr sz="1000" b="1" spc="5" dirty="0">
                <a:latin typeface="Georgia"/>
                <a:cs typeface="Georgia"/>
              </a:rPr>
              <a:t>or </a:t>
            </a:r>
            <a:r>
              <a:rPr sz="1000" b="1" spc="-5" dirty="0">
                <a:latin typeface="Georgia"/>
                <a:cs typeface="Georgia"/>
              </a:rPr>
              <a:t>“Hot Mixing </a:t>
            </a:r>
            <a:r>
              <a:rPr sz="1000" b="1" dirty="0">
                <a:latin typeface="Georgia"/>
                <a:cs typeface="Georgia"/>
              </a:rPr>
              <a:t>Plants” </a:t>
            </a:r>
            <a:r>
              <a:rPr sz="1000" b="1" spc="-5" dirty="0">
                <a:latin typeface="Georgia"/>
                <a:cs typeface="Georgia"/>
              </a:rPr>
              <a:t>(HMP)</a:t>
            </a:r>
            <a:r>
              <a:rPr sz="1000" spc="-5" dirty="0">
                <a:latin typeface="Georgia"/>
                <a:cs typeface="Georgia"/>
              </a:rPr>
              <a:t>. This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more </a:t>
            </a:r>
            <a:r>
              <a:rPr sz="1000" spc="-5" dirty="0">
                <a:latin typeface="Georgia"/>
                <a:cs typeface="Georgia"/>
              </a:rPr>
              <a:t>prominent in  case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locations where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crosses water </a:t>
            </a:r>
            <a:r>
              <a:rPr sz="1000" dirty="0">
                <a:latin typeface="Georgia"/>
                <a:cs typeface="Georgia"/>
              </a:rPr>
              <a:t>streams; major </a:t>
            </a:r>
            <a:r>
              <a:rPr sz="1000" spc="-5" dirty="0">
                <a:latin typeface="Georgia"/>
                <a:cs typeface="Georgia"/>
              </a:rPr>
              <a:t>canals distributaries, minor/ major  </a:t>
            </a:r>
            <a:r>
              <a:rPr sz="1000" dirty="0">
                <a:latin typeface="Georgia"/>
                <a:cs typeface="Georgia"/>
              </a:rPr>
              <a:t>ponds and </a:t>
            </a:r>
            <a:r>
              <a:rPr sz="1000" spc="-5" dirty="0">
                <a:latin typeface="Georgia"/>
                <a:cs typeface="Georgia"/>
              </a:rPr>
              <a:t>minor/ major small </a:t>
            </a:r>
            <a:r>
              <a:rPr sz="1000" dirty="0">
                <a:latin typeface="Georgia"/>
                <a:cs typeface="Georgia"/>
              </a:rPr>
              <a:t>lakes etc. </a:t>
            </a:r>
            <a:r>
              <a:rPr sz="1000" spc="-5" dirty="0">
                <a:latin typeface="Georgia"/>
                <a:cs typeface="Georgia"/>
              </a:rPr>
              <a:t>Mitigatory measures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planned; </a:t>
            </a:r>
            <a:r>
              <a:rPr sz="1000" spc="-5" dirty="0">
                <a:latin typeface="Georgia"/>
                <a:cs typeface="Georgia"/>
              </a:rPr>
              <a:t>generated; Initialized </a:t>
            </a:r>
            <a:r>
              <a:rPr sz="1000" spc="-10" dirty="0">
                <a:latin typeface="Georgia"/>
                <a:cs typeface="Georgia"/>
              </a:rPr>
              <a:t>and  </a:t>
            </a:r>
            <a:r>
              <a:rPr sz="1000" dirty="0">
                <a:latin typeface="Georgia"/>
                <a:cs typeface="Georgia"/>
              </a:rPr>
              <a:t>finalized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avoid contamination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these </a:t>
            </a:r>
            <a:r>
              <a:rPr sz="1000" spc="-5" dirty="0">
                <a:latin typeface="Georgia"/>
                <a:cs typeface="Georgia"/>
              </a:rPr>
              <a:t>water bodies </a:t>
            </a:r>
            <a:r>
              <a:rPr sz="1000" spc="-1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given in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25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4753" y="772667"/>
            <a:ext cx="2919988" cy="1760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04844" y="775708"/>
            <a:ext cx="2889504" cy="1757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3415" y="2552692"/>
            <a:ext cx="2950473" cy="1793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04839" y="2549640"/>
            <a:ext cx="2904753" cy="17968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3419" y="4363208"/>
            <a:ext cx="2935223" cy="18181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04844" y="4363208"/>
            <a:ext cx="2889504" cy="18181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987665"/>
            <a:ext cx="6057900" cy="16427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67765" marR="121285" indent="-91503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25: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Mitigatory Measures Plans Generated;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Initialized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Finalized to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Avoid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Contaminati</a:t>
            </a:r>
            <a:r>
              <a:rPr sz="1050" b="1" u="sng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n Impact 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n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Water Resources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and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Quality.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spc="-5" dirty="0">
                <a:latin typeface="Georgia"/>
                <a:cs typeface="Georgia"/>
              </a:rPr>
              <a:t>Ecological Resources and </a:t>
            </a:r>
            <a:r>
              <a:rPr sz="1000" b="1" i="1" spc="-10" dirty="0">
                <a:latin typeface="Georgia"/>
                <a:cs typeface="Georgia"/>
              </a:rPr>
              <a:t>Soil</a:t>
            </a:r>
            <a:r>
              <a:rPr sz="1000" b="1" i="1" spc="1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Quality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  <a:spcBef>
                <a:spcPts val="5"/>
              </a:spcBef>
            </a:pPr>
            <a:r>
              <a:rPr sz="100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no </a:t>
            </a:r>
            <a:r>
              <a:rPr sz="1000" spc="-5" dirty="0">
                <a:latin typeface="Georgia"/>
                <a:cs typeface="Georgia"/>
              </a:rPr>
              <a:t>wildlife sanctuary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close vicinity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projected </a:t>
            </a:r>
            <a:r>
              <a:rPr sz="1000" spc="-5" dirty="0">
                <a:latin typeface="Georgia"/>
                <a:cs typeface="Georgia"/>
              </a:rPr>
              <a:t>road. The study area passes  primarily through agricultural land in plain areas. </a:t>
            </a:r>
            <a:r>
              <a:rPr sz="1000" spc="-10" dirty="0">
                <a:latin typeface="Georgia"/>
                <a:cs typeface="Georgia"/>
              </a:rPr>
              <a:t>There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temporary </a:t>
            </a:r>
            <a:r>
              <a:rPr sz="1000" spc="-5" dirty="0">
                <a:latin typeface="Georgia"/>
                <a:cs typeface="Georgia"/>
              </a:rPr>
              <a:t>impact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terrestrial ecology, </a:t>
            </a:r>
            <a:r>
              <a:rPr sz="1000" dirty="0">
                <a:latin typeface="Georgia"/>
                <a:cs typeface="Georgia"/>
              </a:rPr>
              <a:t>as  trees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cut. But after construction </a:t>
            </a:r>
            <a:r>
              <a:rPr sz="1000" dirty="0">
                <a:latin typeface="Georgia"/>
                <a:cs typeface="Georgia"/>
              </a:rPr>
              <a:t>no </a:t>
            </a:r>
            <a:r>
              <a:rPr sz="1000" spc="-5" dirty="0">
                <a:latin typeface="Georgia"/>
                <a:cs typeface="Georgia"/>
              </a:rPr>
              <a:t>impact is anticipated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compensatory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forestation is planned.  </a:t>
            </a:r>
            <a:r>
              <a:rPr sz="1000" dirty="0">
                <a:latin typeface="Georgia"/>
                <a:cs typeface="Georgia"/>
              </a:rPr>
              <a:t>There are no </a:t>
            </a:r>
            <a:r>
              <a:rPr sz="1000" spc="-5" dirty="0">
                <a:latin typeface="Georgia"/>
                <a:cs typeface="Georgia"/>
              </a:rPr>
              <a:t>endangered species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rare species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flora </a:t>
            </a:r>
            <a:r>
              <a:rPr sz="1000" dirty="0">
                <a:latin typeface="Georgia"/>
                <a:cs typeface="Georgia"/>
              </a:rPr>
              <a:t>and fauna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 area. There is </a:t>
            </a:r>
            <a:r>
              <a:rPr sz="1000" spc="-10" dirty="0">
                <a:latin typeface="Georgia"/>
                <a:cs typeface="Georgia"/>
              </a:rPr>
              <a:t>no </a:t>
            </a:r>
            <a:r>
              <a:rPr sz="1000" dirty="0">
                <a:latin typeface="Georgia"/>
                <a:cs typeface="Georgia"/>
              </a:rPr>
              <a:t>major  loss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vegetation; hence adverse impact 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availability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nesting </a:t>
            </a:r>
            <a:r>
              <a:rPr sz="1000" spc="-5" dirty="0">
                <a:latin typeface="Georgia"/>
                <a:cs typeface="Georgia"/>
              </a:rPr>
              <a:t>sites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bird </a:t>
            </a:r>
            <a:r>
              <a:rPr sz="1000" spc="-5" dirty="0">
                <a:latin typeface="Georgia"/>
                <a:cs typeface="Georgia"/>
              </a:rPr>
              <a:t>doesn’t arise in 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114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region.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Furthermore;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there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no</a:t>
            </a:r>
            <a:r>
              <a:rPr sz="1000" spc="1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sensitive</a:t>
            </a:r>
            <a:r>
              <a:rPr sz="1000" spc="114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Environmental/</a:t>
            </a:r>
            <a:r>
              <a:rPr sz="1000" spc="1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Natural/</a:t>
            </a:r>
            <a:r>
              <a:rPr sz="1000" spc="1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Ecological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near</a:t>
            </a:r>
            <a:r>
              <a:rPr sz="1000" spc="1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114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existing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4755" y="772656"/>
            <a:ext cx="2898647" cy="1760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8848" y="2545079"/>
            <a:ext cx="2929128" cy="5324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69791" y="774191"/>
            <a:ext cx="2935224" cy="7095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6630" cy="322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65"/>
              </a:lnSpc>
              <a:spcBef>
                <a:spcPts val="105"/>
              </a:spcBef>
            </a:pPr>
            <a:r>
              <a:rPr sz="1000" spc="-5" dirty="0">
                <a:latin typeface="Georgia"/>
                <a:cs typeface="Georgia"/>
              </a:rPr>
              <a:t>projected roads, </a:t>
            </a:r>
            <a:r>
              <a:rPr sz="1000" dirty="0">
                <a:latin typeface="Georgia"/>
                <a:cs typeface="Georgia"/>
              </a:rPr>
              <a:t>so the </a:t>
            </a:r>
            <a:r>
              <a:rPr sz="1000" spc="-5" dirty="0">
                <a:latin typeface="Georgia"/>
                <a:cs typeface="Georgia"/>
              </a:rPr>
              <a:t>impact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insignificant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inconsequential. Brief </a:t>
            </a:r>
            <a:r>
              <a:rPr sz="1000" dirty="0">
                <a:latin typeface="Georgia"/>
                <a:cs typeface="Georgia"/>
              </a:rPr>
              <a:t>potential </a:t>
            </a:r>
            <a:r>
              <a:rPr sz="1000" spc="-5" dirty="0">
                <a:latin typeface="Georgia"/>
                <a:cs typeface="Georgia"/>
              </a:rPr>
              <a:t>impacts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shown</a:t>
            </a:r>
            <a:r>
              <a:rPr sz="1000" spc="16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endParaRPr sz="1000">
              <a:latin typeface="Georgia"/>
              <a:cs typeface="Georgia"/>
            </a:endParaRPr>
          </a:p>
          <a:p>
            <a:pPr marL="12700">
              <a:lnSpc>
                <a:spcPts val="1165"/>
              </a:lnSpc>
            </a:pP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Figure 25 </a:t>
            </a:r>
            <a:r>
              <a:rPr sz="1000" dirty="0">
                <a:latin typeface="Georgia"/>
                <a:cs typeface="Georgia"/>
              </a:rPr>
              <a:t>and are </a:t>
            </a:r>
            <a:r>
              <a:rPr sz="1000" spc="-5" dirty="0">
                <a:latin typeface="Georgia"/>
                <a:cs typeface="Georgia"/>
              </a:rPr>
              <a:t>presented in matrix below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41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1900" y="9316922"/>
            <a:ext cx="5752465" cy="4889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-1270" algn="ctr">
              <a:lnSpc>
                <a:spcPct val="94400"/>
              </a:lnSpc>
              <a:spcBef>
                <a:spcPts val="17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26: Plan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Mitigatory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Measures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to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Avoid </a:t>
            </a:r>
            <a:r>
              <a:rPr sz="1050" b="1" u="dbl" spc="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Soil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Contaminati</a:t>
            </a:r>
            <a:r>
              <a:rPr sz="1050" b="1" u="sng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n Impact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on 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Agricultu</a:t>
            </a:r>
            <a:r>
              <a:rPr sz="1050" b="1" u="sng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ra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l Land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Other Sensitive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Zones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Environmental/ Natural/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Ecological  Vicinity/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Area/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 Site.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751" y="1200911"/>
            <a:ext cx="2947416" cy="5925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75888" y="1200911"/>
            <a:ext cx="2965704" cy="5925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7321" y="7139940"/>
            <a:ext cx="2919988" cy="2171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80455" y="7152125"/>
            <a:ext cx="2932185" cy="2159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207132" y="728217"/>
            <a:ext cx="30060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41: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Potential Environmental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Impacts.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119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213359" y="1051813"/>
          <a:ext cx="6866890" cy="7348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005"/>
                <a:gridCol w="915034"/>
                <a:gridCol w="753110"/>
                <a:gridCol w="615314"/>
                <a:gridCol w="762000"/>
                <a:gridCol w="664210"/>
                <a:gridCol w="877570"/>
                <a:gridCol w="569595"/>
                <a:gridCol w="895984"/>
              </a:tblGrid>
              <a:tr h="316992">
                <a:tc>
                  <a:txBody>
                    <a:bodyPr/>
                    <a:lstStyle/>
                    <a:p>
                      <a:pPr marL="149225" marR="146050" indent="12065">
                        <a:lnSpc>
                          <a:spcPts val="1130"/>
                        </a:lnSpc>
                        <a:spcBef>
                          <a:spcPts val="12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Project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0955" indent="252729">
                        <a:lnSpc>
                          <a:spcPts val="1130"/>
                        </a:lnSpc>
                        <a:spcBef>
                          <a:spcPts val="12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Phase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2729" marR="106045" indent="-137160">
                        <a:lnSpc>
                          <a:spcPts val="1130"/>
                        </a:lnSpc>
                        <a:spcBef>
                          <a:spcPts val="12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er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  Phase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5825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635" marR="14604" indent="-113030">
                        <a:lnSpc>
                          <a:spcPts val="113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ne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t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Affected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1915" marR="72390" indent="207010">
                        <a:lnSpc>
                          <a:spcPts val="113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Land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cq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1435" marR="38100" indent="198120">
                        <a:lnSpc>
                          <a:spcPts val="113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Site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earan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19050" indent="-5080" algn="ctr">
                        <a:lnSpc>
                          <a:spcPct val="947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Earth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Moving  (B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w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Pits)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115" marR="14604" indent="-137795">
                        <a:lnSpc>
                          <a:spcPts val="113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ra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  Camps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6050" marR="33655" indent="-104139">
                        <a:lnSpc>
                          <a:spcPts val="1130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Q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ri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s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Areas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 marR="2540" indent="-60960">
                        <a:lnSpc>
                          <a:spcPts val="113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Highway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8255" indent="15240" algn="just">
                        <a:lnSpc>
                          <a:spcPct val="95000"/>
                        </a:lnSpc>
                        <a:spcBef>
                          <a:spcPts val="5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Asphalt  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er  Plants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Operation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8232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5240" marR="6350" indent="635" algn="ctr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productive  agricultural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land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0955" marR="10160" indent="8890" algn="just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crops, 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erosion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06045" marR="26034" indent="-73660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top  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erosion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indent="4445" algn="ctr">
                        <a:lnSpc>
                          <a:spcPct val="95000"/>
                        </a:lnSpc>
                        <a:spcBef>
                          <a:spcPts val="64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Increase 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erosion,  siltation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slope  instability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12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51435" marR="44450" algn="ctr">
                        <a:lnSpc>
                          <a:spcPct val="945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llu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 spills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240" marR="4445" indent="635" algn="ctr">
                        <a:lnSpc>
                          <a:spcPct val="949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Soil   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surface  runoff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6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6535" marR="162560" indent="-45720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7780" marR="12700" indent="381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Extraction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drinking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0960" marR="48260" algn="ctr">
                        <a:lnSpc>
                          <a:spcPct val="944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Exploitation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for  construction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3500" marR="55880" algn="ctr">
                        <a:lnSpc>
                          <a:spcPct val="944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  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trees/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shrubs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97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6535" marR="167005" indent="-43180">
                        <a:lnSpc>
                          <a:spcPts val="1010"/>
                        </a:lnSpc>
                        <a:spcBef>
                          <a:spcPts val="6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7305" marR="16510" indent="-254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Change 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quality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siltation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9850" marR="6096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 logging  and 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mo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  b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890" marR="635" indent="-5080" algn="ctr">
                        <a:lnSpc>
                          <a:spcPct val="94800"/>
                        </a:lnSpc>
                        <a:spcBef>
                          <a:spcPts val="69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 pollution</a:t>
                      </a:r>
                      <a:r>
                        <a:rPr sz="900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 sanitary 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other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wastes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3980" marR="79375" indent="76200" algn="just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 logging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5904" marR="3175" indent="-244475">
                        <a:lnSpc>
                          <a:spcPts val="1010"/>
                        </a:lnSpc>
                        <a:spcBef>
                          <a:spcPts val="6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Change in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quality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5715" indent="-635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 pollution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spill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into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  bodies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890" indent="3175" algn="ctr">
                        <a:lnSpc>
                          <a:spcPct val="94800"/>
                        </a:lnSpc>
                        <a:spcBef>
                          <a:spcPts val="69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Degradation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spill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over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sand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road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run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off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32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Drainage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5570" marR="107314" algn="ctr">
                        <a:lnSpc>
                          <a:spcPct val="941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Change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natural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drainage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pattern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73025" marR="36830" indent="-24765" algn="just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Change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drainage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pattern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944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ic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in natural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drainage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955" marR="12700" indent="-1905" algn="ctr">
                        <a:lnSpc>
                          <a:spcPct val="941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Interference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natural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drainage,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logging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6675" marR="54610" indent="2540">
                        <a:lnSpc>
                          <a:spcPts val="1030"/>
                        </a:lnSpc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Cleaning 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8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Air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Quality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6050" indent="-14351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Increase in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air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8255" algn="ctr">
                        <a:lnSpc>
                          <a:spcPts val="1030"/>
                        </a:lnSpc>
                        <a:spcBef>
                          <a:spcPts val="88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ula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matter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 marR="43815" indent="3175" algn="ctr">
                        <a:lnSpc>
                          <a:spcPct val="94900"/>
                        </a:lnSpc>
                        <a:spcBef>
                          <a:spcPts val="35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tm</a:t>
                      </a:r>
                      <a:r>
                        <a:rPr sz="900" i="1" spc="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900" i="1" spc="2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  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pollution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fuel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burning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50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3505" marR="88900" indent="10922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Dust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llu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Dust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350" i="1" baseline="3086" dirty="0">
                          <a:latin typeface="Georgia"/>
                          <a:cs typeface="Georgia"/>
                        </a:rPr>
                        <a:t>SPM,</a:t>
                      </a:r>
                      <a:r>
                        <a:rPr sz="1350" i="1" spc="-67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i="1" baseline="3086" dirty="0">
                          <a:latin typeface="Georgia"/>
                          <a:cs typeface="Georgia"/>
                        </a:rPr>
                        <a:t>SO</a:t>
                      </a:r>
                      <a:r>
                        <a:rPr sz="600" i="1" dirty="0">
                          <a:latin typeface="Georgia"/>
                          <a:cs typeface="Georgia"/>
                        </a:rPr>
                        <a:t>2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3020" marR="19050" indent="85090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Increase in  </a:t>
                      </a:r>
                      <a:r>
                        <a:rPr sz="1350" b="1" baseline="3086" dirty="0">
                          <a:latin typeface="Georgia"/>
                          <a:cs typeface="Georgia"/>
                        </a:rPr>
                        <a:t>SPM, NO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1350" b="1" baseline="3086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1350" b="1" spc="-142" baseline="3086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350" b="1" spc="7" baseline="3086" dirty="0">
                          <a:latin typeface="Georgia"/>
                          <a:cs typeface="Georgia"/>
                        </a:rPr>
                        <a:t>CO</a:t>
                      </a:r>
                      <a:endParaRPr sz="1350" baseline="3086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970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Quality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3025" marR="64135" indent="635" algn="ctr">
                        <a:lnSpc>
                          <a:spcPct val="94400"/>
                        </a:lnSpc>
                        <a:spcBef>
                          <a:spcPts val="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Reduced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buffering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noise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780" marR="9525" indent="2540" algn="ctr">
                        <a:lnSpc>
                          <a:spcPct val="94800"/>
                        </a:lnSpc>
                        <a:spcBef>
                          <a:spcPts val="69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Increase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levels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chin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7785" marR="46355" algn="ctr">
                        <a:lnSpc>
                          <a:spcPct val="94800"/>
                        </a:lnSpc>
                        <a:spcBef>
                          <a:spcPts val="69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Vibration  from  blasting 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9370" marR="27940" indent="-635" algn="ctr">
                        <a:lnSpc>
                          <a:spcPct val="94800"/>
                        </a:lnSpc>
                        <a:spcBef>
                          <a:spcPts val="69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Vibrators,  concrete  batching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plants  noise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090" marR="57150" indent="-21590">
                        <a:lnSpc>
                          <a:spcPts val="1030"/>
                        </a:lnSpc>
                        <a:spcBef>
                          <a:spcPts val="59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  in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noise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9220" marR="97790" indent="-4445" algn="ctr">
                        <a:lnSpc>
                          <a:spcPct val="945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Increase in  noise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levels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  increased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traffic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8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 marR="40640" algn="ctr">
                        <a:lnSpc>
                          <a:spcPct val="94400"/>
                        </a:lnSpc>
                        <a:spcBef>
                          <a:spcPts val="88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Habitat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loss,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 vegetation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23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1290" marR="121285" indent="-30480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94400"/>
                        </a:lnSpc>
                        <a:spcBef>
                          <a:spcPts val="88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ch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into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  areas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23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08585" indent="-1270" algn="ctr">
                        <a:lnSpc>
                          <a:spcPct val="94400"/>
                        </a:lnSpc>
                        <a:spcBef>
                          <a:spcPts val="88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ab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/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cover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23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26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 marR="139700" indent="-67310">
                        <a:lnSpc>
                          <a:spcPts val="1030"/>
                        </a:lnSpc>
                        <a:spcBef>
                          <a:spcPts val="8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cutting  clearance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54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 marR="121285" indent="-52069">
                        <a:lnSpc>
                          <a:spcPts val="1030"/>
                        </a:lnSpc>
                        <a:spcBef>
                          <a:spcPts val="8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54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marR="115570" indent="-131445">
                        <a:lnSpc>
                          <a:spcPts val="1030"/>
                        </a:lnSpc>
                        <a:spcBef>
                          <a:spcPts val="8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Cutting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54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cutting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5007">
                <a:tc>
                  <a:txBody>
                    <a:bodyPr/>
                    <a:lstStyle/>
                    <a:p>
                      <a:pPr marL="137160" marR="117475" indent="-15240">
                        <a:lnSpc>
                          <a:spcPts val="1010"/>
                        </a:lnSpc>
                        <a:spcBef>
                          <a:spcPts val="75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/  Mosques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Clearance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marR="10160" indent="97155">
                        <a:lnSpc>
                          <a:spcPts val="1010"/>
                        </a:lnSpc>
                        <a:spcBef>
                          <a:spcPts val="75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Removal/  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952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89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18540" y="8521065"/>
            <a:ext cx="6054725" cy="1188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dirty="0">
                <a:latin typeface="Georgia"/>
                <a:cs typeface="Georgia"/>
              </a:rPr>
              <a:t>Drainage</a:t>
            </a:r>
            <a:r>
              <a:rPr sz="1000" b="1" i="1" spc="-5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Pattern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proposed widening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strengthening will not alter drainage </a:t>
            </a:r>
            <a:r>
              <a:rPr sz="1000" dirty="0">
                <a:latin typeface="Georgia"/>
                <a:cs typeface="Georgia"/>
              </a:rPr>
              <a:t>pattern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area </a:t>
            </a:r>
            <a:r>
              <a:rPr sz="1000" dirty="0">
                <a:latin typeface="Georgia"/>
                <a:cs typeface="Georgia"/>
              </a:rPr>
              <a:t>as adequate  cross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drainage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structures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planned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new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alignments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existing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culverts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  </a:t>
            </a:r>
            <a:r>
              <a:rPr sz="1000" dirty="0">
                <a:latin typeface="Georgia"/>
                <a:cs typeface="Georgia"/>
              </a:rPr>
              <a:t>road are planned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b="1" spc="-5" dirty="0">
                <a:latin typeface="Georgia"/>
                <a:cs typeface="Georgia"/>
              </a:rPr>
              <a:t>“Rehabilitation and Resettlement” </a:t>
            </a:r>
            <a:r>
              <a:rPr sz="1000" b="1" spc="5" dirty="0">
                <a:latin typeface="Georgia"/>
                <a:cs typeface="Georgia"/>
              </a:rPr>
              <a:t>(R </a:t>
            </a:r>
            <a:r>
              <a:rPr sz="1000" b="1" spc="-5" dirty="0">
                <a:latin typeface="Georgia"/>
                <a:cs typeface="Georgia"/>
              </a:rPr>
              <a:t>and </a:t>
            </a:r>
            <a:r>
              <a:rPr sz="1000" b="1" dirty="0">
                <a:latin typeface="Georgia"/>
                <a:cs typeface="Georgia"/>
              </a:rPr>
              <a:t>R)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bridges </a:t>
            </a:r>
            <a:r>
              <a:rPr sz="1000" dirty="0">
                <a:latin typeface="Georgia"/>
                <a:cs typeface="Georgia"/>
              </a:rPr>
              <a:t>across  water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streams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may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result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siltation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body,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can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affect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aquatic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life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fauna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region/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15" dirty="0">
                <a:latin typeface="Georgia"/>
                <a:cs typeface="Georgia"/>
              </a:rPr>
              <a:t>area  </a:t>
            </a:r>
            <a:r>
              <a:rPr sz="1000" spc="5" dirty="0">
                <a:latin typeface="Georgia"/>
                <a:cs typeface="Georgia"/>
              </a:rPr>
              <a:t>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proposed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site.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Proper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mitigatory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measures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have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recommended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“Environmental</a:t>
            </a:r>
            <a:r>
              <a:rPr sz="1000" b="1" spc="-40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Management  </a:t>
            </a:r>
            <a:r>
              <a:rPr sz="1000" b="1" dirty="0">
                <a:solidFill>
                  <a:srgbClr val="FF00FF"/>
                </a:solidFill>
                <a:latin typeface="Georgia"/>
                <a:cs typeface="Georgia"/>
              </a:rPr>
              <a:t>Plans”</a:t>
            </a:r>
            <a:r>
              <a:rPr sz="1000" b="1" spc="-1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(EMPs)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7265" cy="2343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spc="-5" dirty="0">
                <a:latin typeface="Georgia"/>
                <a:cs typeface="Georgia"/>
              </a:rPr>
              <a:t>Impact </a:t>
            </a:r>
            <a:r>
              <a:rPr sz="1000" b="1" i="1" spc="5" dirty="0">
                <a:latin typeface="Georgia"/>
                <a:cs typeface="Georgia"/>
              </a:rPr>
              <a:t>on </a:t>
            </a:r>
            <a:r>
              <a:rPr sz="1000" b="1" i="1" spc="-5" dirty="0">
                <a:latin typeface="Georgia"/>
                <a:cs typeface="Georgia"/>
              </a:rPr>
              <a:t>Human Use</a:t>
            </a:r>
            <a:r>
              <a:rPr sz="1000" b="1" i="1" spc="5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Values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5715" indent="457200" algn="just">
              <a:lnSpc>
                <a:spcPct val="94600"/>
              </a:lnSpc>
            </a:pPr>
            <a:r>
              <a:rPr sz="1000" dirty="0">
                <a:latin typeface="Georgia"/>
                <a:cs typeface="Georgia"/>
              </a:rPr>
              <a:t>Impact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human </a:t>
            </a:r>
            <a:r>
              <a:rPr sz="1000" spc="5" dirty="0">
                <a:latin typeface="Georgia"/>
                <a:cs typeface="Georgia"/>
              </a:rPr>
              <a:t>use </a:t>
            </a:r>
            <a:r>
              <a:rPr sz="1000" dirty="0">
                <a:latin typeface="Georgia"/>
                <a:cs typeface="Georgia"/>
              </a:rPr>
              <a:t>values are </a:t>
            </a:r>
            <a:r>
              <a:rPr sz="1000" spc="-5" dirty="0">
                <a:latin typeface="Georgia"/>
                <a:cs typeface="Georgia"/>
              </a:rPr>
              <a:t>including </a:t>
            </a:r>
            <a:r>
              <a:rPr sz="1000" b="1" spc="-5" dirty="0">
                <a:latin typeface="Georgia"/>
                <a:cs typeface="Georgia"/>
              </a:rPr>
              <a:t>“Precious Planet Earth’s”, </a:t>
            </a:r>
            <a:r>
              <a:rPr sz="1000" spc="-5" dirty="0">
                <a:latin typeface="Georgia"/>
                <a:cs typeface="Georgia"/>
              </a:rPr>
              <a:t>common property  </a:t>
            </a:r>
            <a:r>
              <a:rPr sz="1000" dirty="0">
                <a:latin typeface="Georgia"/>
                <a:cs typeface="Georgia"/>
              </a:rPr>
              <a:t>resources </a:t>
            </a:r>
            <a:r>
              <a:rPr sz="1000" spc="-10" dirty="0">
                <a:latin typeface="Georgia"/>
                <a:cs typeface="Georgia"/>
              </a:rPr>
              <a:t>such </a:t>
            </a:r>
            <a:r>
              <a:rPr sz="1000" dirty="0">
                <a:latin typeface="Georgia"/>
                <a:cs typeface="Georgia"/>
              </a:rPr>
              <a:t>as temples, </a:t>
            </a:r>
            <a:r>
              <a:rPr sz="1000" spc="-5" dirty="0">
                <a:latin typeface="Georgia"/>
                <a:cs typeface="Georgia"/>
              </a:rPr>
              <a:t>mosques, wells, hand pumps, </a:t>
            </a:r>
            <a:r>
              <a:rPr sz="1000" dirty="0">
                <a:latin typeface="Georgia"/>
                <a:cs typeface="Georgia"/>
              </a:rPr>
              <a:t>stream </a:t>
            </a:r>
            <a:r>
              <a:rPr sz="1000" spc="-5" dirty="0">
                <a:latin typeface="Georgia"/>
                <a:cs typeface="Georgia"/>
              </a:rPr>
              <a:t>channels, stream fountains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tube </a:t>
            </a:r>
            <a:r>
              <a:rPr sz="1000" spc="-5" dirty="0">
                <a:latin typeface="Georgia"/>
                <a:cs typeface="Georgia"/>
              </a:rPr>
              <a:t>well  </a:t>
            </a:r>
            <a:r>
              <a:rPr sz="1000" dirty="0">
                <a:latin typeface="Georgia"/>
                <a:cs typeface="Georgia"/>
              </a:rPr>
              <a:t>etc.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Impact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these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minimized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through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proper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planning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alignments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roadside/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  site.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environmental </a:t>
            </a:r>
            <a:r>
              <a:rPr sz="1000" dirty="0">
                <a:latin typeface="Georgia"/>
                <a:cs typeface="Georgia"/>
              </a:rPr>
              <a:t>impacts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summarized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Figures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27 (a)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to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(d)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 36 </a:t>
            </a:r>
            <a:r>
              <a:rPr sz="1000" spc="-5" dirty="0">
                <a:latin typeface="Georgia"/>
                <a:cs typeface="Georgia"/>
              </a:rPr>
              <a:t>given  </a:t>
            </a:r>
            <a:r>
              <a:rPr sz="1000" dirty="0">
                <a:latin typeface="Georgia"/>
                <a:cs typeface="Georgia"/>
              </a:rPr>
              <a:t>below.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dirty="0">
                <a:latin typeface="Georgia"/>
                <a:cs typeface="Georgia"/>
              </a:rPr>
              <a:t>Mitigation Avoidance </a:t>
            </a:r>
            <a:r>
              <a:rPr sz="1000" b="1" i="1" spc="-5" dirty="0">
                <a:latin typeface="Georgia"/>
                <a:cs typeface="Georgia"/>
              </a:rPr>
              <a:t>and Enhancement</a:t>
            </a:r>
            <a:r>
              <a:rPr sz="1000" b="1" i="1" spc="-35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Measures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mitigation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measures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have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planned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identified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adverse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environmental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impacts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alignment  enhancement design </a:t>
            </a:r>
            <a:r>
              <a:rPr sz="1000" dirty="0">
                <a:latin typeface="Georgia"/>
                <a:cs typeface="Georgia"/>
              </a:rPr>
              <a:t>phase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being </a:t>
            </a:r>
            <a:r>
              <a:rPr sz="1000" spc="-5" dirty="0">
                <a:latin typeface="Georgia"/>
                <a:cs typeface="Georgia"/>
              </a:rPr>
              <a:t>applied </a:t>
            </a:r>
            <a:r>
              <a:rPr sz="1000" dirty="0">
                <a:latin typeface="Georgia"/>
                <a:cs typeface="Georgia"/>
              </a:rPr>
              <a:t>along roadside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reduce </a:t>
            </a:r>
            <a:r>
              <a:rPr sz="1000" dirty="0">
                <a:latin typeface="Georgia"/>
                <a:cs typeface="Georgia"/>
              </a:rPr>
              <a:t>tree cuttings as </a:t>
            </a:r>
            <a:r>
              <a:rPr sz="1000" spc="-5" dirty="0">
                <a:latin typeface="Georgia"/>
                <a:cs typeface="Georgia"/>
              </a:rPr>
              <a:t>compensatory  plantation process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relevance. </a:t>
            </a:r>
            <a:r>
              <a:rPr sz="1000" dirty="0">
                <a:latin typeface="Georgia"/>
                <a:cs typeface="Georgia"/>
              </a:rPr>
              <a:t>These </a:t>
            </a:r>
            <a:r>
              <a:rPr sz="1000" spc="-5" dirty="0">
                <a:latin typeface="Georgia"/>
                <a:cs typeface="Georgia"/>
              </a:rPr>
              <a:t>mitigation measures 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identified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“Environmental  Management Plans” (EMPs)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b="1" spc="-5" dirty="0">
                <a:latin typeface="Georgia"/>
                <a:cs typeface="Georgia"/>
              </a:rPr>
              <a:t>“Planning, Construction and Operation</a:t>
            </a:r>
            <a:r>
              <a:rPr sz="1000" b="1" spc="9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Phase”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spc="-5" dirty="0">
                <a:latin typeface="Georgia"/>
                <a:cs typeface="Georgia"/>
              </a:rPr>
              <a:t>Design</a:t>
            </a:r>
            <a:r>
              <a:rPr sz="1000" b="1" i="1" dirty="0">
                <a:latin typeface="Georgia"/>
                <a:cs typeface="Georgia"/>
              </a:rPr>
              <a:t> Phase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2548" y="8469248"/>
            <a:ext cx="5899785" cy="3397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65555" marR="5080" indent="-1253490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27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Mitigation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Enhancement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as per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Alignment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Design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Phase to Reduce Tree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Cutting and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Compensatory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Plantation</a:t>
            </a:r>
            <a:r>
              <a:rPr sz="1050" b="1" spc="-2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Relevance.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8848" y="3218687"/>
            <a:ext cx="2926079" cy="5132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81984" y="3221735"/>
            <a:ext cx="2935223" cy="5129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13028" y="706882"/>
            <a:ext cx="5861685" cy="23596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ct val="94700"/>
              </a:lnSpc>
              <a:spcBef>
                <a:spcPts val="295"/>
              </a:spcBef>
            </a:pPr>
            <a:r>
              <a:rPr sz="3200" b="1" i="1" u="heavy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Anticipated;</a:t>
            </a:r>
            <a:r>
              <a:rPr sz="3200" b="1" i="1" u="heavy" spc="-7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3200" b="1" i="1" u="heavy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Recommended </a:t>
            </a:r>
            <a:r>
              <a:rPr sz="3200" b="1" i="1" spc="-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200" b="1" i="1" u="heavy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and Refined </a:t>
            </a:r>
            <a:r>
              <a:rPr sz="3200" b="1" i="1" u="heavy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Enhancement </a:t>
            </a:r>
            <a:r>
              <a:rPr sz="3200" b="1" i="1" spc="-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200" b="1" i="1" u="heavy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Measures </a:t>
            </a:r>
            <a:r>
              <a:rPr sz="3200" b="1" i="1" u="heavy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of </a:t>
            </a:r>
            <a:r>
              <a:rPr sz="3200" b="1" i="1" u="heavy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Road </a:t>
            </a:r>
            <a:r>
              <a:rPr sz="3200" b="1" i="1" u="heavy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Design </a:t>
            </a:r>
            <a:r>
              <a:rPr sz="3200" b="1" i="1" spc="-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200" b="1" i="1" u="heavy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Phase </a:t>
            </a:r>
            <a:r>
              <a:rPr sz="3200" b="1" i="1" u="heavy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for </a:t>
            </a:r>
            <a:r>
              <a:rPr sz="3200" b="1" i="1" u="heavy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ZERO Pollution </a:t>
            </a:r>
            <a:r>
              <a:rPr sz="3200" b="1" i="1" spc="-1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3200" b="1" i="1" u="heavy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Level…!!!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4944" y="3218687"/>
            <a:ext cx="1889760" cy="4959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36520" y="3227831"/>
            <a:ext cx="2017776" cy="6589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12208" y="3224783"/>
            <a:ext cx="1923288" cy="6592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9508" y="8188443"/>
            <a:ext cx="1862342" cy="16291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71272" y="756157"/>
          <a:ext cx="6751320" cy="3619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822960"/>
                <a:gridCol w="1011555"/>
                <a:gridCol w="621664"/>
                <a:gridCol w="1237614"/>
                <a:gridCol w="621664"/>
                <a:gridCol w="527050"/>
                <a:gridCol w="1009014"/>
                <a:gridCol w="520700"/>
              </a:tblGrid>
              <a:tr h="5821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3.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198755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East 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K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eng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69850" marR="57150">
                        <a:lnSpc>
                          <a:spcPts val="1130"/>
                        </a:lnSpc>
                        <a:spcBef>
                          <a:spcPts val="2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West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Kameng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28930">
                        <a:lnSpc>
                          <a:spcPct val="100000"/>
                        </a:lnSpc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11,556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3,420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4,648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2,192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10,260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20040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88.79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35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37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4.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785">
                        <a:lnSpc>
                          <a:spcPts val="1150"/>
                        </a:lnSpc>
                        <a:spcBef>
                          <a:spcPts val="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Lohit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Anjaw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11,042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1,966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4,040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1,625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7,631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66.93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655"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5.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280035">
                        <a:lnSpc>
                          <a:spcPts val="1150"/>
                        </a:lnSpc>
                        <a:spcBef>
                          <a:spcPts val="15"/>
                        </a:spcBef>
                      </a:pPr>
                      <a:r>
                        <a:rPr sz="10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  Pare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3,462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990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1,556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703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3,249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93.85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6.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East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Siang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3,655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884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1,281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637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2,802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21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76.66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7.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31470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er  Siang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7,050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1,633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2,633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1,325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5,597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21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79.39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90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8.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79095">
                        <a:lnSpc>
                          <a:spcPts val="1150"/>
                        </a:lnSpc>
                        <a:spcBef>
                          <a:spcPts val="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West 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iang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23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7,813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2,477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2,741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1,501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6,719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79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86.00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9.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1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Lower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69850" marR="109220">
                        <a:lnSpc>
                          <a:spcPct val="947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ri 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Kurung  Kumey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4417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9,548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3,007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4,250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1,424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8,675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11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90.86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000" i="1" spc="-15" dirty="0">
                          <a:latin typeface="Georgia"/>
                          <a:cs typeface="Georgia"/>
                        </a:rPr>
                        <a:t>28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37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10.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109220">
                        <a:lnSpc>
                          <a:spcPts val="113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Upper 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7,032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1,876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2.749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1,185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5,810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82.62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000" i="1" spc="-15" dirty="0">
                          <a:latin typeface="Georgia"/>
                          <a:cs typeface="Georgia"/>
                        </a:rPr>
                        <a:t>25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16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11.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Tawang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2,172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366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484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375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1.225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56.40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12.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Tirap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2,362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679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715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419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1,813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76.76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i="1" spc="5" dirty="0">
                          <a:latin typeface="Georgia"/>
                          <a:cs typeface="Georgia"/>
                        </a:rPr>
                        <a:t>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Total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83,743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20,858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3 </a:t>
                      </a:r>
                      <a:r>
                        <a:rPr sz="1000" i="1" spc="-5" dirty="0">
                          <a:latin typeface="Georgia"/>
                          <a:cs typeface="Georgia"/>
                        </a:rPr>
                        <a:t>1.5</a:t>
                      </a:r>
                      <a:r>
                        <a:rPr sz="10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i="1" spc="-5" dirty="0">
                          <a:latin typeface="Georgia"/>
                          <a:cs typeface="Georgia"/>
                        </a:rPr>
                        <a:t>56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14,939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dirty="0">
                          <a:latin typeface="Georgia"/>
                          <a:cs typeface="Georgia"/>
                        </a:rPr>
                        <a:t>67,353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80.43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i="1" spc="-5" dirty="0">
                          <a:latin typeface="Georgia"/>
                          <a:cs typeface="Georgia"/>
                        </a:rPr>
                        <a:t>111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95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63876" y="4490720"/>
            <a:ext cx="31769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23: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Forest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Tree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Cover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</a:t>
            </a:r>
            <a:r>
              <a:rPr sz="1050" b="1" spc="-8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Arunachal.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155801" y="4814316"/>
          <a:ext cx="4985385" cy="1238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010"/>
                <a:gridCol w="1438910"/>
                <a:gridCol w="1063625"/>
                <a:gridCol w="1883409"/>
              </a:tblGrid>
              <a:tr h="4053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93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42672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Category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93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(Sq.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93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%age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Geographical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Area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93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2042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Cover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53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80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Cover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71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Cover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81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661212" y="6167373"/>
            <a:ext cx="597916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70940" marR="5080" indent="-1158875">
              <a:lnSpc>
                <a:spcPts val="1200"/>
              </a:lnSpc>
              <a:spcBef>
                <a:spcPts val="19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10" dirty="0">
                <a:solidFill>
                  <a:srgbClr val="FF0000"/>
                </a:solidFill>
                <a:latin typeface="Georgia"/>
                <a:cs typeface="Georgia"/>
              </a:rPr>
              <a:t>24: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Summary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Outlay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2017 –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18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2018 – 19;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Compensatory Afforestation, 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Wildlife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Biodiversity Conservation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Arunachal.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631240" y="6643750"/>
          <a:ext cx="6031865" cy="1646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3405"/>
                <a:gridCol w="1997075"/>
                <a:gridCol w="1893570"/>
                <a:gridCol w="1558289"/>
              </a:tblGrid>
              <a:tr h="402336">
                <a:tc>
                  <a:txBody>
                    <a:bodyPr/>
                    <a:lstStyle/>
                    <a:p>
                      <a:pPr marL="191770">
                        <a:lnSpc>
                          <a:spcPts val="1175"/>
                        </a:lnSpc>
                        <a:spcBef>
                          <a:spcPts val="34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73355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3373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Particulars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683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34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Outlay 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2017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2018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and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2018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21665" marR="204470" indent="-408940">
                        <a:lnSpc>
                          <a:spcPts val="1150"/>
                        </a:lnSpc>
                        <a:spcBef>
                          <a:spcPts val="42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Outlay 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2018</a:t>
                      </a:r>
                      <a:r>
                        <a:rPr sz="1000" b="1" spc="-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2019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Compensatory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Afforestation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2,1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2.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1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Net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Present Value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(NPV)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10,2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0.0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,9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46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518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CAT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Plan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.19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Wildlife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Biodiversity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16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Wildlife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Conservation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2.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6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39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,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99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618540" y="8408289"/>
            <a:ext cx="6055360" cy="1487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Georgia"/>
                <a:cs typeface="Georgia"/>
              </a:rPr>
              <a:t>ROAD </a:t>
            </a:r>
            <a:r>
              <a:rPr sz="1050" b="1" spc="-10" dirty="0">
                <a:latin typeface="Georgia"/>
                <a:cs typeface="Georgia"/>
              </a:rPr>
              <a:t>JUNCTIONS/</a:t>
            </a:r>
            <a:r>
              <a:rPr sz="1050" b="1" spc="-20" dirty="0">
                <a:latin typeface="Georgia"/>
                <a:cs typeface="Georgia"/>
              </a:rPr>
              <a:t> </a:t>
            </a:r>
            <a:r>
              <a:rPr sz="1050" b="1" spc="-10" dirty="0">
                <a:latin typeface="Georgia"/>
                <a:cs typeface="Georgia"/>
              </a:rPr>
              <a:t>INTERSECTIONS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Georgia"/>
                <a:cs typeface="Georgia"/>
              </a:rPr>
              <a:t>Major </a:t>
            </a:r>
            <a:r>
              <a:rPr sz="1000" b="1" spc="-5" dirty="0">
                <a:latin typeface="Georgia"/>
                <a:cs typeface="Georgia"/>
              </a:rPr>
              <a:t>Bridge/ Minor Bridge/ Submergence and Cross Drainage </a:t>
            </a:r>
            <a:r>
              <a:rPr sz="1000" b="1" spc="-10" dirty="0">
                <a:latin typeface="Georgia"/>
                <a:cs typeface="Georgia"/>
              </a:rPr>
              <a:t>Work</a:t>
            </a:r>
            <a:r>
              <a:rPr sz="1000" b="1" spc="8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Structures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spc="-5" dirty="0">
                <a:latin typeface="Georgia"/>
                <a:cs typeface="Georgia"/>
              </a:rPr>
              <a:t>There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FF0066"/>
                </a:solidFill>
                <a:latin typeface="Georgia"/>
                <a:cs typeface="Georgia"/>
              </a:rPr>
              <a:t>00</a:t>
            </a:r>
            <a:r>
              <a:rPr sz="1000" spc="-4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5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Vented</a:t>
            </a:r>
            <a:r>
              <a:rPr sz="1000" spc="-5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Cause</a:t>
            </a:r>
            <a:r>
              <a:rPr sz="1000" spc="-5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Way</a:t>
            </a:r>
            <a:r>
              <a:rPr sz="1000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(VCW),</a:t>
            </a:r>
            <a:r>
              <a:rPr sz="1000" spc="-6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dirty="0">
                <a:solidFill>
                  <a:srgbClr val="FF0066"/>
                </a:solidFill>
                <a:latin typeface="Georgia"/>
                <a:cs typeface="Georgia"/>
              </a:rPr>
              <a:t>02</a:t>
            </a:r>
            <a:r>
              <a:rPr sz="1000" spc="-6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8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FF0066"/>
                </a:solidFill>
                <a:latin typeface="Georgia"/>
                <a:cs typeface="Georgia"/>
              </a:rPr>
              <a:t>of</a:t>
            </a:r>
            <a:r>
              <a:rPr sz="1000" spc="-4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Flush</a:t>
            </a:r>
            <a:r>
              <a:rPr sz="1000" spc="-4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Causeway,</a:t>
            </a:r>
            <a:r>
              <a:rPr sz="1000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FF0066"/>
                </a:solidFill>
                <a:latin typeface="Georgia"/>
                <a:cs typeface="Georgia"/>
              </a:rPr>
              <a:t>01</a:t>
            </a:r>
            <a:r>
              <a:rPr sz="1000" spc="-5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6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of</a:t>
            </a:r>
            <a:r>
              <a:rPr sz="1000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Hume</a:t>
            </a:r>
            <a:r>
              <a:rPr sz="1000" spc="-5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Pipe</a:t>
            </a:r>
            <a:r>
              <a:rPr sz="1000" spc="-6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Culvert 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(HPC),</a:t>
            </a:r>
            <a:r>
              <a:rPr sz="1000" spc="-5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and</a:t>
            </a:r>
            <a:r>
              <a:rPr sz="1000" spc="-7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dirty="0">
                <a:solidFill>
                  <a:srgbClr val="FF0066"/>
                </a:solidFill>
                <a:latin typeface="Georgia"/>
                <a:cs typeface="Georgia"/>
              </a:rPr>
              <a:t>63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8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Culverts,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00</a:t>
            </a:r>
            <a:r>
              <a:rPr sz="1000" spc="-6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8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of</a:t>
            </a:r>
            <a:r>
              <a:rPr sz="1000" spc="-6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(Arch)</a:t>
            </a:r>
            <a:r>
              <a:rPr sz="1000" spc="-6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Minor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Bridges,</a:t>
            </a:r>
            <a:r>
              <a:rPr sz="1000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and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solidFill>
                  <a:srgbClr val="FF0066"/>
                </a:solidFill>
                <a:latin typeface="Georgia"/>
                <a:cs typeface="Georgia"/>
              </a:rPr>
              <a:t>03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Nos.</a:t>
            </a:r>
            <a:r>
              <a:rPr sz="1000" spc="-8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solidFill>
                  <a:srgbClr val="FF0066"/>
                </a:solidFill>
                <a:latin typeface="Georgia"/>
                <a:cs typeface="Georgia"/>
              </a:rPr>
              <a:t>of</a:t>
            </a:r>
            <a:r>
              <a:rPr sz="1000" spc="-6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Minor</a:t>
            </a:r>
            <a:r>
              <a:rPr sz="1000" spc="-7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solidFill>
                  <a:srgbClr val="FF0066"/>
                </a:solidFill>
                <a:latin typeface="Georgia"/>
                <a:cs typeface="Georgia"/>
              </a:rPr>
              <a:t>Bridges</a:t>
            </a:r>
            <a:r>
              <a:rPr sz="1000" spc="-7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along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Existing  </a:t>
            </a:r>
            <a:r>
              <a:rPr sz="1000" dirty="0">
                <a:latin typeface="Georgia"/>
                <a:cs typeface="Georgia"/>
              </a:rPr>
              <a:t>Road. </a:t>
            </a:r>
            <a:r>
              <a:rPr sz="1000" spc="-5" dirty="0">
                <a:latin typeface="Georgia"/>
                <a:cs typeface="Georgia"/>
              </a:rPr>
              <a:t>During </a:t>
            </a:r>
            <a:r>
              <a:rPr sz="1000" spc="-10" dirty="0">
                <a:latin typeface="Georgia"/>
                <a:cs typeface="Georgia"/>
              </a:rPr>
              <a:t>inventory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condition survey,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details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culverts wise Improvement </a:t>
            </a:r>
            <a:r>
              <a:rPr sz="1000" spc="-5" dirty="0">
                <a:latin typeface="Georgia"/>
                <a:cs typeface="Georgia"/>
              </a:rPr>
              <a:t>Proposal </a:t>
            </a:r>
            <a:r>
              <a:rPr sz="1000" spc="-10" dirty="0">
                <a:latin typeface="Georgia"/>
                <a:cs typeface="Georgia"/>
              </a:rPr>
              <a:t>containing  Rehabilitation, </a:t>
            </a:r>
            <a:r>
              <a:rPr sz="1000" spc="-5" dirty="0">
                <a:latin typeface="Georgia"/>
                <a:cs typeface="Georgia"/>
              </a:rPr>
              <a:t>Widening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10" dirty="0">
                <a:latin typeface="Georgia"/>
                <a:cs typeface="Georgia"/>
              </a:rPr>
              <a:t>Reconstruction. </a:t>
            </a:r>
            <a:r>
              <a:rPr sz="1000" spc="-15" dirty="0">
                <a:latin typeface="Georgia"/>
                <a:cs typeface="Georgia"/>
              </a:rPr>
              <a:t>Crust design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been done 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field CBR </a:t>
            </a:r>
            <a:r>
              <a:rPr sz="1000" spc="-10" dirty="0">
                <a:latin typeface="Georgia"/>
                <a:cs typeface="Georgia"/>
              </a:rPr>
              <a:t>evaluated 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samples </a:t>
            </a:r>
            <a:r>
              <a:rPr sz="1000" spc="-10" dirty="0">
                <a:latin typeface="Georgia"/>
                <a:cs typeface="Georgia"/>
              </a:rPr>
              <a:t>collected </a:t>
            </a:r>
            <a:r>
              <a:rPr sz="1000" spc="-5" dirty="0">
                <a:latin typeface="Georgia"/>
                <a:cs typeface="Georgia"/>
              </a:rPr>
              <a:t>from site </a:t>
            </a:r>
            <a:r>
              <a:rPr sz="1000" spc="-10" dirty="0">
                <a:latin typeface="Georgia"/>
                <a:cs typeface="Georgia"/>
              </a:rPr>
              <a:t>during </a:t>
            </a:r>
            <a:r>
              <a:rPr sz="1000" spc="-5" dirty="0">
                <a:latin typeface="Georgia"/>
                <a:cs typeface="Georgia"/>
              </a:rPr>
              <a:t>field </a:t>
            </a:r>
            <a:r>
              <a:rPr sz="1000" spc="-10" dirty="0">
                <a:latin typeface="Georgia"/>
                <a:cs typeface="Georgia"/>
              </a:rPr>
              <a:t>survey </a:t>
            </a:r>
            <a:r>
              <a:rPr sz="1000" spc="-15" dirty="0">
                <a:latin typeface="Georgia"/>
                <a:cs typeface="Georgia"/>
              </a:rPr>
              <a:t>at every </a:t>
            </a:r>
            <a:r>
              <a:rPr sz="1000" dirty="0">
                <a:latin typeface="Georgia"/>
                <a:cs typeface="Georgia"/>
              </a:rPr>
              <a:t>1.0 Km </a:t>
            </a:r>
            <a:r>
              <a:rPr sz="1000" spc="-5" dirty="0">
                <a:latin typeface="Georgia"/>
                <a:cs typeface="Georgia"/>
              </a:rPr>
              <a:t>interval and </a:t>
            </a:r>
            <a:r>
              <a:rPr sz="1000" spc="-10" dirty="0">
                <a:latin typeface="Georgia"/>
                <a:cs typeface="Georgia"/>
              </a:rPr>
              <a:t>critical </a:t>
            </a:r>
            <a:r>
              <a:rPr sz="1000" spc="-5" dirty="0">
                <a:latin typeface="Georgia"/>
                <a:cs typeface="Georgia"/>
              </a:rPr>
              <a:t>CBR has been  adopted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crust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design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accordance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with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IRC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37: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2012,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using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10%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CBR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sub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grade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from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curves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9876" y="2527172"/>
            <a:ext cx="6005830" cy="4883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ctr">
              <a:lnSpc>
                <a:spcPct val="94300"/>
              </a:lnSpc>
              <a:spcBef>
                <a:spcPts val="17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27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Anticipated Refined Enhancement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Measures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 Phase 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as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per 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Alignment to Reduce Tree Cutting and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Compensatory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Plantation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Relevance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ZERO  Pollution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Level.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9508" y="772663"/>
            <a:ext cx="1871486" cy="1635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41088" y="772663"/>
            <a:ext cx="2005590" cy="1635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16776" y="772663"/>
            <a:ext cx="1914151" cy="1635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2751" y="3163823"/>
            <a:ext cx="1947672" cy="4956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85288" y="3176015"/>
            <a:ext cx="1944624" cy="49438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84776" y="3166871"/>
            <a:ext cx="1962912" cy="4953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64260" y="4164329"/>
            <a:ext cx="5958205" cy="7829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065" marR="5080" algn="ctr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27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(c):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Recommended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Refined Enhancement Measures 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Road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Design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Phase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as  </a:t>
            </a:r>
            <a:r>
              <a:rPr sz="1050" b="1" u="sng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pe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r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Alignment to Reduce Tree Cutting and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Compensatory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Plantation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Relevance for 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ZERO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Pollution</a:t>
            </a:r>
            <a:r>
              <a:rPr sz="105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Level.</a:t>
            </a:r>
            <a:endParaRPr sz="105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000" b="1" i="1" u="dash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Road Designing Phase </a:t>
            </a:r>
            <a:r>
              <a:rPr sz="1000" b="1" i="1" u="dash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for ZERO </a:t>
            </a:r>
            <a:r>
              <a:rPr sz="1000" b="1" i="1" u="dash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Pollution</a:t>
            </a:r>
            <a:r>
              <a:rPr sz="1000" b="1" i="1" u="dash" spc="-7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Level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2751" y="768095"/>
            <a:ext cx="1947672" cy="3279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85288" y="771143"/>
            <a:ext cx="1947672" cy="3276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84776" y="768095"/>
            <a:ext cx="1950720" cy="3279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32655" y="5094726"/>
            <a:ext cx="1392945" cy="12100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2751" y="5090159"/>
            <a:ext cx="1478280" cy="2438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11319" y="6329160"/>
            <a:ext cx="1420377" cy="1199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94176" y="5093207"/>
            <a:ext cx="1469136" cy="3657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5128" y="5090159"/>
            <a:ext cx="1423416" cy="36606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7319" y="7551408"/>
            <a:ext cx="1447809" cy="1199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11323" y="7554462"/>
            <a:ext cx="1408176" cy="11963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5682741"/>
            <a:ext cx="6052820" cy="12109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31775" marR="227329" algn="ctr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10" dirty="0">
                <a:solidFill>
                  <a:srgbClr val="FF0000"/>
                </a:solidFill>
                <a:latin typeface="Georgia"/>
                <a:cs typeface="Georgia"/>
              </a:rPr>
              <a:t>27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(d): Road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Designing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Phase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as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per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Alignment to Reduce Tree Cutting and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Compensatory </a:t>
            </a:r>
            <a:r>
              <a:rPr sz="1050" b="1" u="dbl" spc="-5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Plantation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Relevance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ZERO Pollution</a:t>
            </a:r>
            <a:r>
              <a:rPr sz="105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Level.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Georgia"/>
              <a:cs typeface="Georgia"/>
            </a:endParaRPr>
          </a:p>
          <a:p>
            <a:pPr marL="12700" marR="5080" indent="457200" algn="just">
              <a:lnSpc>
                <a:spcPct val="95000"/>
              </a:lnSpc>
            </a:pPr>
            <a:r>
              <a:rPr sz="1000" dirty="0">
                <a:latin typeface="Georgia"/>
                <a:cs typeface="Georgia"/>
              </a:rPr>
              <a:t>Impacts </a:t>
            </a:r>
            <a:r>
              <a:rPr sz="1000" spc="-5" dirty="0">
                <a:latin typeface="Georgia"/>
                <a:cs typeface="Georgia"/>
              </a:rPr>
              <a:t>during design </a:t>
            </a:r>
            <a:r>
              <a:rPr sz="1000" dirty="0">
                <a:latin typeface="Georgia"/>
                <a:cs typeface="Georgia"/>
              </a:rPr>
              <a:t>phase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limited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removal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trees, acquisition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land and </a:t>
            </a:r>
            <a:r>
              <a:rPr sz="1000" spc="-5" dirty="0">
                <a:latin typeface="Georgia"/>
                <a:cs typeface="Georgia"/>
              </a:rPr>
              <a:t>structures,  relocation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water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ways,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water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parks,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water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bodies,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water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water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streams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channels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identification 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management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borrow pits </a:t>
            </a:r>
            <a:r>
              <a:rPr sz="1000" spc="-5" dirty="0">
                <a:latin typeface="Georgia"/>
                <a:cs typeface="Georgia"/>
              </a:rPr>
              <a:t>are as mentioned in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42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Georgia"/>
              <a:cs typeface="Georgia"/>
            </a:endParaRPr>
          </a:p>
          <a:p>
            <a:pPr marL="635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10" dirty="0">
                <a:solidFill>
                  <a:srgbClr val="FF0000"/>
                </a:solidFill>
                <a:latin typeface="Georgia"/>
                <a:cs typeface="Georgia"/>
              </a:rPr>
              <a:t>42: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Impacts during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Design</a:t>
            </a:r>
            <a:r>
              <a:rPr sz="105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Phase.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7030846"/>
          <a:ext cx="6041390" cy="2695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2939"/>
                <a:gridCol w="4098925"/>
              </a:tblGrid>
              <a:tr h="158495">
                <a:tc>
                  <a:txBody>
                    <a:bodyPr/>
                    <a:lstStyle/>
                    <a:p>
                      <a:pPr marL="1270" algn="ctr">
                        <a:lnSpc>
                          <a:spcPts val="1150"/>
                        </a:lnSpc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Impacts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ts val="1150"/>
                        </a:lnSpc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Mitigation</a:t>
                      </a:r>
                      <a:r>
                        <a:rPr sz="105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Measures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Land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Acquisition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Alignment design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minimize the land acquisition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whenever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applicable;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Major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Displacement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Bypasses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detours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considered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preciously;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Removal of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Trees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508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Alignment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design to reduce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number, widening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side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where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less trees are required 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cut.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Compensatory plantation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planned;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Impact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Public Utilities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-10" dirty="0">
                          <a:latin typeface="Georgia"/>
                          <a:cs typeface="Georgia"/>
                        </a:rPr>
                        <a:t>e.g.,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Community Wells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6985">
                        <a:lnSpc>
                          <a:spcPts val="1030"/>
                        </a:lnSpc>
                        <a:spcBef>
                          <a:spcPts val="28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Alignment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considered.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case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removal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alternate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arrangement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done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before;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Impact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Cultural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Sites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825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Alignment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design 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considered. Public consultation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may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needed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impact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cannot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avoided;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Relocation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Waterways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635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Hydrology to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considered. Public consultation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needed,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wherever  applicable;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Access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Restriction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635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Required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alternatives, underpasses, proper signposts for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people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design all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types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roads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Congestion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in Settlement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Areas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Service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provided everywhere all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over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network;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Borrow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Pits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762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Locations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selected considering minimum loss of productive land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redevelopment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resettlement;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9008">
                <a:tc>
                  <a:txBody>
                    <a:bodyPr/>
                    <a:lstStyle/>
                    <a:p>
                      <a:pPr marL="511809" marR="86360" indent="-421005">
                        <a:lnSpc>
                          <a:spcPts val="1030"/>
                        </a:lnSpc>
                        <a:spcBef>
                          <a:spcPts val="13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Environmental Specifications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Contractors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30"/>
                        </a:lnSpc>
                        <a:spcBef>
                          <a:spcPts val="13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Environmental qualifications specification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pre –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qualification packages for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contractors and structure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designers.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5222738" y="781806"/>
            <a:ext cx="1414291" cy="1191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94176" y="774191"/>
            <a:ext cx="1463039" cy="3605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88464" y="789431"/>
            <a:ext cx="1450848" cy="3590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2751" y="768095"/>
            <a:ext cx="1441704" cy="4797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18176" y="1999487"/>
            <a:ext cx="1432559" cy="23804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93035" y="4396733"/>
            <a:ext cx="1426464" cy="11689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77411" y="4387589"/>
            <a:ext cx="1463039" cy="11780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01402" y="4390626"/>
            <a:ext cx="1441723" cy="11750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5995" cy="3937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Georgia"/>
                <a:cs typeface="Georgia"/>
              </a:rPr>
              <a:t>Construction</a:t>
            </a:r>
            <a:r>
              <a:rPr sz="1000" b="1" i="1" spc="-2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Phase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dirty="0">
                <a:latin typeface="Georgia"/>
                <a:cs typeface="Georgia"/>
              </a:rPr>
              <a:t>Environmental </a:t>
            </a:r>
            <a:r>
              <a:rPr sz="1000" spc="-5" dirty="0">
                <a:latin typeface="Georgia"/>
                <a:cs typeface="Georgia"/>
              </a:rPr>
              <a:t>management during construction phase is </a:t>
            </a:r>
            <a:r>
              <a:rPr sz="1000" dirty="0">
                <a:latin typeface="Georgia"/>
                <a:cs typeface="Georgia"/>
              </a:rPr>
              <a:t>more crucial, because major impacts  during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dirty="0">
                <a:latin typeface="Georgia"/>
                <a:cs typeface="Georgia"/>
              </a:rPr>
              <a:t>like earthworks road </a:t>
            </a:r>
            <a:r>
              <a:rPr sz="1000" spc="-5" dirty="0">
                <a:latin typeface="Georgia"/>
                <a:cs typeface="Georgia"/>
              </a:rPr>
              <a:t>network, </a:t>
            </a:r>
            <a:r>
              <a:rPr sz="1000" dirty="0">
                <a:latin typeface="Georgia"/>
                <a:cs typeface="Georgia"/>
              </a:rPr>
              <a:t>movement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heavy machineries etc. causes </a:t>
            </a:r>
            <a:r>
              <a:rPr sz="1000" spc="-15" dirty="0">
                <a:latin typeface="Georgia"/>
                <a:cs typeface="Georgia"/>
              </a:rPr>
              <a:t>lot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disturbances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management becomes essential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this </a:t>
            </a:r>
            <a:r>
              <a:rPr sz="1000" dirty="0">
                <a:latin typeface="Georgia"/>
                <a:cs typeface="Georgia"/>
              </a:rPr>
              <a:t>stage </a:t>
            </a:r>
            <a:r>
              <a:rPr sz="1000" spc="-5" dirty="0">
                <a:latin typeface="Georgia"/>
                <a:cs typeface="Georgia"/>
              </a:rPr>
              <a:t>during construction </a:t>
            </a:r>
            <a:r>
              <a:rPr sz="1000" dirty="0">
                <a:latin typeface="Georgia"/>
                <a:cs typeface="Georgia"/>
              </a:rPr>
              <a:t>work.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construction  </a:t>
            </a:r>
            <a:r>
              <a:rPr sz="1000" dirty="0">
                <a:latin typeface="Georgia"/>
                <a:cs typeface="Georgia"/>
              </a:rPr>
              <a:t>workers </a:t>
            </a:r>
            <a:r>
              <a:rPr sz="1000" spc="-10" dirty="0">
                <a:latin typeface="Georgia"/>
                <a:cs typeface="Georgia"/>
              </a:rPr>
              <a:t>camp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located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spc="-10" dirty="0">
                <a:latin typeface="Georgia"/>
                <a:cs typeface="Georgia"/>
              </a:rPr>
              <a:t>least </a:t>
            </a:r>
            <a:r>
              <a:rPr sz="1000" dirty="0">
                <a:latin typeface="Georgia"/>
                <a:cs typeface="Georgia"/>
              </a:rPr>
              <a:t>500 </a:t>
            </a:r>
            <a:r>
              <a:rPr sz="1000" spc="-5" dirty="0">
                <a:latin typeface="Georgia"/>
                <a:cs typeface="Georgia"/>
              </a:rPr>
              <a:t>Meters </a:t>
            </a:r>
            <a:r>
              <a:rPr sz="1000" dirty="0">
                <a:latin typeface="Georgia"/>
                <a:cs typeface="Georgia"/>
              </a:rPr>
              <a:t>away from </a:t>
            </a:r>
            <a:r>
              <a:rPr sz="1000" spc="-5" dirty="0">
                <a:latin typeface="Georgia"/>
                <a:cs typeface="Georgia"/>
              </a:rPr>
              <a:t>habitations. The </a:t>
            </a:r>
            <a:r>
              <a:rPr sz="1000" dirty="0">
                <a:latin typeface="Georgia"/>
                <a:cs typeface="Georgia"/>
              </a:rPr>
              <a:t>construction yard, </a:t>
            </a:r>
            <a:r>
              <a:rPr sz="1000" b="1" dirty="0">
                <a:latin typeface="Georgia"/>
                <a:cs typeface="Georgia"/>
              </a:rPr>
              <a:t>“Hot </a:t>
            </a:r>
            <a:r>
              <a:rPr sz="1000" b="1" spc="-5" dirty="0">
                <a:latin typeface="Georgia"/>
                <a:cs typeface="Georgia"/>
              </a:rPr>
              <a:t>Mix  </a:t>
            </a:r>
            <a:r>
              <a:rPr sz="1000" b="1" dirty="0">
                <a:latin typeface="Georgia"/>
                <a:cs typeface="Georgia"/>
              </a:rPr>
              <a:t>Plants” </a:t>
            </a:r>
            <a:r>
              <a:rPr sz="1000" b="1" spc="-5" dirty="0">
                <a:latin typeface="Georgia"/>
                <a:cs typeface="Georgia"/>
              </a:rPr>
              <a:t>(HMPs)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crushers like </a:t>
            </a:r>
            <a:r>
              <a:rPr sz="1000" b="1" spc="-5" dirty="0">
                <a:latin typeface="Georgia"/>
                <a:cs typeface="Georgia"/>
              </a:rPr>
              <a:t>“Asphalt </a:t>
            </a:r>
            <a:r>
              <a:rPr sz="1000" b="1" spc="-10" dirty="0">
                <a:latin typeface="Georgia"/>
                <a:cs typeface="Georgia"/>
              </a:rPr>
              <a:t>Crusher </a:t>
            </a:r>
            <a:r>
              <a:rPr sz="1000" b="1" spc="-5" dirty="0">
                <a:latin typeface="Georgia"/>
                <a:cs typeface="Georgia"/>
              </a:rPr>
              <a:t>Plants” (ACP) </a:t>
            </a:r>
            <a:r>
              <a:rPr sz="1000" dirty="0">
                <a:latin typeface="Georgia"/>
                <a:cs typeface="Georgia"/>
              </a:rPr>
              <a:t>etc.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located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dirty="0">
                <a:latin typeface="Georgia"/>
                <a:cs typeface="Georgia"/>
              </a:rPr>
              <a:t>500 Meters  away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dirty="0">
                <a:latin typeface="Georgia"/>
                <a:cs typeface="Georgia"/>
              </a:rPr>
              <a:t>habitations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in downwind directions. The minimum </a:t>
            </a:r>
            <a:r>
              <a:rPr sz="1000" dirty="0">
                <a:latin typeface="Georgia"/>
                <a:cs typeface="Georgia"/>
              </a:rPr>
              <a:t>distance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these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kept </a:t>
            </a:r>
            <a:r>
              <a:rPr sz="1000" spc="-10" dirty="0">
                <a:latin typeface="Georgia"/>
                <a:cs typeface="Georgia"/>
              </a:rPr>
              <a:t>3.0 </a:t>
            </a:r>
            <a:r>
              <a:rPr sz="1000" dirty="0">
                <a:latin typeface="Georgia"/>
                <a:cs typeface="Georgia"/>
              </a:rPr>
              <a:t>Km. 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spc="-5" dirty="0">
                <a:latin typeface="Georgia"/>
                <a:cs typeface="Georgia"/>
              </a:rPr>
              <a:t>reserve forest areas. Adequate cross drainage structures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planned </a:t>
            </a:r>
            <a:r>
              <a:rPr sz="1000" spc="-5" dirty="0">
                <a:latin typeface="Georgia"/>
                <a:cs typeface="Georgia"/>
              </a:rPr>
              <a:t>to maintain proper cross  drainage. </a:t>
            </a:r>
            <a:r>
              <a:rPr sz="1000" b="1" i="1" dirty="0">
                <a:solidFill>
                  <a:srgbClr val="FF00FF"/>
                </a:solidFill>
                <a:latin typeface="Georgia"/>
                <a:cs typeface="Georgia"/>
              </a:rPr>
              <a:t>“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In order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to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compensate negative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impacts on floral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species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due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to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cutting </a:t>
            </a:r>
            <a:r>
              <a:rPr sz="1000" b="1" i="1" u="dash" spc="-1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of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trees </a:t>
            </a:r>
            <a:r>
              <a:rPr sz="1000" b="1" i="1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the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project plans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compensatory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plantation in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the </a:t>
            </a:r>
            <a:r>
              <a:rPr sz="1000" b="1" i="1" u="dash" spc="-1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ratio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of 1: 3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i.e.,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for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everyone </a:t>
            </a:r>
            <a:r>
              <a:rPr sz="1000" b="1" i="1" u="dash" spc="-1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has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to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be </a:t>
            </a:r>
            <a:r>
              <a:rPr sz="1000" b="1" i="1" spc="-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applied…</a:t>
            </a:r>
            <a:r>
              <a:rPr sz="1000" b="1" i="1" u="dash" spc="-5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if</a:t>
            </a:r>
            <a:r>
              <a:rPr sz="1000" b="1" i="1" u="dash" spc="-6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one</a:t>
            </a:r>
            <a:r>
              <a:rPr sz="1000" b="1" i="1" u="dash" spc="-7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tree</a:t>
            </a:r>
            <a:r>
              <a:rPr sz="1000" b="1" i="1" u="dash" spc="-4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is</a:t>
            </a:r>
            <a:r>
              <a:rPr sz="1000" b="1" i="1" u="dash" spc="-5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cut…!!!</a:t>
            </a:r>
            <a:r>
              <a:rPr sz="1000" b="1" i="1" u="dash" spc="-5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Then</a:t>
            </a:r>
            <a:r>
              <a:rPr sz="1000" b="1" i="1" u="dash" spc="-6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three</a:t>
            </a:r>
            <a:r>
              <a:rPr sz="1000" b="1" i="1" u="dash" spc="-4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or</a:t>
            </a:r>
            <a:r>
              <a:rPr sz="1000" b="1" i="1" u="dash" spc="-7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more</a:t>
            </a:r>
            <a:r>
              <a:rPr sz="1000" b="1" i="1" u="dash" spc="-4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trees</a:t>
            </a:r>
            <a:r>
              <a:rPr sz="1000" b="1" i="1" u="dash" spc="-30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will</a:t>
            </a:r>
            <a:r>
              <a:rPr sz="1000" b="1" i="1" u="dash" spc="-5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be</a:t>
            </a:r>
            <a:r>
              <a:rPr sz="1000" b="1" i="1" u="dash" spc="-4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 </a:t>
            </a:r>
            <a:r>
              <a:rPr sz="1000" b="1" i="1" u="dash" spc="-5" dirty="0">
                <a:solidFill>
                  <a:srgbClr val="FF00F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planted</a:t>
            </a:r>
            <a:r>
              <a:rPr sz="1000" b="1" i="1" spc="-5" dirty="0">
                <a:solidFill>
                  <a:srgbClr val="FF00FF"/>
                </a:solidFill>
                <a:latin typeface="Georgia"/>
                <a:cs typeface="Georgia"/>
              </a:rPr>
              <a:t>”.</a:t>
            </a:r>
            <a:r>
              <a:rPr sz="1000" b="1" i="1" spc="-5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acquisition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  area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minimal and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compensated </a:t>
            </a:r>
            <a:r>
              <a:rPr sz="1000" dirty="0">
                <a:latin typeface="Georgia"/>
                <a:cs typeface="Georgia"/>
              </a:rPr>
              <a:t>through </a:t>
            </a:r>
            <a:r>
              <a:rPr sz="1000" spc="-5" dirty="0">
                <a:latin typeface="Georgia"/>
                <a:cs typeface="Georgia"/>
              </a:rPr>
              <a:t>compensatory afforestation. The noise barriers </a:t>
            </a:r>
            <a:r>
              <a:rPr sz="1000" spc="5" dirty="0">
                <a:latin typeface="Georgia"/>
                <a:cs typeface="Georgia"/>
              </a:rPr>
              <a:t>have 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planned </a:t>
            </a:r>
            <a:r>
              <a:rPr sz="1000" dirty="0">
                <a:latin typeface="Georgia"/>
                <a:cs typeface="Georgia"/>
              </a:rPr>
              <a:t>closed </a:t>
            </a:r>
            <a:r>
              <a:rPr sz="1000" spc="-5" dirty="0">
                <a:latin typeface="Georgia"/>
                <a:cs typeface="Georgia"/>
              </a:rPr>
              <a:t>to educational institute </a:t>
            </a:r>
            <a:r>
              <a:rPr sz="1000" dirty="0">
                <a:latin typeface="Georgia"/>
                <a:cs typeface="Georgia"/>
              </a:rPr>
              <a:t>so </a:t>
            </a:r>
            <a:r>
              <a:rPr sz="1000" spc="5" dirty="0">
                <a:latin typeface="Georgia"/>
                <a:cs typeface="Georgia"/>
              </a:rPr>
              <a:t>that </a:t>
            </a:r>
            <a:r>
              <a:rPr sz="1000" spc="-10" dirty="0">
                <a:latin typeface="Georgia"/>
                <a:cs typeface="Georgia"/>
              </a:rPr>
              <a:t>post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noise </a:t>
            </a:r>
            <a:r>
              <a:rPr sz="1000" spc="-5" dirty="0">
                <a:latin typeface="Georgia"/>
                <a:cs typeface="Georgia"/>
              </a:rPr>
              <a:t>levels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within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specified </a:t>
            </a:r>
            <a:r>
              <a:rPr sz="1000" dirty="0">
                <a:latin typeface="Georgia"/>
                <a:cs typeface="Georgia"/>
              </a:rPr>
              <a:t>limits. 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will </a:t>
            </a:r>
            <a:r>
              <a:rPr sz="1000" dirty="0">
                <a:latin typeface="Georgia"/>
                <a:cs typeface="Georgia"/>
              </a:rPr>
              <a:t>take an </a:t>
            </a:r>
            <a:r>
              <a:rPr sz="1000" spc="-5" dirty="0">
                <a:latin typeface="Georgia"/>
                <a:cs typeface="Georgia"/>
              </a:rPr>
              <a:t>opportunity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provide </a:t>
            </a:r>
            <a:r>
              <a:rPr sz="1000" b="1" spc="-5" dirty="0">
                <a:latin typeface="Georgia"/>
                <a:cs typeface="Georgia"/>
              </a:rPr>
              <a:t>“Environmental Enhancement Measures” </a:t>
            </a:r>
            <a:r>
              <a:rPr sz="1000" b="1" dirty="0">
                <a:latin typeface="Georgia"/>
                <a:cs typeface="Georgia"/>
              </a:rPr>
              <a:t>(EEM) </a:t>
            </a:r>
            <a:r>
              <a:rPr sz="1000" spc="5" dirty="0">
                <a:latin typeface="Georgia"/>
                <a:cs typeface="Georgia"/>
              </a:rPr>
              <a:t>to  </a:t>
            </a:r>
            <a:r>
              <a:rPr sz="1000" dirty="0">
                <a:latin typeface="Georgia"/>
                <a:cs typeface="Georgia"/>
              </a:rPr>
              <a:t>improve </a:t>
            </a:r>
            <a:r>
              <a:rPr sz="1000" spc="-5" dirty="0">
                <a:latin typeface="Georgia"/>
                <a:cs typeface="Georgia"/>
              </a:rPr>
              <a:t>aesthetic activities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 area.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planned </a:t>
            </a:r>
            <a:r>
              <a:rPr sz="1000" b="1" dirty="0">
                <a:latin typeface="Georgia"/>
                <a:cs typeface="Georgia"/>
              </a:rPr>
              <a:t>“Environmental </a:t>
            </a:r>
            <a:r>
              <a:rPr sz="1000" b="1" spc="-5" dirty="0">
                <a:latin typeface="Georgia"/>
                <a:cs typeface="Georgia"/>
              </a:rPr>
              <a:t>Enhancement  Measures” (EEM) </a:t>
            </a:r>
            <a:r>
              <a:rPr sz="1000" spc="-5" dirty="0">
                <a:latin typeface="Georgia"/>
                <a:cs typeface="Georgia"/>
              </a:rPr>
              <a:t>include ponds enhancement, plantation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median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available </a:t>
            </a:r>
            <a:r>
              <a:rPr sz="1000" spc="-5" dirty="0">
                <a:latin typeface="Georgia"/>
                <a:cs typeface="Georgia"/>
              </a:rPr>
              <a:t>clear </a:t>
            </a:r>
            <a:r>
              <a:rPr sz="1000" spc="-10" dirty="0">
                <a:latin typeface="Georgia"/>
                <a:cs typeface="Georgia"/>
              </a:rPr>
              <a:t>space </a:t>
            </a:r>
            <a:r>
              <a:rPr sz="1000" spc="-5" dirty="0">
                <a:latin typeface="Georgia"/>
                <a:cs typeface="Georgia"/>
              </a:rPr>
              <a:t>in  </a:t>
            </a:r>
            <a:r>
              <a:rPr sz="1000" b="1" spc="-5" dirty="0">
                <a:latin typeface="Georgia"/>
                <a:cs typeface="Georgia"/>
              </a:rPr>
              <a:t>“Right </a:t>
            </a:r>
            <a:r>
              <a:rPr sz="1000" b="1" spc="-10" dirty="0">
                <a:latin typeface="Georgia"/>
                <a:cs typeface="Georgia"/>
              </a:rPr>
              <a:t>of Way” </a:t>
            </a:r>
            <a:r>
              <a:rPr sz="1000" b="1" dirty="0">
                <a:latin typeface="Georgia"/>
                <a:cs typeface="Georgia"/>
              </a:rPr>
              <a:t>(ROW)</a:t>
            </a:r>
            <a:r>
              <a:rPr sz="1000" dirty="0">
                <a:latin typeface="Georgia"/>
                <a:cs typeface="Georgia"/>
              </a:rPr>
              <a:t>, seating arrangements </a:t>
            </a:r>
            <a:r>
              <a:rPr sz="1000" spc="-5" dirty="0">
                <a:latin typeface="Georgia"/>
                <a:cs typeface="Georgia"/>
              </a:rPr>
              <a:t>around </a:t>
            </a:r>
            <a:r>
              <a:rPr sz="1000" dirty="0">
                <a:latin typeface="Georgia"/>
                <a:cs typeface="Georgia"/>
              </a:rPr>
              <a:t>trees must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installed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placed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specific  region.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pond </a:t>
            </a:r>
            <a:r>
              <a:rPr sz="1000" b="1" spc="-5" dirty="0">
                <a:latin typeface="Georgia"/>
                <a:cs typeface="Georgia"/>
              </a:rPr>
              <a:t>“Enhancement </a:t>
            </a:r>
            <a:r>
              <a:rPr sz="1000" b="1" dirty="0">
                <a:latin typeface="Georgia"/>
                <a:cs typeface="Georgia"/>
              </a:rPr>
              <a:t>Measures” </a:t>
            </a:r>
            <a:r>
              <a:rPr sz="1000" b="1" spc="-5" dirty="0">
                <a:latin typeface="Georgia"/>
                <a:cs typeface="Georgia"/>
              </a:rPr>
              <a:t>(EM) </a:t>
            </a:r>
            <a:r>
              <a:rPr sz="1000" spc="-5" dirty="0">
                <a:latin typeface="Georgia"/>
                <a:cs typeface="Georgia"/>
              </a:rPr>
              <a:t>will include </a:t>
            </a:r>
            <a:r>
              <a:rPr sz="1000" spc="-10" dirty="0">
                <a:latin typeface="Georgia"/>
                <a:cs typeface="Georgia"/>
              </a:rPr>
              <a:t>such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stepped access; washing  </a:t>
            </a:r>
            <a:r>
              <a:rPr sz="1000" dirty="0">
                <a:latin typeface="Georgia"/>
                <a:cs typeface="Georgia"/>
              </a:rPr>
              <a:t>platforms and </a:t>
            </a:r>
            <a:r>
              <a:rPr sz="1000" spc="-5" dirty="0">
                <a:latin typeface="Georgia"/>
                <a:cs typeface="Georgia"/>
              </a:rPr>
              <a:t>seating arrangements ought </a:t>
            </a:r>
            <a:r>
              <a:rPr sz="1000" spc="5" dirty="0">
                <a:latin typeface="Georgia"/>
                <a:cs typeface="Georgia"/>
              </a:rPr>
              <a:t>to be </a:t>
            </a:r>
            <a:r>
              <a:rPr sz="1000" spc="-5" dirty="0">
                <a:latin typeface="Georgia"/>
                <a:cs typeface="Georgia"/>
              </a:rPr>
              <a:t>applied </a:t>
            </a:r>
            <a:r>
              <a:rPr sz="1000" dirty="0">
                <a:latin typeface="Georgia"/>
                <a:cs typeface="Georgia"/>
              </a:rPr>
              <a:t>etc. Some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ditches 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filled </a:t>
            </a:r>
            <a:r>
              <a:rPr sz="1000" spc="10" dirty="0">
                <a:latin typeface="Georgia"/>
                <a:cs typeface="Georgia"/>
              </a:rPr>
              <a:t>up </a:t>
            </a:r>
            <a:r>
              <a:rPr sz="1000" spc="-5" dirty="0">
                <a:latin typeface="Georgia"/>
                <a:cs typeface="Georgia"/>
              </a:rPr>
              <a:t>due to  </a:t>
            </a:r>
            <a:r>
              <a:rPr sz="1000" dirty="0">
                <a:latin typeface="Georgia"/>
                <a:cs typeface="Georgia"/>
              </a:rPr>
              <a:t>embankment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construction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“Right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of</a:t>
            </a:r>
            <a:r>
              <a:rPr sz="1000" b="1" dirty="0">
                <a:latin typeface="Georgia"/>
                <a:cs typeface="Georgia"/>
              </a:rPr>
              <a:t> Way”</a:t>
            </a:r>
            <a:r>
              <a:rPr sz="1000" b="1" spc="-3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(ROW)</a:t>
            </a:r>
            <a:r>
              <a:rPr sz="1000" spc="-5" dirty="0">
                <a:latin typeface="Georgia"/>
                <a:cs typeface="Georgia"/>
              </a:rPr>
              <a:t>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order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avoid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contamination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water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bodies  </a:t>
            </a:r>
            <a:r>
              <a:rPr sz="1000" dirty="0">
                <a:latin typeface="Georgia"/>
                <a:cs typeface="Georgia"/>
              </a:rPr>
              <a:t>during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construction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sedimentation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chambers,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oils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grease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separators,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oil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interceptors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storage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areas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  at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dirty="0">
                <a:latin typeface="Georgia"/>
                <a:cs typeface="Georgia"/>
              </a:rPr>
              <a:t>yard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spc="-5" dirty="0">
                <a:latin typeface="Georgia"/>
                <a:cs typeface="Georgia"/>
              </a:rPr>
              <a:t>been </a:t>
            </a:r>
            <a:r>
              <a:rPr sz="1000" dirty="0">
                <a:latin typeface="Georgia"/>
                <a:cs typeface="Georgia"/>
              </a:rPr>
              <a:t>planned.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bill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quantities for mitigation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enhancement measures </a:t>
            </a:r>
            <a:r>
              <a:rPr sz="1000" spc="5" dirty="0">
                <a:latin typeface="Georgia"/>
                <a:cs typeface="Georgia"/>
              </a:rPr>
              <a:t>has 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given in respective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“Environmental Management </a:t>
            </a:r>
            <a:r>
              <a:rPr sz="1000" b="1" dirty="0">
                <a:solidFill>
                  <a:srgbClr val="FF00FF"/>
                </a:solidFill>
                <a:latin typeface="Georgia"/>
                <a:cs typeface="Georgia"/>
              </a:rPr>
              <a:t>Plans” </a:t>
            </a:r>
            <a:r>
              <a:rPr sz="1000" b="1" spc="-5" dirty="0">
                <a:solidFill>
                  <a:srgbClr val="FF00FF"/>
                </a:solidFill>
                <a:latin typeface="Georgia"/>
                <a:cs typeface="Georgia"/>
              </a:rPr>
              <a:t>(EMPs)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construction packages. 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 43 </a:t>
            </a:r>
            <a:r>
              <a:rPr sz="1000" spc="-5" dirty="0">
                <a:latin typeface="Georgia"/>
                <a:cs typeface="Georgia"/>
              </a:rPr>
              <a:t>below summarizes impacts </a:t>
            </a:r>
            <a:r>
              <a:rPr sz="1000" spc="-10" dirty="0">
                <a:latin typeface="Georgia"/>
                <a:cs typeface="Georgia"/>
              </a:rPr>
              <a:t>and its </a:t>
            </a:r>
            <a:r>
              <a:rPr sz="1000" spc="-5" dirty="0">
                <a:latin typeface="Georgia"/>
                <a:cs typeface="Georgia"/>
              </a:rPr>
              <a:t>Environmental Management </a:t>
            </a:r>
            <a:r>
              <a:rPr sz="1000" dirty="0">
                <a:latin typeface="Georgia"/>
                <a:cs typeface="Georgia"/>
              </a:rPr>
              <a:t>Plan </a:t>
            </a:r>
            <a:r>
              <a:rPr sz="1000" spc="-5" dirty="0">
                <a:latin typeface="Georgia"/>
                <a:cs typeface="Georgia"/>
              </a:rPr>
              <a:t>during Construction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Period.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549275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43: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Management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Plan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during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Construction</a:t>
            </a:r>
            <a:r>
              <a:rPr sz="105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Period.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125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4805172"/>
          <a:ext cx="6031865" cy="318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060"/>
                <a:gridCol w="4653280"/>
              </a:tblGrid>
              <a:tr h="249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Impacts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Mitigation</a:t>
                      </a:r>
                      <a:r>
                        <a:rPr sz="105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Measures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011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 Erosion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Proper planning for slope stabilization, topsoil storage, plantation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turf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900" i="1" spc="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slopes;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Loss of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Topsoil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1270">
                        <a:lnSpc>
                          <a:spcPts val="1010"/>
                        </a:lnSpc>
                        <a:spcBef>
                          <a:spcPts val="1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Arable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lands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avoided for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earth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borrowing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network. If needed,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topsoil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separated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refilled after excavation on operational site/ region/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01955" marR="171450" indent="-222885">
                        <a:lnSpc>
                          <a:spcPts val="101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Borrowing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Fill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Materials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just">
                        <a:lnSpc>
                          <a:spcPct val="94400"/>
                        </a:lnSpc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Excavation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pre 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selected locations.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After excavation 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pits 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dressed to  match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surroundings.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specific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cases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borrow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pits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excavated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consultation  with</a:t>
                      </a:r>
                      <a:r>
                        <a:rPr sz="900" i="1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people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those</a:t>
                      </a:r>
                      <a:r>
                        <a:rPr sz="900" i="1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pits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harvesting</a:t>
                      </a:r>
                      <a:r>
                        <a:rPr sz="900" i="1" spc="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point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locations</a:t>
                      </a:r>
                      <a:r>
                        <a:rPr sz="900" i="1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particular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areas/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540">
                        <a:lnSpc>
                          <a:spcPts val="99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sites;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marL="100330" marR="91440" indent="255904">
                        <a:lnSpc>
                          <a:spcPts val="101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Disposal of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Waste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10"/>
                        </a:lnSpc>
                        <a:spcBef>
                          <a:spcPts val="29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haphazard dumping of construction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waste.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Only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selected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location maintaining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local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environmental regulations activities/ performance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used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operational</a:t>
                      </a:r>
                      <a:r>
                        <a:rPr sz="900" i="1" spc="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620">
                <a:tc>
                  <a:txBody>
                    <a:bodyPr/>
                    <a:lstStyle/>
                    <a:p>
                      <a:pPr marL="15240" marR="8255" algn="ctr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Disposal 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Human  Waste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by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3175" algn="ctr">
                        <a:lnSpc>
                          <a:spcPts val="96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Workers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40"/>
                        </a:lnSpc>
                        <a:spcBef>
                          <a:spcPts val="509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Specific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landfill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identified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manage solid waste generated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habitation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construction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workers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operational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site/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area/ specified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737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Generation of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Dust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just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sprayed during construction phase,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earth handling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sites, asphalt mixing  or crushing sites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other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excavation areas for suppression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dust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operational site; 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ash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used,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dust emission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its unloading,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storage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open place and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handling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suppressed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sprinkling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regular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interval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operation 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space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540" marR="635" algn="just">
                        <a:lnSpc>
                          <a:spcPts val="1010"/>
                        </a:lnSpc>
                        <a:spcBef>
                          <a:spcPts val="4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Dust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emission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piles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excavated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material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also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controlled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spraying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water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piles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located areas/ sites/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regions;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540" algn="just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Special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care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taken when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working near schools and medical facilities and other  sensitive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zones.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18540" y="8115680"/>
            <a:ext cx="6054090" cy="104965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457200" algn="just">
              <a:lnSpc>
                <a:spcPct val="94600"/>
              </a:lnSpc>
              <a:spcBef>
                <a:spcPts val="170"/>
              </a:spcBef>
            </a:pPr>
            <a:r>
              <a:rPr sz="1000" dirty="0">
                <a:latin typeface="Georgia"/>
                <a:cs typeface="Georgia"/>
              </a:rPr>
              <a:t>Environmental issues </a:t>
            </a:r>
            <a:r>
              <a:rPr sz="1000" spc="-5" dirty="0">
                <a:latin typeface="Georgia"/>
                <a:cs typeface="Georgia"/>
              </a:rPr>
              <a:t>change during operation phase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its </a:t>
            </a:r>
            <a:r>
              <a:rPr sz="1000" spc="-5" dirty="0">
                <a:latin typeface="Georgia"/>
                <a:cs typeface="Georgia"/>
              </a:rPr>
              <a:t>mitigation plans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also </a:t>
            </a:r>
            <a:r>
              <a:rPr sz="1000" dirty="0">
                <a:latin typeface="Georgia"/>
                <a:cs typeface="Georgia"/>
              </a:rPr>
              <a:t>related </a:t>
            </a:r>
            <a:r>
              <a:rPr sz="1000" spc="-5" dirty="0">
                <a:latin typeface="Georgia"/>
                <a:cs typeface="Georgia"/>
              </a:rPr>
              <a:t>with  </a:t>
            </a:r>
            <a:r>
              <a:rPr sz="1000" dirty="0">
                <a:latin typeface="Georgia"/>
                <a:cs typeface="Georgia"/>
              </a:rPr>
              <a:t>vehicular movement, road </a:t>
            </a:r>
            <a:r>
              <a:rPr sz="1000" spc="-10" dirty="0">
                <a:latin typeface="Georgia"/>
                <a:cs typeface="Georgia"/>
              </a:rPr>
              <a:t>safety and </a:t>
            </a:r>
            <a:r>
              <a:rPr sz="1000" spc="-5" dirty="0">
                <a:latin typeface="Georgia"/>
                <a:cs typeface="Georgia"/>
              </a:rPr>
              <a:t>management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ecological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natural/ environmental/ ordinary  </a:t>
            </a:r>
            <a:r>
              <a:rPr sz="1000" dirty="0">
                <a:latin typeface="Georgia"/>
                <a:cs typeface="Georgia"/>
              </a:rPr>
              <a:t>issues. Environmental </a:t>
            </a:r>
            <a:r>
              <a:rPr sz="1000" spc="-5" dirty="0">
                <a:latin typeface="Georgia"/>
                <a:cs typeface="Georgia"/>
              </a:rPr>
              <a:t>aspects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5" dirty="0">
                <a:latin typeface="Georgia"/>
                <a:cs typeface="Georgia"/>
              </a:rPr>
              <a:t>thus </a:t>
            </a:r>
            <a:r>
              <a:rPr sz="1000" dirty="0">
                <a:latin typeface="Georgia"/>
                <a:cs typeface="Georgia"/>
              </a:rPr>
              <a:t>more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less </a:t>
            </a:r>
            <a:r>
              <a:rPr sz="1000" dirty="0">
                <a:latin typeface="Georgia"/>
                <a:cs typeface="Georgia"/>
              </a:rPr>
              <a:t>related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vehicular emission; domestic; industrial </a:t>
            </a:r>
            <a:r>
              <a:rPr sz="1000" spc="5" dirty="0">
                <a:latin typeface="Georgia"/>
                <a:cs typeface="Georgia"/>
              </a:rPr>
              <a:t>or  </a:t>
            </a:r>
            <a:r>
              <a:rPr sz="1000" spc="-5" dirty="0">
                <a:latin typeface="Georgia"/>
                <a:cs typeface="Georgia"/>
              </a:rPr>
              <a:t>anthropogenic activities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surrounding areas. The </a:t>
            </a:r>
            <a:r>
              <a:rPr sz="1000" dirty="0">
                <a:latin typeface="Georgia"/>
                <a:cs typeface="Georgia"/>
              </a:rPr>
              <a:t>mitigation </a:t>
            </a:r>
            <a:r>
              <a:rPr sz="1000" spc="-5" dirty="0">
                <a:latin typeface="Georgia"/>
                <a:cs typeface="Georgia"/>
              </a:rPr>
              <a:t>measures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different </a:t>
            </a:r>
            <a:r>
              <a:rPr sz="1000" dirty="0">
                <a:latin typeface="Georgia"/>
                <a:cs typeface="Georgia"/>
              </a:rPr>
              <a:t>environmental  aspects </a:t>
            </a:r>
            <a:r>
              <a:rPr sz="1000" spc="-5" dirty="0">
                <a:latin typeface="Georgia"/>
                <a:cs typeface="Georgia"/>
              </a:rPr>
              <a:t>are discussed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 44</a:t>
            </a:r>
            <a:r>
              <a:rPr sz="100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below.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10" dirty="0">
                <a:solidFill>
                  <a:srgbClr val="FF0000"/>
                </a:solidFill>
                <a:latin typeface="Georgia"/>
                <a:cs typeface="Georgia"/>
              </a:rPr>
              <a:t>44: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Management during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Operation</a:t>
            </a:r>
            <a:r>
              <a:rPr sz="105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Phase.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634288" y="9302241"/>
          <a:ext cx="6025515" cy="521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635"/>
                <a:gridCol w="5253990"/>
              </a:tblGrid>
              <a:tr h="24988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Impacts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Mitigation</a:t>
                      </a:r>
                      <a:r>
                        <a:rPr sz="105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Measures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65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Dust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Bad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maintenance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 gives high rise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dust pollution. Road Surface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maintained  properly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constantly;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634288" y="737869"/>
          <a:ext cx="6035040" cy="2015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635"/>
                <a:gridCol w="5263515"/>
              </a:tblGrid>
              <a:tr h="283463">
                <a:tc>
                  <a:txBody>
                    <a:bodyPr/>
                    <a:lstStyle/>
                    <a:p>
                      <a:pPr marL="106680" marR="98425" indent="27305">
                        <a:lnSpc>
                          <a:spcPts val="1030"/>
                        </a:lnSpc>
                        <a:spcBef>
                          <a:spcPts val="16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Gaseous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ol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810">
                        <a:lnSpc>
                          <a:spcPts val="1030"/>
                        </a:lnSpc>
                        <a:spcBef>
                          <a:spcPts val="16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vehicles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checked for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“</a:t>
                      </a:r>
                      <a:r>
                        <a:rPr sz="900" b="1" i="1" u="dbl" dirty="0"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Pollut</a:t>
                      </a:r>
                      <a:r>
                        <a:rPr sz="900" b="1" i="1" u="sng" dirty="0"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io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n Under </a:t>
                      </a:r>
                      <a:r>
                        <a:rPr sz="900" b="1" i="1" spc="-5" dirty="0">
                          <a:latin typeface="Georgia"/>
                          <a:cs typeface="Georgia"/>
                        </a:rPr>
                        <a:t>Control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(PUC)”,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certificates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occasional  spot testing of emission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vehicles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carried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out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specified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Noise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571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level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different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automobiles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has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been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prescribed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Environment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(Protection)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Rules,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1986.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Signs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posted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restrict blowing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horns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high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front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highly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sensitive locations or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zones;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3573">
                <a:tc>
                  <a:txBody>
                    <a:bodyPr/>
                    <a:lstStyle/>
                    <a:p>
                      <a:pPr marL="176530" marR="146050" indent="-21590">
                        <a:lnSpc>
                          <a:spcPts val="1040"/>
                        </a:lnSpc>
                        <a:spcBef>
                          <a:spcPts val="509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Runoff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Surface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runoff from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disposed directly in the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bodies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surfaces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people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bathing and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washings purposes etc. It should also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disposed directly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to</a:t>
                      </a:r>
                      <a:r>
                        <a:rPr sz="900" i="1" spc="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any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540" marR="3175">
                        <a:lnSpc>
                          <a:spcPts val="944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watercourse with good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quality;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Wild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Life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just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There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speed restrictions through specific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 area in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night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day time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prevent  accident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animals.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There will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proper signs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indications for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drivers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inform about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activities happening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region/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Flora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Tree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plantations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monitored continuously on regularly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basis;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16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Safety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signals 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kept always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clean and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updated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regular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basis;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429">
                <a:tc>
                  <a:txBody>
                    <a:bodyPr/>
                    <a:lstStyle/>
                    <a:p>
                      <a:pPr marL="81915" marR="69215" indent="112395">
                        <a:lnSpc>
                          <a:spcPts val="101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Public  A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Bus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stops, underpasses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kept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order for specified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zones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site/ region or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618540" y="2871597"/>
            <a:ext cx="6053455" cy="1191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Georgia"/>
                <a:cs typeface="Georgia"/>
              </a:rPr>
              <a:t>Waste </a:t>
            </a:r>
            <a:r>
              <a:rPr sz="1000" b="1" i="1" spc="-5" dirty="0">
                <a:latin typeface="Georgia"/>
                <a:cs typeface="Georgia"/>
              </a:rPr>
              <a:t>Water </a:t>
            </a:r>
            <a:r>
              <a:rPr sz="1000" b="1" i="1" spc="5" dirty="0">
                <a:latin typeface="Georgia"/>
                <a:cs typeface="Georgia"/>
              </a:rPr>
              <a:t>and </a:t>
            </a:r>
            <a:r>
              <a:rPr sz="1000" b="1" i="1" dirty="0">
                <a:latin typeface="Georgia"/>
                <a:cs typeface="Georgia"/>
              </a:rPr>
              <a:t>Solid </a:t>
            </a:r>
            <a:r>
              <a:rPr sz="1000" b="1" i="1" spc="-5" dirty="0">
                <a:latin typeface="Georgia"/>
                <a:cs typeface="Georgia"/>
              </a:rPr>
              <a:t>Treatment</a:t>
            </a:r>
            <a:r>
              <a:rPr sz="1000" b="1" i="1" spc="-65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Process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  <a:spcBef>
                <a:spcPts val="5"/>
              </a:spcBef>
            </a:pPr>
            <a:r>
              <a:rPr sz="1000" dirty="0">
                <a:latin typeface="Georgia"/>
                <a:cs typeface="Georgia"/>
              </a:rPr>
              <a:t>Current </a:t>
            </a:r>
            <a:r>
              <a:rPr sz="1000" spc="-5" dirty="0">
                <a:latin typeface="Georgia"/>
                <a:cs typeface="Georgia"/>
              </a:rPr>
              <a:t>treatment strategies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directed </a:t>
            </a:r>
            <a:r>
              <a:rPr sz="1000" dirty="0">
                <a:latin typeface="Georgia"/>
                <a:cs typeface="Georgia"/>
              </a:rPr>
              <a:t>towards </a:t>
            </a:r>
            <a:r>
              <a:rPr sz="1000" spc="-5" dirty="0">
                <a:latin typeface="Georgia"/>
                <a:cs typeface="Georgia"/>
              </a:rPr>
              <a:t>reducing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amount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solid </a:t>
            </a:r>
            <a:r>
              <a:rPr sz="1000" spc="-5" dirty="0">
                <a:latin typeface="Georgia"/>
                <a:cs typeface="Georgia"/>
              </a:rPr>
              <a:t>waste </a:t>
            </a:r>
            <a:r>
              <a:rPr sz="1000" dirty="0">
                <a:latin typeface="Georgia"/>
                <a:cs typeface="Georgia"/>
              </a:rPr>
              <a:t>that needs </a:t>
            </a:r>
            <a:r>
              <a:rPr sz="1000" spc="5" dirty="0">
                <a:latin typeface="Georgia"/>
                <a:cs typeface="Georgia"/>
              </a:rPr>
              <a:t>to  be </a:t>
            </a:r>
            <a:r>
              <a:rPr sz="1000" dirty="0">
                <a:latin typeface="Georgia"/>
                <a:cs typeface="Georgia"/>
              </a:rPr>
              <a:t>land </a:t>
            </a:r>
            <a:r>
              <a:rPr sz="1000" spc="-5" dirty="0">
                <a:latin typeface="Georgia"/>
                <a:cs typeface="Georgia"/>
              </a:rPr>
              <a:t>filled,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dirty="0">
                <a:latin typeface="Georgia"/>
                <a:cs typeface="Georgia"/>
              </a:rPr>
              <a:t>as recovering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utilizing the </a:t>
            </a:r>
            <a:r>
              <a:rPr sz="1000" spc="-5" dirty="0">
                <a:latin typeface="Georgia"/>
                <a:cs typeface="Georgia"/>
              </a:rPr>
              <a:t>materials present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discarded </a:t>
            </a:r>
            <a:r>
              <a:rPr sz="1000" dirty="0">
                <a:latin typeface="Georgia"/>
                <a:cs typeface="Georgia"/>
              </a:rPr>
              <a:t>wastes as a </a:t>
            </a:r>
            <a:r>
              <a:rPr sz="1000" spc="-5" dirty="0">
                <a:latin typeface="Georgia"/>
                <a:cs typeface="Georgia"/>
              </a:rPr>
              <a:t>resource 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largest possible extent. Different methods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5" dirty="0">
                <a:latin typeface="Georgia"/>
                <a:cs typeface="Georgia"/>
              </a:rPr>
              <a:t>used for </a:t>
            </a:r>
            <a:r>
              <a:rPr sz="1000" spc="-5" dirty="0">
                <a:latin typeface="Georgia"/>
                <a:cs typeface="Georgia"/>
              </a:rPr>
              <a:t>treatment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solid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dirty="0">
                <a:latin typeface="Georgia"/>
                <a:cs typeface="Georgia"/>
              </a:rPr>
              <a:t>as waste water and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choice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proper method depends </a:t>
            </a:r>
            <a:r>
              <a:rPr sz="1000" dirty="0">
                <a:latin typeface="Georgia"/>
                <a:cs typeface="Georgia"/>
              </a:rPr>
              <a:t>upon </a:t>
            </a:r>
            <a:r>
              <a:rPr sz="1000" spc="-5" dirty="0">
                <a:latin typeface="Georgia"/>
                <a:cs typeface="Georgia"/>
              </a:rPr>
              <a:t>refuse characteristics, </a:t>
            </a:r>
            <a:r>
              <a:rPr sz="1000" dirty="0">
                <a:latin typeface="Georgia"/>
                <a:cs typeface="Georgia"/>
              </a:rPr>
              <a:t>land </a:t>
            </a:r>
            <a:r>
              <a:rPr sz="1000" spc="-5" dirty="0">
                <a:latin typeface="Georgia"/>
                <a:cs typeface="Georgia"/>
              </a:rPr>
              <a:t>area </a:t>
            </a:r>
            <a:r>
              <a:rPr sz="1000" dirty="0">
                <a:latin typeface="Georgia"/>
                <a:cs typeface="Georgia"/>
              </a:rPr>
              <a:t>available and </a:t>
            </a:r>
            <a:r>
              <a:rPr sz="1000" b="1" spc="-5" dirty="0">
                <a:latin typeface="Georgia"/>
                <a:cs typeface="Georgia"/>
              </a:rPr>
              <a:t>“Disposal </a:t>
            </a:r>
            <a:r>
              <a:rPr sz="1000" b="1" spc="-10" dirty="0">
                <a:latin typeface="Georgia"/>
                <a:cs typeface="Georgia"/>
              </a:rPr>
              <a:t>of  </a:t>
            </a:r>
            <a:r>
              <a:rPr sz="1000" b="1" dirty="0">
                <a:latin typeface="Georgia"/>
                <a:cs typeface="Georgia"/>
              </a:rPr>
              <a:t>Human Waste </a:t>
            </a:r>
            <a:r>
              <a:rPr sz="1000" b="1" spc="-15" dirty="0">
                <a:latin typeface="Georgia"/>
                <a:cs typeface="Georgia"/>
              </a:rPr>
              <a:t>by </a:t>
            </a:r>
            <a:r>
              <a:rPr sz="1000" b="1" spc="-5" dirty="0">
                <a:latin typeface="Georgia"/>
                <a:cs typeface="Georgia"/>
              </a:rPr>
              <a:t>Construction </a:t>
            </a:r>
            <a:r>
              <a:rPr sz="1000" b="1" dirty="0">
                <a:latin typeface="Georgia"/>
                <a:cs typeface="Georgia"/>
              </a:rPr>
              <a:t>Workers” </a:t>
            </a:r>
            <a:r>
              <a:rPr sz="1000" spc="-5" dirty="0">
                <a:latin typeface="Georgia"/>
                <a:cs typeface="Georgia"/>
              </a:rPr>
              <a:t>with disposal </a:t>
            </a:r>
            <a:r>
              <a:rPr sz="1000" dirty="0">
                <a:latin typeface="Georgia"/>
                <a:cs typeface="Georgia"/>
              </a:rPr>
              <a:t>cost as they are </a:t>
            </a:r>
            <a:r>
              <a:rPr sz="1000" spc="-5" dirty="0">
                <a:latin typeface="Georgia"/>
                <a:cs typeface="Georgia"/>
              </a:rPr>
              <a:t>given </a:t>
            </a:r>
            <a:r>
              <a:rPr sz="1000" dirty="0">
                <a:latin typeface="Georgia"/>
                <a:cs typeface="Georgia"/>
              </a:rPr>
              <a:t>below </a:t>
            </a:r>
            <a:r>
              <a:rPr sz="1000" spc="-5" dirty="0">
                <a:latin typeface="Georgia"/>
                <a:cs typeface="Georgia"/>
              </a:rPr>
              <a:t>in pyrolysis  process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shown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 28</a:t>
            </a:r>
            <a:r>
              <a:rPr sz="1000" spc="-5" dirty="0">
                <a:latin typeface="Georgia"/>
                <a:cs typeface="Georgia"/>
              </a:rPr>
              <a:t>: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540" y="8258936"/>
            <a:ext cx="6057265" cy="1630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1195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28: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Process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Pyrolysis </a:t>
            </a:r>
            <a:r>
              <a:rPr sz="1050" b="1" u="dbl" spc="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in Solid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and </a:t>
            </a:r>
            <a:r>
              <a:rPr sz="1050" b="1" u="dbl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Waste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Water</a:t>
            </a:r>
            <a:r>
              <a:rPr sz="1050" b="1" u="dbl" spc="-114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Treatment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400"/>
              </a:lnSpc>
            </a:pPr>
            <a:r>
              <a:rPr sz="1000" b="1" dirty="0">
                <a:latin typeface="Georgia"/>
                <a:cs typeface="Georgia"/>
              </a:rPr>
              <a:t>Pyrolysis: </a:t>
            </a:r>
            <a:r>
              <a:rPr sz="1000" dirty="0">
                <a:latin typeface="Georgia"/>
                <a:cs typeface="Georgia"/>
              </a:rPr>
              <a:t>Pyrolysis </a:t>
            </a:r>
            <a:r>
              <a:rPr sz="1000" spc="-5" dirty="0">
                <a:latin typeface="Georgia"/>
                <a:cs typeface="Georgia"/>
              </a:rPr>
              <a:t>is defined </a:t>
            </a:r>
            <a:r>
              <a:rPr sz="1000" dirty="0">
                <a:latin typeface="Georgia"/>
                <a:cs typeface="Georgia"/>
              </a:rPr>
              <a:t>as thermal </a:t>
            </a:r>
            <a:r>
              <a:rPr sz="1000" spc="-5" dirty="0">
                <a:latin typeface="Georgia"/>
                <a:cs typeface="Georgia"/>
              </a:rPr>
              <a:t>degradation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waste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terms </a:t>
            </a:r>
            <a:r>
              <a:rPr sz="1000" spc="-10" dirty="0">
                <a:latin typeface="Georgia"/>
                <a:cs typeface="Georgia"/>
              </a:rPr>
              <a:t>of may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water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solid in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absence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air </a:t>
            </a:r>
            <a:r>
              <a:rPr sz="1000" spc="-10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produce char, pyrolysis </a:t>
            </a:r>
            <a:r>
              <a:rPr sz="1000" dirty="0">
                <a:latin typeface="Georgia"/>
                <a:cs typeface="Georgia"/>
              </a:rPr>
              <a:t>oil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syngas, </a:t>
            </a:r>
            <a:r>
              <a:rPr sz="1000" i="1" spc="-5" dirty="0">
                <a:latin typeface="Georgia"/>
                <a:cs typeface="Georgia"/>
              </a:rPr>
              <a:t>e.g.,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conversion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wood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charcoal </a:t>
            </a:r>
            <a:r>
              <a:rPr sz="1000" spc="-10" dirty="0">
                <a:latin typeface="Georgia"/>
                <a:cs typeface="Georgia"/>
              </a:rPr>
              <a:t>also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is  defined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destructive distillation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waste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absence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oxygen. External source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heat is employed in  </a:t>
            </a:r>
            <a:r>
              <a:rPr sz="1000" spc="5" dirty="0">
                <a:latin typeface="Georgia"/>
                <a:cs typeface="Georgia"/>
              </a:rPr>
              <a:t>this </a:t>
            </a:r>
            <a:r>
              <a:rPr sz="1000" spc="-5" dirty="0">
                <a:latin typeface="Georgia"/>
                <a:cs typeface="Georgia"/>
              </a:rPr>
              <a:t>process. Because </a:t>
            </a:r>
            <a:r>
              <a:rPr sz="1000" spc="-10" dirty="0">
                <a:latin typeface="Georgia"/>
                <a:cs typeface="Georgia"/>
              </a:rPr>
              <a:t>most </a:t>
            </a:r>
            <a:r>
              <a:rPr sz="1000" dirty="0">
                <a:latin typeface="Georgia"/>
                <a:cs typeface="Georgia"/>
              </a:rPr>
              <a:t>organic </a:t>
            </a:r>
            <a:r>
              <a:rPr sz="1000" spc="-5" dirty="0">
                <a:latin typeface="Georgia"/>
                <a:cs typeface="Georgia"/>
              </a:rPr>
              <a:t>substances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thermally </a:t>
            </a:r>
            <a:r>
              <a:rPr sz="1000" dirty="0">
                <a:latin typeface="Georgia"/>
                <a:cs typeface="Georgia"/>
              </a:rPr>
              <a:t>unstable </a:t>
            </a:r>
            <a:r>
              <a:rPr sz="1000" spc="-5" dirty="0">
                <a:latin typeface="Georgia"/>
                <a:cs typeface="Georgia"/>
              </a:rPr>
              <a:t>they </a:t>
            </a:r>
            <a:r>
              <a:rPr sz="1000" spc="-10" dirty="0">
                <a:latin typeface="Georgia"/>
                <a:cs typeface="Georgia"/>
              </a:rPr>
              <a:t>can </a:t>
            </a:r>
            <a:r>
              <a:rPr sz="1000" dirty="0">
                <a:latin typeface="Georgia"/>
                <a:cs typeface="Georgia"/>
              </a:rPr>
              <a:t>upon </a:t>
            </a:r>
            <a:r>
              <a:rPr sz="1000" spc="5" dirty="0">
                <a:latin typeface="Georgia"/>
                <a:cs typeface="Georgia"/>
              </a:rPr>
              <a:t>heating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an </a:t>
            </a:r>
            <a:r>
              <a:rPr sz="1000" spc="-5" dirty="0">
                <a:latin typeface="Georgia"/>
                <a:cs typeface="Georgia"/>
              </a:rPr>
              <a:t>oxygen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dirty="0">
                <a:latin typeface="Georgia"/>
                <a:cs typeface="Georgia"/>
              </a:rPr>
              <a:t>free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atmosphere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split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through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combination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thermal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cracking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condensation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reactions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into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gaseous,  liquid </a:t>
            </a:r>
            <a:r>
              <a:rPr sz="1000" dirty="0">
                <a:latin typeface="Georgia"/>
                <a:cs typeface="Georgia"/>
              </a:rPr>
              <a:t>and solid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fraction.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50">
              <a:latin typeface="Georgia"/>
              <a:cs typeface="Georgia"/>
            </a:endParaRPr>
          </a:p>
          <a:p>
            <a:pPr marL="698500" indent="-229870">
              <a:lnSpc>
                <a:spcPts val="1165"/>
              </a:lnSpc>
              <a:spcBef>
                <a:spcPts val="5"/>
              </a:spcBef>
              <a:buFont typeface="Wingdings"/>
              <a:buChar char=""/>
              <a:tabLst>
                <a:tab pos="699135" algn="l"/>
              </a:tabLst>
            </a:pPr>
            <a:r>
              <a:rPr sz="1000" i="1" spc="-5" dirty="0">
                <a:latin typeface="Georgia"/>
                <a:cs typeface="Georgia"/>
              </a:rPr>
              <a:t>Incineration</a:t>
            </a:r>
            <a:r>
              <a:rPr sz="1000" i="1" spc="-35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process;</a:t>
            </a:r>
            <a:endParaRPr sz="1000">
              <a:latin typeface="Georgia"/>
              <a:cs typeface="Georgia"/>
            </a:endParaRPr>
          </a:p>
          <a:p>
            <a:pPr marL="698500" indent="-229870">
              <a:lnSpc>
                <a:spcPts val="1165"/>
              </a:lnSpc>
              <a:buFont typeface="Wingdings"/>
              <a:buChar char=""/>
              <a:tabLst>
                <a:tab pos="699135" algn="l"/>
              </a:tabLst>
            </a:pPr>
            <a:r>
              <a:rPr sz="1000" i="1" spc="-5" dirty="0">
                <a:latin typeface="Georgia"/>
                <a:cs typeface="Georgia"/>
              </a:rPr>
              <a:t>Compaction</a:t>
            </a:r>
            <a:r>
              <a:rPr sz="1000" i="1" spc="-50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process;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0369" y="4216906"/>
            <a:ext cx="5986276" cy="3921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5995" cy="3353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8500" indent="-229870">
              <a:lnSpc>
                <a:spcPts val="1165"/>
              </a:lnSpc>
              <a:spcBef>
                <a:spcPts val="105"/>
              </a:spcBef>
              <a:buFont typeface="Wingdings"/>
              <a:buChar char=""/>
              <a:tabLst>
                <a:tab pos="699135" algn="l"/>
              </a:tabLst>
            </a:pPr>
            <a:r>
              <a:rPr sz="1000" i="1" spc="-5" dirty="0">
                <a:latin typeface="Georgia"/>
                <a:cs typeface="Georgia"/>
              </a:rPr>
              <a:t>Pyrolysis</a:t>
            </a:r>
            <a:r>
              <a:rPr sz="1000" i="1" spc="-10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process;</a:t>
            </a:r>
            <a:endParaRPr sz="1000">
              <a:latin typeface="Georgia"/>
              <a:cs typeface="Georgia"/>
            </a:endParaRPr>
          </a:p>
          <a:p>
            <a:pPr marL="698500" indent="-229870">
              <a:lnSpc>
                <a:spcPts val="1140"/>
              </a:lnSpc>
              <a:buFont typeface="Wingdings"/>
              <a:buChar char=""/>
              <a:tabLst>
                <a:tab pos="699135" algn="l"/>
              </a:tabLst>
            </a:pPr>
            <a:r>
              <a:rPr sz="1000" i="1" spc="-5" dirty="0">
                <a:latin typeface="Georgia"/>
                <a:cs typeface="Georgia"/>
              </a:rPr>
              <a:t>Gasification</a:t>
            </a:r>
            <a:r>
              <a:rPr sz="1000" i="1" spc="-30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process;</a:t>
            </a:r>
            <a:endParaRPr sz="1000">
              <a:latin typeface="Georgia"/>
              <a:cs typeface="Georgia"/>
            </a:endParaRPr>
          </a:p>
          <a:p>
            <a:pPr marL="698500" indent="-229870">
              <a:lnSpc>
                <a:spcPts val="1175"/>
              </a:lnSpc>
              <a:buFont typeface="Wingdings"/>
              <a:buChar char=""/>
              <a:tabLst>
                <a:tab pos="699135" algn="l"/>
              </a:tabLst>
            </a:pPr>
            <a:r>
              <a:rPr sz="1000" i="1" spc="-5" dirty="0">
                <a:latin typeface="Georgia"/>
                <a:cs typeface="Georgia"/>
              </a:rPr>
              <a:t>Composting</a:t>
            </a:r>
            <a:r>
              <a:rPr sz="1000" i="1" spc="-5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process.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i="1" dirty="0">
                <a:latin typeface="Georgia"/>
                <a:cs typeface="Georgia"/>
              </a:rPr>
              <a:t>Solid </a:t>
            </a:r>
            <a:r>
              <a:rPr sz="1000" b="1" i="1" spc="-5" dirty="0">
                <a:latin typeface="Georgia"/>
                <a:cs typeface="Georgia"/>
              </a:rPr>
              <a:t>Waste </a:t>
            </a:r>
            <a:r>
              <a:rPr sz="1000" b="1" i="1" dirty="0">
                <a:latin typeface="Georgia"/>
                <a:cs typeface="Georgia"/>
              </a:rPr>
              <a:t>Handling</a:t>
            </a:r>
            <a:r>
              <a:rPr sz="1000" b="1" i="1" spc="-1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Practice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8890" indent="457200" algn="just">
              <a:lnSpc>
                <a:spcPct val="94700"/>
              </a:lnSpc>
            </a:pPr>
            <a:r>
              <a:rPr sz="1000" dirty="0">
                <a:latin typeface="Georgia"/>
                <a:cs typeface="Georgia"/>
              </a:rPr>
              <a:t>Proper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method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should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adopted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management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solid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waste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disposal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soil.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Industrial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wastes  can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treated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physically,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chemically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biologically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until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less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hazardous.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Acidic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alkaline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wastes  </a:t>
            </a:r>
            <a:r>
              <a:rPr sz="1000" dirty="0">
                <a:latin typeface="Georgia"/>
                <a:cs typeface="Georgia"/>
              </a:rPr>
              <a:t>should </a:t>
            </a:r>
            <a:r>
              <a:rPr sz="1000" spc="10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first neutralized;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insoluble material, if biodegradable should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allowed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degrade </a:t>
            </a:r>
            <a:r>
              <a:rPr sz="1000" dirty="0">
                <a:latin typeface="Georgia"/>
                <a:cs typeface="Georgia"/>
              </a:rPr>
              <a:t>under  controlled </a:t>
            </a:r>
            <a:r>
              <a:rPr sz="1000" spc="-5" dirty="0">
                <a:latin typeface="Georgia"/>
                <a:cs typeface="Georgia"/>
              </a:rPr>
              <a:t>conditions </a:t>
            </a:r>
            <a:r>
              <a:rPr sz="1000" dirty="0">
                <a:latin typeface="Georgia"/>
                <a:cs typeface="Georgia"/>
              </a:rPr>
              <a:t>before being </a:t>
            </a:r>
            <a:r>
              <a:rPr sz="1000" spc="-5" dirty="0">
                <a:latin typeface="Georgia"/>
                <a:cs typeface="Georgia"/>
              </a:rPr>
              <a:t>disposed off into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soil. </a:t>
            </a:r>
            <a:r>
              <a:rPr sz="1000" dirty="0">
                <a:latin typeface="Georgia"/>
                <a:cs typeface="Georgia"/>
              </a:rPr>
              <a:t>As a </a:t>
            </a:r>
            <a:r>
              <a:rPr sz="1000" spc="-5" dirty="0">
                <a:latin typeface="Georgia"/>
                <a:cs typeface="Georgia"/>
              </a:rPr>
              <a:t>last </a:t>
            </a:r>
            <a:r>
              <a:rPr sz="1000" dirty="0">
                <a:latin typeface="Georgia"/>
                <a:cs typeface="Georgia"/>
              </a:rPr>
              <a:t>resort, new </a:t>
            </a:r>
            <a:r>
              <a:rPr sz="1000" spc="-5" dirty="0">
                <a:latin typeface="Georgia"/>
                <a:cs typeface="Georgia"/>
              </a:rPr>
              <a:t>areas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storage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dirty="0">
                <a:latin typeface="Georgia"/>
                <a:cs typeface="Georgia"/>
              </a:rPr>
              <a:t>hazardous </a:t>
            </a:r>
            <a:r>
              <a:rPr sz="1000" spc="-5" dirty="0">
                <a:latin typeface="Georgia"/>
                <a:cs typeface="Georgia"/>
              </a:rPr>
              <a:t>waste should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investigated </a:t>
            </a:r>
            <a:r>
              <a:rPr sz="1000" spc="-10" dirty="0">
                <a:latin typeface="Georgia"/>
                <a:cs typeface="Georgia"/>
              </a:rPr>
              <a:t>such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deep </a:t>
            </a:r>
            <a:r>
              <a:rPr sz="1000" spc="5" dirty="0">
                <a:latin typeface="Georgia"/>
                <a:cs typeface="Georgia"/>
              </a:rPr>
              <a:t>well </a:t>
            </a:r>
            <a:r>
              <a:rPr sz="1000" spc="-5" dirty="0">
                <a:latin typeface="Georgia"/>
                <a:cs typeface="Georgia"/>
              </a:rPr>
              <a:t>injection </a:t>
            </a:r>
            <a:r>
              <a:rPr sz="1000" dirty="0">
                <a:latin typeface="Georgia"/>
                <a:cs typeface="Georgia"/>
              </a:rPr>
              <a:t>and more </a:t>
            </a:r>
            <a:r>
              <a:rPr sz="1000" spc="-5" dirty="0">
                <a:latin typeface="Georgia"/>
                <a:cs typeface="Georgia"/>
              </a:rPr>
              <a:t>secure landfills. Burying </a:t>
            </a:r>
            <a:r>
              <a:rPr sz="1000" dirty="0">
                <a:latin typeface="Georgia"/>
                <a:cs typeface="Georgia"/>
              </a:rPr>
              <a:t>the  waste </a:t>
            </a:r>
            <a:r>
              <a:rPr sz="1000" spc="-5" dirty="0">
                <a:latin typeface="Georgia"/>
                <a:cs typeface="Georgia"/>
              </a:rPr>
              <a:t>in locations situated </a:t>
            </a:r>
            <a:r>
              <a:rPr sz="1000" dirty="0">
                <a:latin typeface="Georgia"/>
                <a:cs typeface="Georgia"/>
              </a:rPr>
              <a:t>away </a:t>
            </a:r>
            <a:r>
              <a:rPr sz="1000" spc="-5" dirty="0">
                <a:latin typeface="Georgia"/>
                <a:cs typeface="Georgia"/>
              </a:rPr>
              <a:t>from residential </a:t>
            </a:r>
            <a:r>
              <a:rPr sz="1000" spc="-10" dirty="0">
                <a:latin typeface="Georgia"/>
                <a:cs typeface="Georgia"/>
              </a:rPr>
              <a:t>areas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simplest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most widely </a:t>
            </a:r>
            <a:r>
              <a:rPr sz="1000" dirty="0">
                <a:latin typeface="Georgia"/>
                <a:cs typeface="Georgia"/>
              </a:rPr>
              <a:t>used </a:t>
            </a:r>
            <a:r>
              <a:rPr sz="1000" spc="-5" dirty="0">
                <a:latin typeface="Georgia"/>
                <a:cs typeface="Georgia"/>
              </a:rPr>
              <a:t>technique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dirty="0">
                <a:latin typeface="Georgia"/>
                <a:cs typeface="Georgia"/>
              </a:rPr>
              <a:t>solid waste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management.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500"/>
              </a:lnSpc>
            </a:pPr>
            <a:r>
              <a:rPr sz="1000" dirty="0">
                <a:latin typeface="Georgia"/>
                <a:cs typeface="Georgia"/>
              </a:rPr>
              <a:t>Environmental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aesthetic considerations </a:t>
            </a:r>
            <a:r>
              <a:rPr sz="1000" spc="-10" dirty="0">
                <a:latin typeface="Georgia"/>
                <a:cs typeface="Georgia"/>
              </a:rPr>
              <a:t>must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taken into </a:t>
            </a:r>
            <a:r>
              <a:rPr sz="1000" dirty="0">
                <a:latin typeface="Georgia"/>
                <a:cs typeface="Georgia"/>
              </a:rPr>
              <a:t>consideration before </a:t>
            </a:r>
            <a:r>
              <a:rPr sz="1000" spc="-5" dirty="0">
                <a:latin typeface="Georgia"/>
                <a:cs typeface="Georgia"/>
              </a:rPr>
              <a:t>selecting </a:t>
            </a:r>
            <a:r>
              <a:rPr sz="1000" dirty="0">
                <a:latin typeface="Georgia"/>
                <a:cs typeface="Georgia"/>
              </a:rPr>
              <a:t>the  dumping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site’s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soil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condition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quality.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Incineration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other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wastes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expensive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leaves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huge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residue  and </a:t>
            </a:r>
            <a:r>
              <a:rPr sz="1000" spc="-5" dirty="0">
                <a:latin typeface="Georgia"/>
                <a:cs typeface="Georgia"/>
              </a:rPr>
              <a:t>adds to air, </a:t>
            </a:r>
            <a:r>
              <a:rPr sz="1000" dirty="0">
                <a:latin typeface="Georgia"/>
                <a:cs typeface="Georgia"/>
              </a:rPr>
              <a:t>water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soil as </a:t>
            </a:r>
            <a:r>
              <a:rPr sz="1000" spc="-5" dirty="0">
                <a:latin typeface="Georgia"/>
                <a:cs typeface="Georgia"/>
              </a:rPr>
              <a:t>major pollutant 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residue as </a:t>
            </a:r>
            <a:r>
              <a:rPr sz="1000" spc="-5" dirty="0">
                <a:latin typeface="Georgia"/>
                <a:cs typeface="Georgia"/>
              </a:rPr>
              <a:t>well. </a:t>
            </a:r>
            <a:r>
              <a:rPr sz="1000" b="1" i="1" spc="-5" dirty="0">
                <a:latin typeface="Georgia"/>
                <a:cs typeface="Georgia"/>
              </a:rPr>
              <a:t>“Pyrolysis </a:t>
            </a:r>
            <a:r>
              <a:rPr sz="1000" b="1" i="1" dirty="0">
                <a:latin typeface="Georgia"/>
                <a:cs typeface="Georgia"/>
              </a:rPr>
              <a:t>Practice </a:t>
            </a:r>
            <a:r>
              <a:rPr sz="1000" b="1" i="1" spc="5" dirty="0">
                <a:latin typeface="Georgia"/>
                <a:cs typeface="Georgia"/>
              </a:rPr>
              <a:t>or  </a:t>
            </a:r>
            <a:r>
              <a:rPr sz="1000" b="1" i="1" dirty="0">
                <a:latin typeface="Georgia"/>
                <a:cs typeface="Georgia"/>
              </a:rPr>
              <a:t>Technique”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process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combustion in absence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oxygen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material burnt </a:t>
            </a:r>
            <a:r>
              <a:rPr sz="1000" dirty="0">
                <a:latin typeface="Georgia"/>
                <a:cs typeface="Georgia"/>
              </a:rPr>
              <a:t>under </a:t>
            </a:r>
            <a:r>
              <a:rPr sz="1000" spc="-5" dirty="0">
                <a:latin typeface="Georgia"/>
                <a:cs typeface="Georgia"/>
              </a:rPr>
              <a:t>controlled  </a:t>
            </a:r>
            <a:r>
              <a:rPr sz="1000" dirty="0">
                <a:latin typeface="Georgia"/>
                <a:cs typeface="Georgia"/>
              </a:rPr>
              <a:t>atmosphere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oxygen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Solid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Waste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Handling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Pyrolysis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Technique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shown</a:t>
            </a:r>
            <a:r>
              <a:rPr sz="1000" spc="15" dirty="0"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29</a:t>
            </a:r>
            <a:r>
              <a:rPr sz="1000" spc="-5" dirty="0">
                <a:latin typeface="Georgia"/>
                <a:cs typeface="Georgia"/>
              </a:rPr>
              <a:t>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It 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alternative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  </a:t>
            </a:r>
            <a:r>
              <a:rPr sz="1000" spc="-5" dirty="0">
                <a:latin typeface="Georgia"/>
                <a:cs typeface="Georgia"/>
              </a:rPr>
              <a:t>incineration.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gas </a:t>
            </a:r>
            <a:r>
              <a:rPr sz="1000" dirty="0">
                <a:latin typeface="Georgia"/>
                <a:cs typeface="Georgia"/>
              </a:rPr>
              <a:t>and liquid thus obtained </a:t>
            </a:r>
            <a:r>
              <a:rPr sz="1000" spc="-5" dirty="0">
                <a:latin typeface="Georgia"/>
                <a:cs typeface="Georgia"/>
              </a:rPr>
              <a:t>can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used as fuels. </a:t>
            </a:r>
            <a:r>
              <a:rPr sz="1000" spc="-5" dirty="0">
                <a:latin typeface="Georgia"/>
                <a:cs typeface="Georgia"/>
              </a:rPr>
              <a:t>Pyrolysis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carbonaceous </a:t>
            </a:r>
            <a:r>
              <a:rPr sz="1000" dirty="0">
                <a:latin typeface="Georgia"/>
                <a:cs typeface="Georgia"/>
              </a:rPr>
              <a:t>wastes like  firewood, </a:t>
            </a:r>
            <a:r>
              <a:rPr sz="1000" spc="-5" dirty="0">
                <a:latin typeface="Georgia"/>
                <a:cs typeface="Georgia"/>
              </a:rPr>
              <a:t>coconut, palm </a:t>
            </a:r>
            <a:r>
              <a:rPr sz="1000" dirty="0">
                <a:latin typeface="Georgia"/>
                <a:cs typeface="Georgia"/>
              </a:rPr>
              <a:t>waste, </a:t>
            </a:r>
            <a:r>
              <a:rPr sz="1000" spc="-5" dirty="0">
                <a:latin typeface="Georgia"/>
                <a:cs typeface="Georgia"/>
              </a:rPr>
              <a:t>corn </a:t>
            </a:r>
            <a:r>
              <a:rPr sz="1000" dirty="0">
                <a:latin typeface="Georgia"/>
                <a:cs typeface="Georgia"/>
              </a:rPr>
              <a:t>combs, </a:t>
            </a:r>
            <a:r>
              <a:rPr sz="1000" spc="-5" dirty="0">
                <a:latin typeface="Georgia"/>
                <a:cs typeface="Georgia"/>
              </a:rPr>
              <a:t>wheat pod, </a:t>
            </a:r>
            <a:r>
              <a:rPr sz="1000" dirty="0">
                <a:latin typeface="Georgia"/>
                <a:cs typeface="Georgia"/>
              </a:rPr>
              <a:t>cashew shell, </a:t>
            </a:r>
            <a:r>
              <a:rPr sz="1000" spc="-5" dirty="0">
                <a:latin typeface="Georgia"/>
                <a:cs typeface="Georgia"/>
              </a:rPr>
              <a:t>rice husk, paddy straw, barley pod,  </a:t>
            </a:r>
            <a:r>
              <a:rPr sz="1000" dirty="0">
                <a:latin typeface="Georgia"/>
                <a:cs typeface="Georgia"/>
              </a:rPr>
              <a:t>maize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husk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saw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dust,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yields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charcoal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with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products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like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tar,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methyl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alcohol,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acetic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acid,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acetone 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fuel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gases.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540" y="8176641"/>
            <a:ext cx="6057900" cy="148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29: Solid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Waste Handling </a:t>
            </a:r>
            <a:r>
              <a:rPr sz="1050" b="1" u="dbl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Pyrolysis</a:t>
            </a:r>
            <a:r>
              <a:rPr sz="1050" b="1" u="dbl" spc="-30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050" b="1" u="dbl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Technique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600"/>
              </a:lnSpc>
            </a:pPr>
            <a:r>
              <a:rPr sz="1000" b="1" spc="-5" dirty="0">
                <a:latin typeface="Georgia"/>
                <a:cs typeface="Georgia"/>
              </a:rPr>
              <a:t>Environment Baseline: </a:t>
            </a:r>
            <a:r>
              <a:rPr sz="1000" spc="-5" dirty="0">
                <a:latin typeface="Georgia"/>
                <a:cs typeface="Georgia"/>
              </a:rPr>
              <a:t>Environmental, ecological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societal profile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study region/  </a:t>
            </a:r>
            <a:r>
              <a:rPr sz="1000" dirty="0">
                <a:latin typeface="Georgia"/>
                <a:cs typeface="Georgia"/>
              </a:rPr>
              <a:t>vicinity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 location are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secondary data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Physiographic, Topology, Climate, </a:t>
            </a:r>
            <a:r>
              <a:rPr sz="1000" dirty="0">
                <a:latin typeface="Georgia"/>
                <a:cs typeface="Georgia"/>
              </a:rPr>
              <a:t>Water Quality,  </a:t>
            </a:r>
            <a:r>
              <a:rPr sz="1000" spc="-5" dirty="0">
                <a:latin typeface="Georgia"/>
                <a:cs typeface="Georgia"/>
              </a:rPr>
              <a:t>Biological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outline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town.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study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incorporated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regarding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“Sewage</a:t>
            </a:r>
            <a:r>
              <a:rPr sz="1000" b="1" i="1" spc="-4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Treatment</a:t>
            </a:r>
            <a:r>
              <a:rPr sz="1000" b="1" i="1" spc="-50" dirty="0">
                <a:latin typeface="Georgia"/>
                <a:cs typeface="Georgia"/>
              </a:rPr>
              <a:t> </a:t>
            </a:r>
            <a:r>
              <a:rPr sz="1000" b="1" i="1" dirty="0">
                <a:latin typeface="Georgia"/>
                <a:cs typeface="Georgia"/>
              </a:rPr>
              <a:t>Plant”</a:t>
            </a:r>
            <a:r>
              <a:rPr sz="1000" b="1" i="1" spc="-50" dirty="0">
                <a:latin typeface="Georgia"/>
                <a:cs typeface="Georgia"/>
              </a:rPr>
              <a:t> </a:t>
            </a:r>
            <a:r>
              <a:rPr sz="1000" b="1" i="1" spc="-5" dirty="0">
                <a:latin typeface="Georgia"/>
                <a:cs typeface="Georgia"/>
              </a:rPr>
              <a:t>(STP)  </a:t>
            </a:r>
            <a:r>
              <a:rPr sz="1000" spc="-5" dirty="0">
                <a:latin typeface="Georgia"/>
                <a:cs typeface="Georgia"/>
              </a:rPr>
              <a:t>both 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theoretically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technically applicability 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specific region. The working model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Sewage Treatment </a:t>
            </a:r>
            <a:r>
              <a:rPr sz="1000" spc="-10" dirty="0">
                <a:latin typeface="Georgia"/>
                <a:cs typeface="Georgia"/>
              </a:rPr>
              <a:t>Plant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principal subject </a:t>
            </a:r>
            <a:r>
              <a:rPr sz="1000" dirty="0">
                <a:latin typeface="Georgia"/>
                <a:cs typeface="Georgia"/>
              </a:rPr>
              <a:t>matter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applied in </a:t>
            </a:r>
            <a:r>
              <a:rPr sz="1000" dirty="0">
                <a:latin typeface="Georgia"/>
                <a:cs typeface="Georgia"/>
              </a:rPr>
              <a:t>the town so that </a:t>
            </a:r>
            <a:r>
              <a:rPr sz="1000" spc="-5" dirty="0">
                <a:latin typeface="Georgia"/>
                <a:cs typeface="Georgia"/>
              </a:rPr>
              <a:t>it </a:t>
            </a:r>
            <a:r>
              <a:rPr sz="1000" spc="-10" dirty="0">
                <a:latin typeface="Georgia"/>
                <a:cs typeface="Georgia"/>
              </a:rPr>
              <a:t>must </a:t>
            </a:r>
            <a:r>
              <a:rPr sz="1000" dirty="0">
                <a:latin typeface="Georgia"/>
                <a:cs typeface="Georgia"/>
              </a:rPr>
              <a:t>play  </a:t>
            </a:r>
            <a:r>
              <a:rPr sz="1000" spc="-5" dirty="0">
                <a:latin typeface="Georgia"/>
                <a:cs typeface="Georgia"/>
              </a:rPr>
              <a:t>significant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role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people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its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cultural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civilization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society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shown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15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Figure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 30</a:t>
            </a:r>
            <a:r>
              <a:rPr sz="1000" spc="-5" dirty="0">
                <a:latin typeface="Georgia"/>
                <a:cs typeface="Georgia"/>
              </a:rPr>
              <a:t>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flora  </a:t>
            </a:r>
            <a:r>
              <a:rPr sz="1000" dirty="0">
                <a:latin typeface="Georgia"/>
                <a:cs typeface="Georgia"/>
              </a:rPr>
              <a:t>and fauna </a:t>
            </a:r>
            <a:r>
              <a:rPr sz="1000" spc="-5" dirty="0">
                <a:latin typeface="Georgia"/>
                <a:cs typeface="Georgia"/>
              </a:rPr>
              <a:t>recognized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study spot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commonly found and not </a:t>
            </a:r>
            <a:r>
              <a:rPr sz="1000" dirty="0">
                <a:latin typeface="Georgia"/>
                <a:cs typeface="Georgia"/>
              </a:rPr>
              <a:t>precise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province due to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deficiency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forest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study</a:t>
            </a:r>
            <a:r>
              <a:rPr sz="1000" spc="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zone.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74419" y="4241291"/>
            <a:ext cx="5184648" cy="3817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4615688"/>
            <a:ext cx="6056630" cy="227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30: Sewage </a:t>
            </a:r>
            <a:r>
              <a:rPr sz="1050" b="1" u="dbl" spc="-5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Treatment Process (STP) </a:t>
            </a:r>
            <a:r>
              <a:rPr sz="1050" b="1" u="sng" dirty="0">
                <a:solidFill>
                  <a:srgbClr val="66FF33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66FF33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66FF33"/>
                </a:solidFill>
                <a:latin typeface="Georgia"/>
                <a:cs typeface="Georgia"/>
              </a:rPr>
              <a:t>Wastewater</a:t>
            </a:r>
            <a:r>
              <a:rPr sz="1050" b="1" spc="-45" dirty="0">
                <a:solidFill>
                  <a:srgbClr val="66FF33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Layout.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10795">
              <a:lnSpc>
                <a:spcPts val="1370"/>
              </a:lnSpc>
              <a:tabLst>
                <a:tab pos="530225" algn="l"/>
                <a:tab pos="2172970" algn="l"/>
                <a:tab pos="3851275" algn="l"/>
                <a:tab pos="4525010" algn="l"/>
              </a:tabLst>
            </a:pPr>
            <a:r>
              <a:rPr sz="1200" b="1" spc="-15" dirty="0">
                <a:solidFill>
                  <a:srgbClr val="FF0000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3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.	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S</a:t>
            </a:r>
            <a:r>
              <a:rPr sz="1200" b="1" spc="1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200" b="1" spc="5" dirty="0">
                <a:solidFill>
                  <a:srgbClr val="FF0000"/>
                </a:solidFill>
                <a:latin typeface="Georgia"/>
                <a:cs typeface="Georgia"/>
              </a:rPr>
              <a:t>U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ONAL	R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EQ</a:t>
            </a:r>
            <a:r>
              <a:rPr sz="1200" b="1" spc="5" dirty="0">
                <a:solidFill>
                  <a:srgbClr val="FF0000"/>
                </a:solidFill>
                <a:latin typeface="Georgia"/>
                <a:cs typeface="Georgia"/>
              </a:rPr>
              <a:t>U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R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EMENT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S	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AN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D	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ENV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RONM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ENTAL  MONITORING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 PLANS</a:t>
            </a:r>
            <a:endParaRPr sz="12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900"/>
              </a:lnSpc>
              <a:spcBef>
                <a:spcPts val="1135"/>
              </a:spcBef>
            </a:pPr>
            <a:r>
              <a:rPr sz="1000" b="1" dirty="0">
                <a:latin typeface="Georgia"/>
                <a:cs typeface="Georgia"/>
              </a:rPr>
              <a:t>“National </a:t>
            </a:r>
            <a:r>
              <a:rPr sz="1000" b="1" spc="-10" dirty="0">
                <a:latin typeface="Georgia"/>
                <a:cs typeface="Georgia"/>
              </a:rPr>
              <a:t>Highway </a:t>
            </a:r>
            <a:r>
              <a:rPr sz="1000" b="1" spc="-5" dirty="0">
                <a:latin typeface="Georgia"/>
                <a:cs typeface="Georgia"/>
              </a:rPr>
              <a:t>Authority </a:t>
            </a:r>
            <a:r>
              <a:rPr sz="1000" b="1" spc="-10" dirty="0">
                <a:latin typeface="Georgia"/>
                <a:cs typeface="Georgia"/>
              </a:rPr>
              <a:t>of </a:t>
            </a:r>
            <a:r>
              <a:rPr sz="1000" b="1" dirty="0">
                <a:latin typeface="Georgia"/>
                <a:cs typeface="Georgia"/>
              </a:rPr>
              <a:t>India” </a:t>
            </a:r>
            <a:r>
              <a:rPr sz="1000" b="1" spc="-5" dirty="0">
                <a:latin typeface="Georgia"/>
                <a:cs typeface="Georgia"/>
              </a:rPr>
              <a:t>(NHAI)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well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established </a:t>
            </a:r>
            <a:r>
              <a:rPr sz="1000" b="1" spc="-5" dirty="0">
                <a:latin typeface="Georgia"/>
                <a:cs typeface="Georgia"/>
              </a:rPr>
              <a:t>“Environmental  Management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Unit”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(EMU),</a:t>
            </a:r>
            <a:r>
              <a:rPr sz="1000" b="1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Head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Senior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Officer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“Indian</a:t>
            </a:r>
            <a:r>
              <a:rPr sz="1000" b="1" spc="-6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Forest</a:t>
            </a:r>
            <a:r>
              <a:rPr sz="1000" b="1" spc="-2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Services”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(IFS)</a:t>
            </a:r>
            <a:r>
              <a:rPr sz="1000" b="1" spc="-7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from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“</a:t>
            </a:r>
            <a:r>
              <a:rPr sz="1000" b="1" spc="-5" dirty="0">
                <a:latin typeface="Georgia"/>
                <a:cs typeface="Georgia"/>
              </a:rPr>
              <a:t>Ministry  </a:t>
            </a:r>
            <a:r>
              <a:rPr sz="1000" b="1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Environment and </a:t>
            </a:r>
            <a:r>
              <a:rPr sz="1000" b="1" dirty="0">
                <a:latin typeface="Georgia"/>
                <a:cs typeface="Georgia"/>
              </a:rPr>
              <a:t>Forest” </a:t>
            </a:r>
            <a:r>
              <a:rPr sz="1000" b="1" spc="-5" dirty="0">
                <a:latin typeface="Georgia"/>
                <a:cs typeface="Georgia"/>
              </a:rPr>
              <a:t>(MOEF), </a:t>
            </a:r>
            <a:r>
              <a:rPr sz="1000" dirty="0">
                <a:latin typeface="Georgia"/>
                <a:cs typeface="Georgia"/>
              </a:rPr>
              <a:t>who </a:t>
            </a:r>
            <a:r>
              <a:rPr sz="1000" spc="-5" dirty="0">
                <a:latin typeface="Georgia"/>
                <a:cs typeface="Georgia"/>
              </a:rPr>
              <a:t>is supported by </a:t>
            </a:r>
            <a:r>
              <a:rPr sz="1000" dirty="0">
                <a:latin typeface="Georgia"/>
                <a:cs typeface="Georgia"/>
              </a:rPr>
              <a:t>an </a:t>
            </a:r>
            <a:r>
              <a:rPr sz="1000" spc="-5" dirty="0">
                <a:latin typeface="Georgia"/>
                <a:cs typeface="Georgia"/>
              </a:rPr>
              <a:t>officer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Dy. </a:t>
            </a:r>
            <a:r>
              <a:rPr sz="1000" b="1" dirty="0">
                <a:latin typeface="Georgia"/>
                <a:cs typeface="Georgia"/>
              </a:rPr>
              <a:t>G. </a:t>
            </a:r>
            <a:r>
              <a:rPr sz="1000" b="1" spc="5" dirty="0">
                <a:latin typeface="Georgia"/>
                <a:cs typeface="Georgia"/>
              </a:rPr>
              <a:t>M. </a:t>
            </a:r>
            <a:r>
              <a:rPr sz="1000" spc="-5" dirty="0">
                <a:latin typeface="Georgia"/>
                <a:cs typeface="Georgia"/>
              </a:rPr>
              <a:t>rank from </a:t>
            </a:r>
            <a:r>
              <a:rPr sz="1000" b="1" dirty="0">
                <a:latin typeface="Georgia"/>
                <a:cs typeface="Georgia"/>
              </a:rPr>
              <a:t>“State  </a:t>
            </a:r>
            <a:r>
              <a:rPr sz="1000" b="1" spc="-5" dirty="0">
                <a:latin typeface="Georgia"/>
                <a:cs typeface="Georgia"/>
              </a:rPr>
              <a:t>Pollution Control </a:t>
            </a:r>
            <a:r>
              <a:rPr sz="1000" b="1" dirty="0">
                <a:latin typeface="Georgia"/>
                <a:cs typeface="Georgia"/>
              </a:rPr>
              <a:t>Board” </a:t>
            </a:r>
            <a:r>
              <a:rPr sz="1000" b="1" spc="-5" dirty="0">
                <a:latin typeface="Georgia"/>
                <a:cs typeface="Georgia"/>
              </a:rPr>
              <a:t>(SPCB)</a:t>
            </a:r>
            <a:r>
              <a:rPr sz="1000" spc="-5" dirty="0">
                <a:latin typeface="Georgia"/>
                <a:cs typeface="Georgia"/>
              </a:rPr>
              <a:t>. Main responsibility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EMU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established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monitor the  </a:t>
            </a:r>
            <a:r>
              <a:rPr sz="1000" spc="-5" dirty="0">
                <a:latin typeface="Georgia"/>
                <a:cs typeface="Georgia"/>
              </a:rPr>
              <a:t>progress regarding </a:t>
            </a:r>
            <a:r>
              <a:rPr sz="1000" b="1" dirty="0">
                <a:latin typeface="Georgia"/>
                <a:cs typeface="Georgia"/>
              </a:rPr>
              <a:t>“Environmental </a:t>
            </a:r>
            <a:r>
              <a:rPr sz="1000" b="1" spc="-5" dirty="0">
                <a:latin typeface="Georgia"/>
                <a:cs typeface="Georgia"/>
              </a:rPr>
              <a:t>Management </a:t>
            </a:r>
            <a:r>
              <a:rPr sz="1000" b="1" dirty="0">
                <a:latin typeface="Georgia"/>
                <a:cs typeface="Georgia"/>
              </a:rPr>
              <a:t>Plan” </a:t>
            </a:r>
            <a:r>
              <a:rPr sz="1000" b="1" spc="-5" dirty="0">
                <a:latin typeface="Georgia"/>
                <a:cs typeface="Georgia"/>
              </a:rPr>
              <a:t>(EMP)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b="1" spc="-5" dirty="0">
                <a:latin typeface="Georgia"/>
                <a:cs typeface="Georgia"/>
              </a:rPr>
              <a:t>“Environmental Management  Plan”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responsibility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contractors and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closely coordinated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“Engineer”  (Supervision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Consultant)</a:t>
            </a:r>
            <a:r>
              <a:rPr sz="1000" spc="-5" dirty="0">
                <a:latin typeface="Georgia"/>
                <a:cs typeface="Georgia"/>
              </a:rPr>
              <a:t>.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45</a:t>
            </a:r>
            <a:r>
              <a:rPr sz="100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given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below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discusses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about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remedial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measures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components,  locations/ regions/ areas, </a:t>
            </a:r>
            <a:r>
              <a:rPr sz="1000" dirty="0">
                <a:latin typeface="Georgia"/>
                <a:cs typeface="Georgia"/>
              </a:rPr>
              <a:t>time frame </a:t>
            </a:r>
            <a:r>
              <a:rPr sz="1000" spc="-5" dirty="0">
                <a:latin typeface="Georgia"/>
                <a:cs typeface="Georgia"/>
              </a:rPr>
              <a:t>work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institutional responsibility </a:t>
            </a:r>
            <a:r>
              <a:rPr sz="1000" spc="-10" dirty="0">
                <a:latin typeface="Georgia"/>
                <a:cs typeface="Georgia"/>
              </a:rPr>
              <a:t>with </a:t>
            </a:r>
            <a:r>
              <a:rPr sz="1000" spc="-5" dirty="0">
                <a:latin typeface="Georgia"/>
                <a:cs typeface="Georgia"/>
              </a:rPr>
              <a:t>applicable</a:t>
            </a:r>
            <a:r>
              <a:rPr sz="1000" spc="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criteria.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Georgia"/>
              <a:cs typeface="Georgia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45: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Institutional Responsibility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Remedial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Measures.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28192" y="7027798"/>
          <a:ext cx="6035040" cy="2787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8395"/>
                <a:gridCol w="1835785"/>
                <a:gridCol w="1158240"/>
                <a:gridCol w="948054"/>
                <a:gridCol w="953770"/>
              </a:tblGrid>
              <a:tr h="56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52400" marR="58419" indent="-82550">
                        <a:lnSpc>
                          <a:spcPts val="1150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nvi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al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Components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02920" marR="266065" indent="-231775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Remedial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Measures  Components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5090" marR="70485" indent="146050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Locations/  Regions/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Areas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92735" marR="63500" indent="-213995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Time</a:t>
                      </a:r>
                      <a:r>
                        <a:rPr sz="10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Frame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Work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" indent="-1905" algn="ctr">
                        <a:lnSpc>
                          <a:spcPts val="1130"/>
                        </a:lnSpc>
                        <a:spcBef>
                          <a:spcPts val="56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Applicable  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y  Criteria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58750">
                <a:tc gridSpan="5">
                  <a:txBody>
                    <a:bodyPr/>
                    <a:lstStyle/>
                    <a:p>
                      <a:pPr marL="508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Phase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8495">
                <a:tc gridSpan="5">
                  <a:txBody>
                    <a:bodyPr/>
                    <a:lstStyle/>
                    <a:p>
                      <a:pPr marL="3175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Major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Resources (Alignment, Public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Amenities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Public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Utilities)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Alignment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marR="1193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impacting school,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health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facilities, 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bodies 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residential quarters.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During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Design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 marR="141605" indent="12192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Design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4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Public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Amenities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marR="22860" indent="-3175" algn="ctr">
                        <a:lnSpc>
                          <a:spcPct val="95700"/>
                        </a:lnSpc>
                        <a:spcBef>
                          <a:spcPts val="49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Provision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service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roads,  underpasses,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signs,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bus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stops,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lay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bees,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parking spaces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73660" indent="-1905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5715" algn="ctr">
                        <a:lnSpc>
                          <a:spcPts val="96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EIA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During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Design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4940" marR="141605" indent="12192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Design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8316">
                <a:tc>
                  <a:txBody>
                    <a:bodyPr/>
                    <a:lstStyle/>
                    <a:p>
                      <a:pPr marL="27305" marR="17145" indent="36195">
                        <a:lnSpc>
                          <a:spcPts val="1010"/>
                        </a:lnSpc>
                        <a:spcBef>
                          <a:spcPts val="56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Closure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Public  Utilities </a:t>
                      </a:r>
                      <a:r>
                        <a:rPr sz="900" b="1" i="1" spc="-10" dirty="0">
                          <a:latin typeface="Georgia"/>
                          <a:cs typeface="Georgia"/>
                        </a:rPr>
                        <a:t>e.g.,</a:t>
                      </a:r>
                      <a:r>
                        <a:rPr sz="900" b="1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Tube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58115" marR="113030" indent="-30480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Wells,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Wells,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Bus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Stops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5904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Alternative arrangement.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74295" indent="-1905" algn="ctr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Social Impact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Assessment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(SIA).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5085" marR="33020" algn="ctr">
                        <a:lnSpc>
                          <a:spcPct val="94400"/>
                        </a:lnSpc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Beginning  of Construction  Activities.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 gridSpan="5">
                  <a:txBody>
                    <a:bodyPr/>
                    <a:lstStyle/>
                    <a:p>
                      <a:pPr marL="5080" algn="ctr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Phase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5752">
                <a:tc gridSpan="5">
                  <a:txBody>
                    <a:bodyPr/>
                    <a:lstStyle/>
                    <a:p>
                      <a:pPr marL="13398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Resources and Pollution (Water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Bodies,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Rivers, Drinking and Wastewater</a:t>
                      </a:r>
                      <a:r>
                        <a:rPr sz="1000" b="1" spc="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Water)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690370" y="778762"/>
            <a:ext cx="5964938" cy="3720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628192" y="737869"/>
          <a:ext cx="6035040" cy="8948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8395"/>
                <a:gridCol w="1835785"/>
                <a:gridCol w="1158240"/>
                <a:gridCol w="948054"/>
                <a:gridCol w="953770"/>
              </a:tblGrid>
              <a:tr h="5425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Bodies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94800"/>
                        </a:lnSpc>
                        <a:spcBef>
                          <a:spcPts val="14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embankments,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de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siltation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environmental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enhancement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EIA  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55"/>
                        </a:lnSpc>
                        <a:spcBef>
                          <a:spcPts val="58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Bodies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51435" marR="43180" algn="ctr">
                        <a:lnSpc>
                          <a:spcPts val="1030"/>
                        </a:lnSpc>
                        <a:spcBef>
                          <a:spcPts val="55"/>
                        </a:spcBef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1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EIA  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ts val="1030"/>
                        </a:lnSpc>
                        <a:spcBef>
                          <a:spcPts val="66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38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30"/>
                        </a:lnSpc>
                        <a:spcBef>
                          <a:spcPts val="66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38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Rivers/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Nallahs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Prevention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8745" indent="5080" algn="ctr">
                        <a:lnSpc>
                          <a:spcPct val="94600"/>
                        </a:lnSpc>
                        <a:spcBef>
                          <a:spcPts val="5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Rivers/ Nallahs  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EIA  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1445" indent="-1270" algn="ctr">
                        <a:lnSpc>
                          <a:spcPct val="94600"/>
                        </a:lnSpc>
                        <a:spcBef>
                          <a:spcPts val="5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1905" algn="ctr">
                        <a:lnSpc>
                          <a:spcPct val="94200"/>
                        </a:lnSpc>
                        <a:spcBef>
                          <a:spcPts val="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t,  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3025" marR="60960" indent="-2540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Requirement</a:t>
                      </a:r>
                      <a:r>
                        <a:rPr sz="9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for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marR="21590" indent="254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Arrange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without affecting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local requirement. Do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</a:t>
                      </a:r>
                      <a:r>
                        <a:rPr sz="900" i="1" spc="-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local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bodies.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Drill boreholes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5095" marR="123189" algn="ctr">
                        <a:lnSpc>
                          <a:spcPts val="1010"/>
                        </a:lnSpc>
                        <a:spcBef>
                          <a:spcPts val="4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required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permission.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No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 collection within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2875" marR="129539" indent="39370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4">
                <a:tc>
                  <a:txBody>
                    <a:bodyPr/>
                    <a:lstStyle/>
                    <a:p>
                      <a:pPr marL="176530" marR="91440" indent="-7620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Drinking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Requirement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7675" marR="73660" indent="-3695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Arrange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without affecting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requirement.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965" marR="144145" indent="-7366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Workers’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Camps  Working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Site.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3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6680" marR="43180" indent="-55244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Wastewater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from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Workers’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Camp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88265" indent="254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proper sanitation and  drainage.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direct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wastewater  discharge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bodies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rivers/ Nallahs.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58115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Workers’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Camps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 gridSpan="5">
                  <a:txBody>
                    <a:bodyPr/>
                    <a:lstStyle/>
                    <a:p>
                      <a:pPr marL="762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Noise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3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Dust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Generation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3545" marR="235585" indent="-18288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Spraying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proper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handling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fly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ash.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304">
                <a:tc>
                  <a:txBody>
                    <a:bodyPr/>
                    <a:lstStyle/>
                    <a:p>
                      <a:pPr marL="78740" marR="66040" algn="ctr">
                        <a:lnSpc>
                          <a:spcPct val="94400"/>
                        </a:lnSpc>
                        <a:spcBef>
                          <a:spcPts val="5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Dust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Generation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near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Locations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0995" marR="88900" indent="-247650">
                        <a:lnSpc>
                          <a:spcPts val="103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Spraying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work during  scheduled period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only.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8745" indent="5715" algn="ctr">
                        <a:lnSpc>
                          <a:spcPct val="94400"/>
                        </a:lnSpc>
                        <a:spcBef>
                          <a:spcPts val="5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Schools,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PHCs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EIA  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marR="29209" indent="-3810" algn="ctr">
                        <a:lnSpc>
                          <a:spcPct val="94100"/>
                        </a:lnSpc>
                        <a:spcBef>
                          <a:spcPts val="2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During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Near the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Vulnerable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  <a:spcBef>
                          <a:spcPts val="52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Asphalt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Plant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8825" marR="151765" indent="-60071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Location away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5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Stone Crushers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295" marR="23495" indent="-17399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Implementing proper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  control measure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law.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Stone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Crushers.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3">
                <a:tc>
                  <a:txBody>
                    <a:bodyPr/>
                    <a:lstStyle/>
                    <a:p>
                      <a:pPr marL="17780" marR="4445" indent="-3810" algn="ctr">
                        <a:lnSpc>
                          <a:spcPct val="945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Gaseous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Emission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from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Work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Vehicles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2230" indent="-5715" algn="ctr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checking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vehicular  emission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obtaining Pollution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Under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Control (PUC)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certificate.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5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5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marL="73025" marR="59690" indent="-1905" algn="ctr">
                        <a:lnSpc>
                          <a:spcPct val="944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Noise from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Machineries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indent="-1905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machineries meeting noise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level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standards.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Blasting to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done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required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caution.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9225" marR="8890" indent="-131445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</a:t>
                      </a:r>
                      <a:r>
                        <a:rPr sz="900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Projected  Locality/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4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76860" marR="36195" indent="-231775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</a:t>
                      </a:r>
                      <a:r>
                        <a:rPr sz="9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Locations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only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scheduled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period.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5715" marR="1270" indent="3175" algn="ctr">
                        <a:lnSpc>
                          <a:spcPts val="1030"/>
                        </a:lnSpc>
                        <a:spcBef>
                          <a:spcPts val="4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Construct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noise barrier if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suggested.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work during night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forest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58419" algn="ctr">
                        <a:lnSpc>
                          <a:spcPct val="94400"/>
                        </a:lnSpc>
                      </a:pPr>
                      <a:r>
                        <a:rPr sz="900" i="1" spc="1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Schools,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PHCs</a:t>
                      </a:r>
                      <a:r>
                        <a:rPr sz="900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Mentioned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EIA  Report.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8890" algn="ctr">
                        <a:lnSpc>
                          <a:spcPts val="96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Areas.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indent="1905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During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Near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8255" algn="ctr">
                        <a:lnSpc>
                          <a:spcPts val="969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Vulnerable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  <a:spcBef>
                          <a:spcPts val="50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877">
                <a:tc gridSpan="5">
                  <a:txBody>
                    <a:bodyPr/>
                    <a:lstStyle/>
                    <a:p>
                      <a:pPr marL="3175" algn="ctr">
                        <a:lnSpc>
                          <a:spcPts val="115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Land and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Soil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27303">
                <a:tc>
                  <a:txBody>
                    <a:bodyPr/>
                    <a:lstStyle/>
                    <a:p>
                      <a:pPr marL="36195" marR="25400" indent="-1270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Storage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  Materials,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Debris.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9525" algn="ctr">
                        <a:lnSpc>
                          <a:spcPts val="99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Fly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Ash,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20040" marR="46990" indent="-26543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Prevent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siltation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washing of  construction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materials.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2875" marR="129539" indent="3937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5904" marR="107950" indent="-13779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During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Rainy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Seasons.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3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Erosion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115" marR="151130" indent="-1270" algn="ctr">
                        <a:lnSpc>
                          <a:spcPct val="944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Proper planning for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slope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stabilization, topsoil storage,  plantation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turf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slopes.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5280" marR="74930" indent="-247015">
                        <a:lnSpc>
                          <a:spcPts val="103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Pits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Queries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114935" algn="ctr">
                        <a:lnSpc>
                          <a:spcPct val="94100"/>
                        </a:lnSpc>
                        <a:spcBef>
                          <a:spcPts val="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Excavation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selected  locations.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After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excavation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 borrow pits will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dressed to  match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surroundings.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635" algn="ctr">
                        <a:lnSpc>
                          <a:spcPct val="94400"/>
                        </a:lnSpc>
                        <a:spcBef>
                          <a:spcPts val="5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Selected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Borrow Pits 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Quarries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given  in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EIA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3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  <a:spcBef>
                          <a:spcPts val="5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3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  <a:spcBef>
                          <a:spcPts val="53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3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marL="54610" marR="43180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Solid Waste</a:t>
                      </a:r>
                      <a:r>
                        <a:rPr sz="900" b="1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from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Work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 marR="431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dumping outside city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  with permission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local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authority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used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landfill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540" algn="ctr">
                        <a:lnSpc>
                          <a:spcPts val="994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material.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7155" marR="65405" indent="-1841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  Area/ Site/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1445" indent="-635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5447">
                <a:tc gridSpan="5">
                  <a:txBody>
                    <a:bodyPr/>
                    <a:lstStyle/>
                    <a:p>
                      <a:pPr marL="3810" algn="ctr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Flora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(Plants’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Life)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5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Felling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marR="38100" algn="ctr">
                        <a:lnSpc>
                          <a:spcPct val="94100"/>
                        </a:lnSpc>
                        <a:spcBef>
                          <a:spcPts val="5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plantation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trees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both  sides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around 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consultation with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department.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3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5085" marR="3302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Beyond.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121920" indent="1270" algn="ctr">
                        <a:lnSpc>
                          <a:spcPct val="944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Design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t,  Co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7635" marR="114935" algn="ctr">
                        <a:lnSpc>
                          <a:spcPts val="1030"/>
                        </a:lnSpc>
                        <a:spcBef>
                          <a:spcPts val="2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 gridSpan="5">
                  <a:txBody>
                    <a:bodyPr/>
                    <a:lstStyle/>
                    <a:p>
                      <a:pPr marL="3810" algn="ctr">
                        <a:lnSpc>
                          <a:spcPts val="115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Fauna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(Plants’</a:t>
                      </a:r>
                      <a:r>
                        <a:rPr sz="10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Life)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628192" y="737869"/>
          <a:ext cx="6035040" cy="550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8395"/>
                <a:gridCol w="1835785"/>
                <a:gridCol w="1158240"/>
                <a:gridCol w="948054"/>
                <a:gridCol w="953770"/>
              </a:tblGrid>
              <a:tr h="414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Area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67945" algn="ctr">
                        <a:lnSpc>
                          <a:spcPct val="94400"/>
                        </a:lnSpc>
                        <a:spcBef>
                          <a:spcPts val="14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after evening.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 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bodies, safety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regulations,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no workers’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camp.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  <a:spcBef>
                          <a:spcPts val="14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  <a:spcBef>
                          <a:spcPts val="14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 gridSpan="5">
                  <a:txBody>
                    <a:bodyPr/>
                    <a:lstStyle/>
                    <a:p>
                      <a:pPr marL="127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Others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(Public, Religious and</a:t>
                      </a:r>
                      <a:r>
                        <a:rPr sz="1000" b="1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Aesthetics)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6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Workers’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Camp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providing camp of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proper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40335" marR="130175" indent="-4445" algn="ctr">
                        <a:lnSpc>
                          <a:spcPts val="1010"/>
                        </a:lnSpc>
                        <a:spcBef>
                          <a:spcPts val="7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dimension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environmental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given in EIA</a:t>
                      </a:r>
                      <a:r>
                        <a:rPr sz="900" i="1" spc="-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report.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Workers’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Camps.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indent="24765">
                        <a:lnSpc>
                          <a:spcPts val="1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311150" marR="132080" indent="-168275">
                        <a:lnSpc>
                          <a:spcPts val="1010"/>
                        </a:lnSpc>
                        <a:spcBef>
                          <a:spcPts val="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indent="8890">
                        <a:lnSpc>
                          <a:spcPts val="1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10185" marR="114935" indent="-82550">
                        <a:lnSpc>
                          <a:spcPts val="1010"/>
                        </a:lnSpc>
                        <a:spcBef>
                          <a:spcPts val="7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Public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Facilities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0560" marR="133350" indent="-53340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access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important  locations.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Religious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Places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6240" marR="146050" indent="-247015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Ensure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minimum disturbance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festival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 marR="218440" indent="254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el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  Fe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Aesthetics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44450" indent="-5715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Planting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flowering creepers on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medians,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slope vegetations,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suitable design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restaurants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30"/>
                        </a:lnSpc>
                        <a:spcBef>
                          <a:spcPts val="52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32080" algn="ctr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  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496">
                <a:tc gridSpan="5">
                  <a:txBody>
                    <a:bodyPr/>
                    <a:lstStyle/>
                    <a:p>
                      <a:pPr marL="6985" algn="ctr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Operation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Phase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8495">
                <a:tc gridSpan="5">
                  <a:txBody>
                    <a:bodyPr/>
                    <a:lstStyle/>
                    <a:p>
                      <a:pPr marL="5080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Sources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(Dust, Gaseous Pollution, Forest,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and Public</a:t>
                      </a:r>
                      <a:r>
                        <a:rPr sz="1000" b="1" spc="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Amenities)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3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Dust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Road maintenance.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 marR="129539" indent="39370">
                        <a:lnSpc>
                          <a:spcPts val="1010"/>
                        </a:lnSpc>
                        <a:spcBef>
                          <a:spcPts val="53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9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marR="20320" indent="133985">
                        <a:lnSpc>
                          <a:spcPts val="1010"/>
                        </a:lnSpc>
                        <a:spcBef>
                          <a:spcPts val="53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Operation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79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4445" algn="ctr">
                        <a:lnSpc>
                          <a:spcPts val="944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Engineer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8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Gaseous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Pollution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6280" marR="116839" indent="-594360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Check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vehicles for pollution  control.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2875" marR="129539" indent="39370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3020" marR="20320" indent="133985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Operation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-1905" algn="ctr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91770" marR="177165" algn="ctr">
                        <a:lnSpc>
                          <a:spcPts val="1010"/>
                        </a:lnSpc>
                        <a:spcBef>
                          <a:spcPts val="2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r,  Traffic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5080" algn="ctr">
                        <a:lnSpc>
                          <a:spcPts val="969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Department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5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86385" marR="160020" indent="-119380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Speed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restriction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signs  underpass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maintenance.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3020" marR="20320" indent="133985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Operation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108585" indent="-1905" algn="ctr">
                        <a:lnSpc>
                          <a:spcPct val="945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Engineer,  Traffic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Safety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Maintain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safety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provisions.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42875" marR="129539" indent="39370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3020" marR="20320" indent="133985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Operation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8890" algn="just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1920" marR="108585" indent="158115">
                        <a:lnSpc>
                          <a:spcPts val="1010"/>
                        </a:lnSpc>
                        <a:spcBef>
                          <a:spcPts val="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Traffic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55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Public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Amenities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51815" marR="28575" indent="-515620">
                        <a:lnSpc>
                          <a:spcPts val="101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Bus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stop and other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amenities to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properly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kept.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42875" marR="128905" indent="39370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Corridor.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3020" marR="20320" indent="133985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Throughout  Operation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Phase.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4935" indent="8890" algn="just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Contractor,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  Engineer,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121920" marR="108585" indent="158115">
                        <a:lnSpc>
                          <a:spcPts val="1010"/>
                        </a:lnSpc>
                        <a:spcBef>
                          <a:spcPts val="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Traffic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130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8540" y="6350253"/>
            <a:ext cx="60547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14. 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PRINCIPAL COMPONENT ANALYSIS (PCA)</a:t>
            </a:r>
            <a:r>
              <a:rPr sz="1200" b="1" spc="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INDICATORS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spc="-5" dirty="0">
                <a:latin typeface="Georgia"/>
                <a:cs typeface="Georgia"/>
              </a:rPr>
              <a:t>Significant Indicators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b="1" spc="-5" dirty="0">
                <a:latin typeface="Georgia"/>
                <a:cs typeface="Georgia"/>
              </a:rPr>
              <a:t>“Principal Component </a:t>
            </a:r>
            <a:r>
              <a:rPr sz="1000" b="1" dirty="0">
                <a:latin typeface="Georgia"/>
                <a:cs typeface="Georgia"/>
              </a:rPr>
              <a:t>Analysis” </a:t>
            </a:r>
            <a:r>
              <a:rPr sz="1000" b="1" spc="-5" dirty="0">
                <a:latin typeface="Georgia"/>
                <a:cs typeface="Georgia"/>
              </a:rPr>
              <a:t>(PCA) </a:t>
            </a:r>
            <a:r>
              <a:rPr sz="1000" spc="-5" dirty="0">
                <a:latin typeface="Georgia"/>
                <a:cs typeface="Georgia"/>
              </a:rPr>
              <a:t>performed also indicates </a:t>
            </a:r>
            <a:r>
              <a:rPr sz="1000" dirty="0">
                <a:latin typeface="Georgia"/>
                <a:cs typeface="Georgia"/>
              </a:rPr>
              <a:t>that  </a:t>
            </a:r>
            <a:r>
              <a:rPr sz="1000" spc="-5" dirty="0">
                <a:latin typeface="Georgia"/>
                <a:cs typeface="Georgia"/>
              </a:rPr>
              <a:t>indicators, which </a:t>
            </a:r>
            <a:r>
              <a:rPr sz="1000" dirty="0">
                <a:latin typeface="Georgia"/>
                <a:cs typeface="Georgia"/>
              </a:rPr>
              <a:t>play </a:t>
            </a:r>
            <a:r>
              <a:rPr sz="1000" spc="-10" dirty="0">
                <a:latin typeface="Georgia"/>
                <a:cs typeface="Georgia"/>
              </a:rPr>
              <a:t>significant </a:t>
            </a:r>
            <a:r>
              <a:rPr sz="1000" spc="-5" dirty="0">
                <a:latin typeface="Georgia"/>
                <a:cs typeface="Georgia"/>
              </a:rPr>
              <a:t>role in explaining vulnerability among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districts states. Amongst all </a:t>
            </a:r>
            <a:r>
              <a:rPr sz="1000" dirty="0">
                <a:latin typeface="Georgia"/>
                <a:cs typeface="Georgia"/>
              </a:rPr>
              <a:t>the  indicators </a:t>
            </a:r>
            <a:r>
              <a:rPr sz="1000" spc="-5" dirty="0">
                <a:latin typeface="Georgia"/>
                <a:cs typeface="Georgia"/>
              </a:rPr>
              <a:t>considered in particular sector indicators </a:t>
            </a:r>
            <a:r>
              <a:rPr sz="1000" dirty="0">
                <a:latin typeface="Georgia"/>
                <a:cs typeface="Georgia"/>
              </a:rPr>
              <a:t>with </a:t>
            </a:r>
            <a:r>
              <a:rPr sz="1000" spc="-5" dirty="0">
                <a:latin typeface="Georgia"/>
                <a:cs typeface="Georgia"/>
              </a:rPr>
              <a:t>weights greater </a:t>
            </a:r>
            <a:r>
              <a:rPr sz="1000" dirty="0">
                <a:latin typeface="Georgia"/>
                <a:cs typeface="Georgia"/>
              </a:rPr>
              <a:t>than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average weight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all  </a:t>
            </a:r>
            <a:r>
              <a:rPr sz="1000" dirty="0">
                <a:latin typeface="Georgia"/>
                <a:cs typeface="Georgia"/>
              </a:rPr>
              <a:t>indicators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considered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important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explaining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vulnerability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study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applications.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46</a:t>
            </a:r>
            <a:r>
              <a:rPr sz="100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gives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list 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significant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indicators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order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their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importance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each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sector.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These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indicators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can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play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important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role  </a:t>
            </a:r>
            <a:r>
              <a:rPr sz="1000" spc="-5" dirty="0">
                <a:latin typeface="Georgia"/>
                <a:cs typeface="Georgia"/>
              </a:rPr>
              <a:t>in decision making process/ system/ methodology in </a:t>
            </a:r>
            <a:r>
              <a:rPr sz="1000" dirty="0">
                <a:latin typeface="Georgia"/>
                <a:cs typeface="Georgia"/>
              </a:rPr>
              <a:t>a goal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reduce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vulnerability.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2671445" marR="363855" indent="-2305685">
              <a:lnSpc>
                <a:spcPts val="12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10" dirty="0">
                <a:solidFill>
                  <a:srgbClr val="FF0000"/>
                </a:solidFill>
                <a:latin typeface="Georgia"/>
                <a:cs typeface="Georgia"/>
              </a:rPr>
              <a:t>46: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Principal Component Analysis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as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Significant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Indicators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Remedial 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Measures.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466648" y="8158860"/>
          <a:ext cx="6360795" cy="170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345"/>
                <a:gridCol w="5424170"/>
                <a:gridCol w="579120"/>
              </a:tblGrid>
              <a:tr h="234695">
                <a:tc>
                  <a:txBody>
                    <a:bodyPr/>
                    <a:lstStyle/>
                    <a:p>
                      <a:pPr marL="97155">
                        <a:lnSpc>
                          <a:spcPts val="880"/>
                        </a:lnSpc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Sr.</a:t>
                      </a:r>
                      <a:endParaRPr sz="800">
                        <a:latin typeface="Georgia"/>
                        <a:cs typeface="Georgia"/>
                      </a:endParaRPr>
                    </a:p>
                    <a:p>
                      <a:pPr marL="78740">
                        <a:lnSpc>
                          <a:spcPts val="869"/>
                        </a:lnSpc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Principal Indicators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Analysis/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2245" marR="64135" indent="-116205">
                        <a:lnSpc>
                          <a:spcPts val="700"/>
                        </a:lnSpc>
                        <a:spcBef>
                          <a:spcPts val="204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nce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ual 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Basis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(A)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Social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0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Population Served Per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Health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Centre (Community, Primary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Sub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Health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Centers);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8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Households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Access 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Sanitation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Facilities;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Level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Urbanization;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20" dirty="0">
                          <a:latin typeface="Georgia"/>
                          <a:cs typeface="Georgia"/>
                        </a:rPr>
                        <a:t>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Households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Access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Safe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Drinking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5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Density of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Population;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Number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Slum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Dwellers Per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Slum;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0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Households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Owning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Radio,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Transistor,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Television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Telephones;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Proportion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Elderly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Population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Aged 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65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Above;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466648" y="756157"/>
          <a:ext cx="6360795" cy="894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345"/>
                <a:gridCol w="5424170"/>
                <a:gridCol w="579120"/>
              </a:tblGrid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Proportion of Child Population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Age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Group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0 –</a:t>
                      </a:r>
                      <a:r>
                        <a:rPr sz="900" i="1" spc="-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6;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Literacy Rate and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Growth;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(B)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Economic Aspects/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79832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 Credit Societies Per Lakhs of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Population;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02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12.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Loan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Disbursed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Credit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Societies Per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Cultivator;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8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13.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Scheduled Commercial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Banks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 Lakhs of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Population;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(C)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Agricultural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14.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Holdings Below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Hectare;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Fertilizer Consumption and</a:t>
                      </a:r>
                      <a:r>
                        <a:rPr sz="900" i="1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Utilization;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Net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Irrigated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Geographical/ Physical/ Environmental Area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Surface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7037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Bio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Farming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Villages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Villages;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Share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Contribution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Agricultural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Cultivators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Main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Workers;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19.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Yield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Capitulate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Crops;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66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Adaptive</a:t>
                      </a:r>
                      <a:endParaRPr sz="600">
                        <a:latin typeface="Georgia"/>
                        <a:cs typeface="Georgia"/>
                      </a:endParaRPr>
                    </a:p>
                    <a:p>
                      <a:pPr marL="118745">
                        <a:lnSpc>
                          <a:spcPts val="655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Capacity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(D)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20.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Crop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Stress,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Strain and Sprain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(Evapo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transpiration/ Potential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Evapo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transpiration);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21.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34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Surface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Availability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Accessibility;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66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Adaptive</a:t>
                      </a:r>
                      <a:endParaRPr sz="600">
                        <a:latin typeface="Georgia"/>
                        <a:cs typeface="Georgia"/>
                      </a:endParaRPr>
                    </a:p>
                    <a:p>
                      <a:pPr marL="118745">
                        <a:lnSpc>
                          <a:spcPts val="655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Capacity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(E)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Climate Aspects/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5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22.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Warm Nights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Days, When Minimum Temperature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&gt;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90</a:t>
                      </a:r>
                      <a:r>
                        <a:rPr sz="900" i="1" baseline="23148" dirty="0">
                          <a:latin typeface="Georgia"/>
                          <a:cs typeface="Georgia"/>
                        </a:rPr>
                        <a:t>th</a:t>
                      </a:r>
                      <a:r>
                        <a:rPr sz="900" i="1" spc="-15" baseline="2314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23.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Warm Days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Cool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Nights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Days, When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Maximum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Temperature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&gt;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90</a:t>
                      </a:r>
                      <a:r>
                        <a:rPr sz="900" i="1" spc="-7" baseline="23148" dirty="0">
                          <a:latin typeface="Georgia"/>
                          <a:cs typeface="Georgia"/>
                        </a:rPr>
                        <a:t>th</a:t>
                      </a:r>
                      <a:r>
                        <a:rPr sz="900" i="1" spc="-52" baseline="2314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24.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969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Warm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Spell Duration Indicator (Annual count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days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least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6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consecutive days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when maximum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temperature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&gt;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90</a:t>
                      </a:r>
                      <a:r>
                        <a:rPr sz="900" i="1" spc="-7" baseline="23148" dirty="0">
                          <a:latin typeface="Georgia"/>
                          <a:cs typeface="Georgia"/>
                        </a:rPr>
                        <a:t>th</a:t>
                      </a:r>
                      <a:r>
                        <a:rPr sz="900" i="1" spc="82" baseline="2314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93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25.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Cool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Days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Cool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Nights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Days,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When Maximum Temperature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&lt;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10</a:t>
                      </a:r>
                      <a:r>
                        <a:rPr sz="900" i="1" spc="-7" baseline="23148" dirty="0">
                          <a:latin typeface="Georgia"/>
                          <a:cs typeface="Georgia"/>
                        </a:rPr>
                        <a:t>th</a:t>
                      </a:r>
                      <a:r>
                        <a:rPr sz="900" i="1" spc="-52" baseline="2314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26.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Cool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Nights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Days,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When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Minimum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Temperature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&lt;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10</a:t>
                      </a:r>
                      <a:r>
                        <a:rPr sz="900" i="1" spc="-7" baseline="23148" dirty="0">
                          <a:latin typeface="Georgia"/>
                          <a:cs typeface="Georgia"/>
                        </a:rPr>
                        <a:t>th</a:t>
                      </a:r>
                      <a:r>
                        <a:rPr sz="900" i="1" baseline="2314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27.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Flood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Discharge;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4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28.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Extremely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Wet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Days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Annual Total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Rainfall, When Rainfall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&gt;</a:t>
                      </a:r>
                      <a:r>
                        <a:rPr sz="900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99</a:t>
                      </a:r>
                      <a:r>
                        <a:rPr sz="900" i="1" baseline="23148" dirty="0">
                          <a:latin typeface="Georgia"/>
                          <a:cs typeface="Georgia"/>
                        </a:rPr>
                        <a:t>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Percentile;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(F)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Health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29.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Percentage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People Having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Diarrhea and Other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Dieses;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30.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Index,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Directory, Catalog,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Guide,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Manifestation or Indicator of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Malaria;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(G)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31.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Pollution of Rivers/ Wetlands, Degradation of Forests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Biodiversity Loss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Being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Observed;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32.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Effective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Industrial Waste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Management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Control;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33.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350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Increasing Pollution Increase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Respiratory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Diseases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Allergies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Also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Predicted to Increase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93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34.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350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 is another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Big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Concern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State. Depletion of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Resources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Deterioration  of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Big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Concern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State;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35.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540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Use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Efficient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Technology to Reduce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Pollution. Effective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Industrial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Waste Management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Pollution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Control;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36.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6040">
                        <a:lnSpc>
                          <a:spcPts val="1010"/>
                        </a:lnSpc>
                        <a:spcBef>
                          <a:spcPts val="5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Climate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Change (CC) could Increase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Levels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Accelerating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Atmospheric Chemical  Reactions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Produce Photochemical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Oxidants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Rise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Temperature;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4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37.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5244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Long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Term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Targets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achieving renewable sources of environmental factors/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parameters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through  agriculture</a:t>
                      </a:r>
                      <a:r>
                        <a:rPr sz="900" i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ecosystem</a:t>
                      </a:r>
                      <a:r>
                        <a:rPr sz="900" i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management,</a:t>
                      </a:r>
                      <a:r>
                        <a:rPr sz="900" i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implementation</a:t>
                      </a:r>
                      <a:r>
                        <a:rPr sz="900" i="1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main</a:t>
                      </a:r>
                      <a:r>
                        <a:rPr sz="900" i="1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schemes</a:t>
                      </a:r>
                      <a:r>
                        <a:rPr sz="900" i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carbon</a:t>
                      </a:r>
                      <a:r>
                        <a:rPr sz="900" i="1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storage</a:t>
                      </a:r>
                      <a:r>
                        <a:rPr sz="900" i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marR="63500">
                        <a:lnSpc>
                          <a:spcPts val="1030"/>
                        </a:lnSpc>
                        <a:spcBef>
                          <a:spcPts val="1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metersing,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enhancing soil health, reducing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ground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specially harmful chemicals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enhancing biodiversity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modifications;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38.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8419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other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serious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issues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groundwater quality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high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concentration of fluorides (mainly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granitic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terrain),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agricultural, municipal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industrial or anthropogenic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pollutions;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(H)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Forest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79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39.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Percentage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High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Density Forest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Geographical</a:t>
                      </a:r>
                      <a:r>
                        <a:rPr sz="900" i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008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40.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Non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Timber Forest Products (NTFPs) Diversity (Number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Varieties);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41.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5244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Number of Joint Forest Management (JFM) Communities, Neighbourhood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District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Groups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People;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35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(I)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Aspects/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Analysis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42.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8419" algn="just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Dependence 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natural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resources is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way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life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but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unsustainable practices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harvesting,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irrigation,  elimination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residue,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degradation,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deteriorating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quality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augmenting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 problems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besides other impacts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Climate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Change (CC)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occur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the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67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43.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Mono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cropping reduces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crop diversity and adversely affects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health in the state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region;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20" dirty="0">
                          <a:latin typeface="Georgia"/>
                          <a:cs typeface="Georgia"/>
                        </a:rPr>
                        <a:t>44.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096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conservation innovative ideas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applied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through demonstration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best  engineering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practices;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45.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785" algn="just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Set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up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knowledge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management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network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avail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information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land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pattern,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types,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weather  or climatic conditions,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genotypes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availability,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pasture,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off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season crops and agro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practices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67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20" dirty="0">
                          <a:latin typeface="Georgia"/>
                          <a:cs typeface="Georgia"/>
                        </a:rPr>
                        <a:t>46.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413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Develop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capacity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run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related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climate models, decipher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their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projections,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understand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impact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crops,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soils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like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precious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important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factors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region/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37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76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6630" cy="7594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ct val="95000"/>
              </a:lnSpc>
              <a:spcBef>
                <a:spcPts val="165"/>
              </a:spcBef>
            </a:pPr>
            <a:r>
              <a:rPr sz="1000" dirty="0">
                <a:latin typeface="Georgia"/>
                <a:cs typeface="Georgia"/>
              </a:rPr>
              <a:t>as </a:t>
            </a:r>
            <a:r>
              <a:rPr sz="1000" spc="-10" dirty="0">
                <a:latin typeface="Georgia"/>
                <a:cs typeface="Georgia"/>
              </a:rPr>
              <a:t>mentioned </a:t>
            </a:r>
            <a:r>
              <a:rPr sz="1000" spc="-5" dirty="0">
                <a:latin typeface="Georgia"/>
                <a:cs typeface="Georgia"/>
              </a:rPr>
              <a:t>in IRC: </a:t>
            </a:r>
            <a:r>
              <a:rPr sz="1000" dirty="0">
                <a:latin typeface="Georgia"/>
                <a:cs typeface="Georgia"/>
              </a:rPr>
              <a:t>37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2012 </a:t>
            </a:r>
            <a:r>
              <a:rPr sz="1000" spc="-10" dirty="0">
                <a:latin typeface="Georgia"/>
                <a:cs typeface="Georgia"/>
              </a:rPr>
              <a:t>pavement thickness were computed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relevant million standard axles 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pavement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thickness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required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above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designed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MSA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per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IRC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guidelines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shown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following 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Tables 25 (a)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to</a:t>
            </a:r>
            <a:r>
              <a:rPr sz="100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(c)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Georgia"/>
              <a:cs typeface="Georgia"/>
            </a:endParaRPr>
          </a:p>
          <a:p>
            <a:pPr marL="448309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Crust/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Pavement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Composition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Ditte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 Dimme –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Migging</a:t>
            </a:r>
            <a:r>
              <a:rPr sz="1050" b="1" spc="-3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96</a:t>
            </a: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332231" y="1628266"/>
          <a:ext cx="6626225" cy="725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900"/>
                <a:gridCol w="1247139"/>
                <a:gridCol w="902335"/>
                <a:gridCol w="423544"/>
                <a:gridCol w="326390"/>
                <a:gridCol w="1082039"/>
                <a:gridCol w="972820"/>
                <a:gridCol w="1191895"/>
              </a:tblGrid>
              <a:tr h="152400">
                <a:tc rowSpan="2">
                  <a:txBody>
                    <a:bodyPr/>
                    <a:lstStyle/>
                    <a:p>
                      <a:pPr marL="140335">
                        <a:lnSpc>
                          <a:spcPts val="113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21920">
                        <a:lnSpc>
                          <a:spcPts val="114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Section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79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40665" marR="167005" indent="-6731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Ad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ed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(MSA)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0330" marR="54610" indent="-3048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BR  (%)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00075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Crust/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Pavement Composition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9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7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BC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07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DBM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WMM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GSB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H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 marR="130175" indent="-8255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Ditte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Dimme</a:t>
                      </a:r>
                      <a:r>
                        <a:rPr sz="900" b="1" spc="-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Migging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08%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40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1469263" y="2469260"/>
            <a:ext cx="4351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Soil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Classification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Ditte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Dimme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 Migging</a:t>
            </a:r>
            <a:r>
              <a:rPr sz="1050" b="1" spc="-1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628264" y="2792856"/>
          <a:ext cx="2037080" cy="2765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510"/>
                <a:gridCol w="481965"/>
                <a:gridCol w="1021714"/>
              </a:tblGrid>
              <a:tr h="198119">
                <a:tc gridSpan="2"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Soil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1366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From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000" b="1" spc="10" dirty="0">
                          <a:latin typeface="Georgia"/>
                          <a:cs typeface="Georgia"/>
                        </a:rPr>
                        <a:t>To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366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95072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0,000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1,450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Ordinary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1,450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2,150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All Kind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5071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2,150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3,170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Hard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3,170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4,560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All Kind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50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4,560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5,750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Ordinary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5,750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7,760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Hard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7,760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8,950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Ordinary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53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8,950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9,980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All Kind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9,980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11,250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Hard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5072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11,250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13,560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Ordinary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13,560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14,630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All Kind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Soil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13,560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16,645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Hard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618540" y="5676646"/>
            <a:ext cx="6054725" cy="104965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457200" algn="just">
              <a:lnSpc>
                <a:spcPct val="94500"/>
              </a:lnSpc>
              <a:spcBef>
                <a:spcPts val="175"/>
              </a:spcBef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“Place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Janbo”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spread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5" dirty="0">
                <a:latin typeface="Georgia"/>
                <a:cs typeface="Georgia"/>
              </a:rPr>
              <a:t>valley which is surrounded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spc="-5" dirty="0">
                <a:latin typeface="Georgia"/>
                <a:cs typeface="Georgia"/>
              </a:rPr>
              <a:t>high hills </a:t>
            </a:r>
            <a:r>
              <a:rPr sz="1000" spc="-10" dirty="0">
                <a:latin typeface="Georgia"/>
                <a:cs typeface="Georgia"/>
              </a:rPr>
              <a:t>on East </a:t>
            </a:r>
            <a:r>
              <a:rPr sz="1000" spc="-5" dirty="0">
                <a:latin typeface="Georgia"/>
                <a:cs typeface="Georgia"/>
              </a:rPr>
              <a:t>and West side. 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“Army Training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Camp”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last </a:t>
            </a:r>
            <a:r>
              <a:rPr sz="1000" spc="-10" dirty="0">
                <a:latin typeface="Georgia"/>
                <a:cs typeface="Georgia"/>
              </a:rPr>
              <a:t>point of project stretch and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-10" dirty="0">
                <a:latin typeface="Georgia"/>
                <a:cs typeface="Georgia"/>
              </a:rPr>
              <a:t>spread on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10" dirty="0">
                <a:latin typeface="Georgia"/>
                <a:cs typeface="Georgia"/>
              </a:rPr>
              <a:t>wide </a:t>
            </a:r>
            <a:r>
              <a:rPr sz="1000" spc="-15" dirty="0">
                <a:latin typeface="Georgia"/>
                <a:cs typeface="Georgia"/>
              </a:rPr>
              <a:t>flat </a:t>
            </a:r>
            <a:r>
              <a:rPr sz="1000" spc="-10" dirty="0">
                <a:latin typeface="Georgia"/>
                <a:cs typeface="Georgia"/>
              </a:rPr>
              <a:t>ground (plateau)  </a:t>
            </a:r>
            <a:r>
              <a:rPr sz="1000" spc="-5" dirty="0">
                <a:latin typeface="Georgia"/>
                <a:cs typeface="Georgia"/>
              </a:rPr>
              <a:t>surrounded by high hills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is more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10" dirty="0">
                <a:latin typeface="Georgia"/>
                <a:cs typeface="Georgia"/>
              </a:rPr>
              <a:t>less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“16.00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Km” </a:t>
            </a:r>
            <a:r>
              <a:rPr sz="1000" spc="-5" dirty="0">
                <a:latin typeface="Georgia"/>
                <a:cs typeface="Georgia"/>
              </a:rPr>
              <a:t>from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Migging”</a:t>
            </a:r>
            <a:r>
              <a:rPr sz="1000" spc="-1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remaining  portion 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5" dirty="0">
                <a:latin typeface="Georgia"/>
                <a:cs typeface="Georgia"/>
              </a:rPr>
              <a:t>project stretch is </a:t>
            </a:r>
            <a:r>
              <a:rPr sz="1000" spc="-5" dirty="0">
                <a:latin typeface="Georgia"/>
                <a:cs typeface="Georgia"/>
              </a:rPr>
              <a:t>traversing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spc="-10" dirty="0">
                <a:latin typeface="Georgia"/>
                <a:cs typeface="Georgia"/>
              </a:rPr>
              <a:t>hilly terrain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“Ditte”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(10,298.56 Feet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Height)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ends </a:t>
            </a:r>
            <a:r>
              <a:rPr sz="1000" spc="-15" dirty="0">
                <a:latin typeface="Georgia"/>
                <a:cs typeface="Georgia"/>
              </a:rPr>
              <a:t>at 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Migging” (Approximately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16,633.86 Feet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in</a:t>
            </a:r>
            <a:r>
              <a:rPr sz="1000" b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Height)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603885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(c): Existing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Bridges, Cross Drainage and Culverts Structures.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243840" y="6863207"/>
          <a:ext cx="6805930" cy="862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355"/>
                <a:gridCol w="765175"/>
                <a:gridCol w="765175"/>
                <a:gridCol w="1039494"/>
                <a:gridCol w="914400"/>
                <a:gridCol w="1198245"/>
                <a:gridCol w="923925"/>
              </a:tblGrid>
              <a:tr h="438911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77495" marR="273050" algn="ctr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  (TS)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30810" indent="51435">
                        <a:lnSpc>
                          <a:spcPts val="111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Major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12725" marR="121920" indent="-82550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Brid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es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(MB)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635" indent="45720">
                        <a:lnSpc>
                          <a:spcPts val="111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Minor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10185" marR="125095" indent="-82550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Brid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es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(MB)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33985" indent="8890">
                        <a:lnSpc>
                          <a:spcPts val="111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Slab/ Arch/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85420" marR="131445" indent="-52069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Box</a:t>
                      </a:r>
                      <a:r>
                        <a:rPr sz="10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Culvert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(S/ A/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BC)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Vented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97155" marR="94615" algn="ctr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Cause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Way  (VCW)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1920" marR="113030" indent="11239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Hume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Pipe  Culvert</a:t>
                      </a:r>
                      <a:r>
                        <a:rPr sz="1000" b="1" spc="20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(HPC)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Flush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06680" marR="95250" algn="ctr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Cause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Way  (FCW)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100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265429">
                <a:tc>
                  <a:txBody>
                    <a:bodyPr/>
                    <a:lstStyle/>
                    <a:p>
                      <a:pPr marL="76200" marR="70485" indent="27749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spc="-5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Existing  Structure </a:t>
                      </a:r>
                      <a:r>
                        <a:rPr sz="900" b="1" spc="-10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70</a:t>
                      </a:r>
                      <a:r>
                        <a:rPr sz="900" b="1" spc="-30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03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15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64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02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10" dirty="0">
                          <a:solidFill>
                            <a:srgbClr val="FF3399"/>
                          </a:solidFill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1438783" y="7841360"/>
            <a:ext cx="44151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(d):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Minor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Bridge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Structures (Bailey</a:t>
            </a:r>
            <a:r>
              <a:rPr sz="1050" b="1" spc="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Bridge).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500176" y="8164956"/>
          <a:ext cx="6296660" cy="1180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545"/>
                <a:gridCol w="713740"/>
                <a:gridCol w="1046480"/>
                <a:gridCol w="1113155"/>
                <a:gridCol w="997585"/>
                <a:gridCol w="1003935"/>
                <a:gridCol w="991235"/>
              </a:tblGrid>
              <a:tr h="1524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ts val="1165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93980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Details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392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2729" marR="248285" indent="27305" algn="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</a:t>
                      </a:r>
                      <a:r>
                        <a:rPr sz="10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ing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R="200660" algn="r">
                        <a:lnSpc>
                          <a:spcPts val="1065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81915" indent="317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Span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×</a:t>
                      </a:r>
                      <a:r>
                        <a:rPr sz="10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Length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Span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marR="178435" indent="-1905" algn="ct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0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(M)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186055" marR="89535" indent="-95250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Condition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250190" indent="-21590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</a:t>
                      </a:r>
                      <a:r>
                        <a:rPr sz="1000" b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Bridge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143256"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146+460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MNB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 ×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24.5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5.50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Bailey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Bridge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6304"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160+130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MNB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 ×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24.5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5.50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Bailey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Bridge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3256"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160+270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MNB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 ×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40.0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5.00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Bailey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Bridge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466648" y="756157"/>
          <a:ext cx="6360795" cy="6640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345"/>
                <a:gridCol w="5424170"/>
                <a:gridCol w="579120"/>
              </a:tblGrid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47.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15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testing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practice and packages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applied during civil construction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kit to the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farmers);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93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48.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Undertake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revise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resource mapping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village/ local/ regional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state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level;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800" b="1" spc="-20" dirty="0">
                          <a:latin typeface="Georgia"/>
                          <a:cs typeface="Georgia"/>
                        </a:rPr>
                        <a:t>49.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94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Promote use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 conservation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techniques,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namely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land farming, drip</a:t>
                      </a:r>
                      <a:r>
                        <a:rPr sz="900" i="1" spc="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irrigation,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marR="59690">
                        <a:lnSpc>
                          <a:spcPts val="1010"/>
                        </a:lnSpc>
                        <a:spcBef>
                          <a:spcPts val="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intermittent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flooding,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drying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sowing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high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yielding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drought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resistant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cultivars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appropriate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  in different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areas or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7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1594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Promote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agro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forestry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agro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climatic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weather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conditions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increase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biomass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hence  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moisture;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93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Identify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critical unspecified areas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within forests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conservation;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52.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731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This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effort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would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 only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provide fodder to the animals,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but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also would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curb or reduce further land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degradation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erosion;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53.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moisture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stress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the crops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leading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their stunted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growth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the region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4769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conservation technologies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need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strongly adopted after observing 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seeing the  rising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temperatures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decreasing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conditions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the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state;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35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55.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2230" algn="just">
                        <a:lnSpc>
                          <a:spcPct val="944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conservation through demonstration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best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practices: Application of mulching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techniques,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drip irrigation,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micro/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macro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irrigation practices,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techniques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methodologies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  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encouraged;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67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conditions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threat problems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expected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acidity, alkalinity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salinity;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52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286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Soil temperature may increase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spring hence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planting time may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also vary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accord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space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93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5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ts val="994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Further,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worthwhile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build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strengthen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capacity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the state 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run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climate</a:t>
                      </a:r>
                      <a:r>
                        <a:rPr sz="900" i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models,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marR="62865" algn="just">
                        <a:lnSpc>
                          <a:spcPct val="94800"/>
                        </a:lnSpc>
                        <a:spcBef>
                          <a:spcPts val="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interpret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their projections,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use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same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run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various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bio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physical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models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understand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 impact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“Climate </a:t>
                      </a:r>
                      <a:r>
                        <a:rPr sz="900" b="1" i="1" spc="-10" dirty="0">
                          <a:latin typeface="Georgia"/>
                          <a:cs typeface="Georgia"/>
                        </a:rPr>
                        <a:t>Change” </a:t>
                      </a:r>
                      <a:r>
                        <a:rPr sz="900" b="1" i="1" spc="-5" dirty="0">
                          <a:latin typeface="Georgia"/>
                          <a:cs typeface="Georgia"/>
                        </a:rPr>
                        <a:t>(CC)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soils, water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etc. and then to design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appropriate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adaptation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strategies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 of civil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human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made or designed, but not natural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process;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7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59.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1594" algn="just">
                        <a:lnSpc>
                          <a:spcPct val="9440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some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regions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mono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cropping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soybean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wheat is rendering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infertile,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sterile, unproductive,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barren,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unfruitful,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arid,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uncultivable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may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lead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over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artificial fertilizer which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may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detrimental in the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long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run;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60.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9690" algn="just">
                        <a:lnSpc>
                          <a:spcPct val="944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Promoting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managing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agro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forestry,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climatic specific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 farming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practices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management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including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water,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soil,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pests,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crops, cropping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cycle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practices for harnessing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 full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productivity potential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different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zones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done 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high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priority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basis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for regional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areas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algn="just">
                        <a:lnSpc>
                          <a:spcPts val="99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or site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locations;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58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61.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9690" algn="just">
                        <a:lnSpc>
                          <a:spcPct val="944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This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would mean promoting measures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 moisture conservation through development of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watersheds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small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catchments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that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would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also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increase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biomass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production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fertility 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</a:t>
                      </a:r>
                      <a:r>
                        <a:rPr sz="900" b="1" i="1" u="dbl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Precio</a:t>
                      </a:r>
                      <a:r>
                        <a:rPr sz="900" b="1" i="1" u="sng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Soil”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well on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</a:t>
                      </a:r>
                      <a:r>
                        <a:rPr sz="900" b="1" i="1" u="dbl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Precio</a:t>
                      </a:r>
                      <a:r>
                        <a:rPr sz="900" b="1" i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u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 Planet</a:t>
                      </a:r>
                      <a:r>
                        <a:rPr sz="900" b="1" i="1" spc="-4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Earth”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18745" marR="110489" indent="-6350">
                        <a:lnSpc>
                          <a:spcPts val="7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62.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3500">
                        <a:lnSpc>
                          <a:spcPts val="1010"/>
                        </a:lnSpc>
                        <a:spcBef>
                          <a:spcPts val="55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Also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evapo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transpiration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rate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increases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increase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temperature,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it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lead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depletion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moisture retention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capacity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different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 types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can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pose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threat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activities;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63.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032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Expansion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cultivation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under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mono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cropping of profitable crops without nutrition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management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leading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rapid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decline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fertility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these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farms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agricultural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fields;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670"/>
                        </a:lnSpc>
                        <a:spcBef>
                          <a:spcPts val="35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64.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15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Simple 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conservation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techniques,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methodologies, applications,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processes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overall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watershed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development including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rejuvenation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tanks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proposed to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focus;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0489" indent="-6350">
                        <a:lnSpc>
                          <a:spcPts val="700"/>
                        </a:lnSpc>
                        <a:spcBef>
                          <a:spcPts val="3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e  Ca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12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65.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94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Low</a:t>
                      </a:r>
                      <a:r>
                        <a:rPr sz="900" i="1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capacity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natural</a:t>
                      </a:r>
                      <a:r>
                        <a:rPr sz="900" i="1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recharge</a:t>
                      </a:r>
                      <a:r>
                        <a:rPr sz="900" i="1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resources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system</a:t>
                      </a:r>
                      <a:r>
                        <a:rPr sz="900" i="1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sub</a:t>
                      </a:r>
                      <a:r>
                        <a:rPr sz="900" i="1" spc="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i="1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900" i="1" spc="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most</a:t>
                      </a:r>
                      <a:r>
                        <a:rPr sz="900" i="1" spc="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areas</a:t>
                      </a:r>
                      <a:r>
                        <a:rPr sz="900" i="1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>
                        <a:lnSpc>
                          <a:spcPts val="1015"/>
                        </a:lnSpc>
                      </a:pP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</a:t>
                      </a:r>
                      <a:r>
                        <a:rPr sz="900" b="1" i="1" u="dbl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Arunach</a:t>
                      </a:r>
                      <a:r>
                        <a:rPr sz="900" b="1" i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3366FF"/>
                            </a:solidFill>
                          </a:uFill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l Pradesh”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also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major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concern;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7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66.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540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logging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canal command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leads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 salinity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needs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immediate attention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towards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conjunctive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use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surface streams,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channels and ground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water;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67.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2230" algn="just">
                        <a:lnSpc>
                          <a:spcPct val="9440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state is characterized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 a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great diversity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parent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rocks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minerals, which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have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weathered  under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different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climatic conditions,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vegetative covers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topographic situations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form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soils with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different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characteristics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different</a:t>
                      </a:r>
                      <a:r>
                        <a:rPr sz="900" i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zones;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Exposure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800" b="1" spc="-15" dirty="0">
                          <a:latin typeface="Georgia"/>
                          <a:cs typeface="Georgia"/>
                        </a:rPr>
                        <a:t>68.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778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Shifting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rainfall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pattern affects cropping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farming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patterns.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Mono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cropping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reduces the crop  diversity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adversely affects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precious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significant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health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conditions.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Sensitivity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755700" y="9228581"/>
            <a:ext cx="577913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649855" marR="5080" indent="-2637790">
              <a:lnSpc>
                <a:spcPts val="1200"/>
              </a:lnSpc>
              <a:spcBef>
                <a:spcPts val="195"/>
              </a:spcBef>
            </a:pPr>
            <a:r>
              <a:rPr sz="1050" b="1" u="dbl" spc="-5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Aspects </a:t>
            </a:r>
            <a:r>
              <a:rPr sz="1050" b="1" u="sng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Transparent Skelet</a:t>
            </a:r>
            <a:r>
              <a:rPr sz="1050" b="1" u="sng" spc="-5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o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 Flowe</a:t>
            </a:r>
            <a:r>
              <a:rPr sz="1050" b="1" u="sng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r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s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in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Rainy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Season, Diphylleia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Grayi </a:t>
            </a:r>
            <a:r>
              <a:rPr sz="1050" b="1" spc="-10" dirty="0">
                <a:solidFill>
                  <a:srgbClr val="0000FF"/>
                </a:solidFill>
                <a:latin typeface="Georgia"/>
                <a:cs typeface="Georgia"/>
              </a:rPr>
              <a:t>Ra</a:t>
            </a:r>
            <a:r>
              <a:rPr sz="1050" b="1" u="sng" spc="-10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r</a:t>
            </a:r>
            <a:r>
              <a:rPr sz="1050" b="1" spc="-10" dirty="0">
                <a:solidFill>
                  <a:srgbClr val="0000FF"/>
                </a:solidFill>
                <a:latin typeface="Georgia"/>
                <a:cs typeface="Georgia"/>
              </a:rPr>
              <a:t>e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  </a:t>
            </a:r>
            <a:r>
              <a:rPr sz="1050" b="1" u="dbl" spc="-5" dirty="0">
                <a:solidFill>
                  <a:srgbClr val="0000FF"/>
                </a:solidFill>
                <a:uFill>
                  <a:solidFill>
                    <a:srgbClr val="FF6600"/>
                  </a:solidFill>
                </a:uFill>
                <a:latin typeface="Georgia"/>
                <a:cs typeface="Georgia"/>
              </a:rPr>
              <a:t>Plants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6464" y="7554459"/>
            <a:ext cx="2005590" cy="1556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93492" y="7563602"/>
            <a:ext cx="1655063" cy="1546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46088" y="7557511"/>
            <a:ext cx="2069598" cy="1552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53820" y="728217"/>
            <a:ext cx="538480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664970" marR="5080" indent="-165290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TCS: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SECTION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2621" y="5304535"/>
            <a:ext cx="508254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75740" marR="5080" indent="-146367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7" y="1251203"/>
            <a:ext cx="5986276" cy="3602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77" y="5826251"/>
            <a:ext cx="5986276" cy="3913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18717" y="728217"/>
            <a:ext cx="506730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38910" marR="5080" indent="-142684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(c):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III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4028" y="5331967"/>
            <a:ext cx="508571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73200" marR="5080" indent="-146113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(d): TYPICAL CROSS SECTION: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IV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8" y="1251202"/>
            <a:ext cx="5964938" cy="3770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78" y="5853680"/>
            <a:ext cx="5964938" cy="39928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00124" y="728217"/>
            <a:ext cx="507365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88440" marR="5080" indent="-147637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(e): TYPICAL CROSS SECTION: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V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2621" y="5496814"/>
            <a:ext cx="5048885" cy="3359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54150" marR="5080" indent="-1442085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(f):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VI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80" y="1251203"/>
            <a:ext cx="5961888" cy="3785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77" y="6018274"/>
            <a:ext cx="5958844" cy="3816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00124" y="728217"/>
            <a:ext cx="507365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36370" marR="5080" indent="-142430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(g):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VII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4028" y="5371591"/>
            <a:ext cx="5088890" cy="3365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12240" marR="5080" indent="-1400175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(h):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CROSS 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VIII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8" y="1251200"/>
            <a:ext cx="5946650" cy="3810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80" y="5893304"/>
            <a:ext cx="5943600" cy="3864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136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15669" y="728217"/>
            <a:ext cx="504253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48435" marR="5080" indent="-1436370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(i):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CROSS 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IX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5669" y="5542533"/>
            <a:ext cx="504253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78915" marR="5080" indent="-1466850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(j):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X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8" y="1251203"/>
            <a:ext cx="5964938" cy="3977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80" y="6063994"/>
            <a:ext cx="5961888" cy="377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137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97076" y="728217"/>
            <a:ext cx="508000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66850" marR="5080" indent="-145478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(k):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CROSS SECTION: 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10" dirty="0">
                <a:solidFill>
                  <a:srgbClr val="0000FF"/>
                </a:solidFill>
                <a:latin typeface="Georgia"/>
                <a:cs typeface="Georgia"/>
              </a:rPr>
              <a:t>XI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5669" y="5496814"/>
            <a:ext cx="5042535" cy="3359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17955" marR="5080" indent="-1405890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(l):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SECTION: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XII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8" y="1251203"/>
            <a:ext cx="5964938" cy="3794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77" y="6018276"/>
            <a:ext cx="5995420" cy="3776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138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2692" y="728217"/>
            <a:ext cx="513143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30020" marR="5080" indent="-141795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(m):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CROSS 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XIII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4028" y="5389879"/>
            <a:ext cx="508889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17955" marR="5080" indent="-1405890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(n):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0000FF"/>
                </a:solidFill>
                <a:latin typeface="Georgia"/>
                <a:cs typeface="Georgia"/>
              </a:rPr>
              <a:t>XVI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80" y="1251203"/>
            <a:ext cx="5980176" cy="3831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80" y="5911594"/>
            <a:ext cx="5980176" cy="3825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139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97076" y="728217"/>
            <a:ext cx="508254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445260" marR="5080" indent="-143319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(o): TYPICAL CROSS SECTION: 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-15" dirty="0">
                <a:solidFill>
                  <a:srgbClr val="0000FF"/>
                </a:solidFill>
                <a:latin typeface="Georgia"/>
                <a:cs typeface="Georgia"/>
              </a:rPr>
              <a:t>XV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4028" y="5371591"/>
            <a:ext cx="5085715" cy="3365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17955" marR="5080" indent="-1405890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(p): 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XVI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80" y="1251200"/>
            <a:ext cx="5980176" cy="3810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80" y="5893307"/>
            <a:ext cx="5961888" cy="3831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97076" y="728217"/>
            <a:ext cx="508254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87475" marR="5080" indent="-1375410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(q):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CROSS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XVII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3172" y="5447791"/>
            <a:ext cx="5067300" cy="3365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351280" marR="5080" indent="-1339215">
              <a:lnSpc>
                <a:spcPts val="1180"/>
              </a:lnSpc>
              <a:spcBef>
                <a:spcPts val="210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31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(r):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TYPICAL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CROSS SECTION: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LANE CARRIAGEWAY.  </a:t>
            </a:r>
            <a:r>
              <a:rPr sz="1050" b="1" spc="-5" dirty="0">
                <a:solidFill>
                  <a:srgbClr val="0000FF"/>
                </a:solidFill>
                <a:latin typeface="Georgia"/>
                <a:cs typeface="Georgia"/>
              </a:rPr>
              <a:t>TYPICAL CROSS SECTION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–</a:t>
            </a:r>
            <a:r>
              <a:rPr sz="1050" b="1" spc="-2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0000FF"/>
                </a:solidFill>
                <a:latin typeface="Georgia"/>
                <a:cs typeface="Georgia"/>
              </a:rPr>
              <a:t>XVIII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8178" y="1251202"/>
            <a:ext cx="5964938" cy="3880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180" y="5969504"/>
            <a:ext cx="5961888" cy="3855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719198" y="728217"/>
            <a:ext cx="38538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(e):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Existing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HPC Culvert</a:t>
            </a:r>
            <a:r>
              <a:rPr sz="105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Structures.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1051813"/>
          <a:ext cx="6031865" cy="890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784"/>
                <a:gridCol w="713740"/>
                <a:gridCol w="1119505"/>
                <a:gridCol w="1634490"/>
                <a:gridCol w="1055370"/>
                <a:gridCol w="1061720"/>
              </a:tblGrid>
              <a:tr h="14935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06045">
                        <a:lnSpc>
                          <a:spcPts val="11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Details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4234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9560" indent="27305">
                        <a:lnSpc>
                          <a:spcPts val="111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43840" marR="236854" indent="45720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 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of Span/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Pipe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31140" marR="227329" algn="ctr">
                        <a:lnSpc>
                          <a:spcPts val="1130"/>
                        </a:lnSpc>
                        <a:spcBef>
                          <a:spcPts val="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×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Length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Span/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Diameter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67310" indent="16446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216535" marR="116839" indent="-9461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Condition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marR="163195" algn="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143255">
                <a:tc>
                  <a:txBody>
                    <a:bodyPr/>
                    <a:lstStyle/>
                    <a:p>
                      <a:pPr marR="160020" algn="r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142+550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HPC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 –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ROW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450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03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7.20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1719198" y="2057527"/>
            <a:ext cx="38538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25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(f):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Existing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FCW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Culvert</a:t>
            </a:r>
            <a:r>
              <a:rPr sz="1050" b="1" spc="-8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Structures.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631240" y="2381122"/>
          <a:ext cx="6031865" cy="1036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784"/>
                <a:gridCol w="713740"/>
                <a:gridCol w="1119505"/>
                <a:gridCol w="1634490"/>
                <a:gridCol w="1055370"/>
                <a:gridCol w="1061720"/>
              </a:tblGrid>
              <a:tr h="15265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06045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Details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389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9560" marR="285115" indent="27305" algn="r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Type</a:t>
                      </a:r>
                      <a:r>
                        <a:rPr sz="10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ing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R="236854" algn="r">
                        <a:lnSpc>
                          <a:spcPts val="1065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1000" b="1" spc="-2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1000" b="1" spc="10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Span/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Pipe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231140" marR="227329" algn="ctr">
                        <a:lnSpc>
                          <a:spcPts val="1150"/>
                        </a:lnSpc>
                        <a:spcBef>
                          <a:spcPts val="4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×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Length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Span/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Diameter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67310" indent="16446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216535" marR="116839" indent="-94615">
                        <a:lnSpc>
                          <a:spcPts val="1130"/>
                        </a:lnSpc>
                        <a:spcBef>
                          <a:spcPts val="60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Condition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Structure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FF"/>
                    </a:solidFill>
                  </a:tcPr>
                </a:tc>
              </a:tr>
              <a:tr h="149351">
                <a:tc>
                  <a:txBody>
                    <a:bodyPr/>
                    <a:lstStyle/>
                    <a:p>
                      <a:pPr marR="163195" algn="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B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</a:tr>
              <a:tr h="146303">
                <a:tc>
                  <a:txBody>
                    <a:bodyPr/>
                    <a:lstStyle/>
                    <a:p>
                      <a:pPr marR="160020" algn="r">
                        <a:lnSpc>
                          <a:spcPts val="105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5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155+300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FCW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ts val="105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10.0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5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7.0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05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3255">
                <a:tc>
                  <a:txBody>
                    <a:bodyPr/>
                    <a:lstStyle/>
                    <a:p>
                      <a:pPr marR="154940" algn="r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165+300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FCW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277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10.0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3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6.8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631240" y="3561334"/>
          <a:ext cx="6031865" cy="4521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3880"/>
                <a:gridCol w="2917824"/>
              </a:tblGrid>
              <a:tr h="21402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Minor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146+460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Minor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160+130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0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Slab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1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150+170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Slab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164+830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5" name="object 35"/>
          <p:cNvSpPr/>
          <p:nvPr/>
        </p:nvSpPr>
        <p:spPr>
          <a:xfrm>
            <a:off x="751331" y="3613403"/>
            <a:ext cx="2935223" cy="2039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54196" y="3613403"/>
            <a:ext cx="2752343" cy="2039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1327" y="5890252"/>
            <a:ext cx="2932185" cy="1999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54191" y="5890252"/>
            <a:ext cx="2749306" cy="19995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35532" y="4451095"/>
            <a:ext cx="5415915" cy="119380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370"/>
              </a:lnSpc>
              <a:spcBef>
                <a:spcPts val="204"/>
              </a:spcBef>
              <a:tabLst>
                <a:tab pos="1162050" algn="l"/>
              </a:tabLst>
            </a:pPr>
            <a:r>
              <a:rPr sz="1200" b="1" spc="-5" dirty="0">
                <a:solidFill>
                  <a:srgbClr val="FF33CC"/>
                </a:solidFill>
                <a:latin typeface="Georgia"/>
                <a:cs typeface="Georgia"/>
              </a:rPr>
              <a:t>Figure</a:t>
            </a:r>
            <a:r>
              <a:rPr sz="1200" b="1" spc="2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FF33CC"/>
                </a:solidFill>
                <a:latin typeface="Georgia"/>
                <a:cs typeface="Georgia"/>
              </a:rPr>
              <a:t>32:	</a:t>
            </a:r>
            <a:r>
              <a:rPr sz="1200" b="1" spc="-5" dirty="0">
                <a:solidFill>
                  <a:srgbClr val="CC0066"/>
                </a:solidFill>
                <a:latin typeface="Georgia"/>
                <a:cs typeface="Georgia"/>
              </a:rPr>
              <a:t>BOTHER... SAFEGUARD; PROTECT; CONSERVE </a:t>
            </a:r>
            <a:r>
              <a:rPr sz="1200" b="1" spc="5" dirty="0">
                <a:solidFill>
                  <a:srgbClr val="CC0066"/>
                </a:solidFill>
                <a:latin typeface="Georgia"/>
                <a:cs typeface="Georgia"/>
              </a:rPr>
              <a:t>AND  </a:t>
            </a:r>
            <a:r>
              <a:rPr sz="1200" b="1" spc="-5" dirty="0">
                <a:solidFill>
                  <a:srgbClr val="CC0066"/>
                </a:solidFill>
                <a:latin typeface="Georgia"/>
                <a:cs typeface="Georgia"/>
              </a:rPr>
              <a:t>PRESERVE </a:t>
            </a:r>
            <a:r>
              <a:rPr sz="1200" b="1" dirty="0">
                <a:solidFill>
                  <a:srgbClr val="CC0066"/>
                </a:solidFill>
                <a:latin typeface="Georgia"/>
                <a:cs typeface="Georgia"/>
              </a:rPr>
              <a:t>OUR </a:t>
            </a:r>
            <a:r>
              <a:rPr sz="1200" b="1" spc="-5" dirty="0">
                <a:solidFill>
                  <a:srgbClr val="CC0066"/>
                </a:solidFill>
                <a:latin typeface="Georgia"/>
                <a:cs typeface="Georgia"/>
              </a:rPr>
              <a:t>PLANET EARTH’S NATURAL </a:t>
            </a:r>
            <a:r>
              <a:rPr sz="1200" b="1" dirty="0">
                <a:solidFill>
                  <a:srgbClr val="CC0066"/>
                </a:solidFill>
                <a:latin typeface="Georgia"/>
                <a:cs typeface="Georgia"/>
              </a:rPr>
              <a:t>– </a:t>
            </a:r>
            <a:r>
              <a:rPr sz="1200" b="1" spc="-5" dirty="0">
                <a:solidFill>
                  <a:srgbClr val="CC0066"/>
                </a:solidFill>
                <a:latin typeface="Georgia"/>
                <a:cs typeface="Georgia"/>
              </a:rPr>
              <a:t>MOTHER... </a:t>
            </a:r>
            <a:r>
              <a:rPr sz="1200" b="1" spc="-5" dirty="0">
                <a:solidFill>
                  <a:srgbClr val="00AF50"/>
                </a:solidFill>
                <a:latin typeface="Georgia"/>
                <a:cs typeface="Georgia"/>
              </a:rPr>
              <a:t>(ECO </a:t>
            </a:r>
            <a:r>
              <a:rPr sz="1200" b="1" dirty="0">
                <a:solidFill>
                  <a:srgbClr val="00AF50"/>
                </a:solidFill>
                <a:latin typeface="Georgia"/>
                <a:cs typeface="Georgia"/>
              </a:rPr>
              <a:t>–  </a:t>
            </a:r>
            <a:r>
              <a:rPr sz="1200" b="1" spc="-5" dirty="0">
                <a:solidFill>
                  <a:srgbClr val="00AF50"/>
                </a:solidFill>
                <a:latin typeface="Georgia"/>
                <a:cs typeface="Georgia"/>
              </a:rPr>
              <a:t>NATURAL </a:t>
            </a:r>
            <a:r>
              <a:rPr sz="1200" b="1" dirty="0">
                <a:solidFill>
                  <a:srgbClr val="00AF50"/>
                </a:solidFill>
                <a:latin typeface="Georgia"/>
                <a:cs typeface="Georgia"/>
              </a:rPr>
              <a:t>– </a:t>
            </a:r>
            <a:r>
              <a:rPr sz="1200" b="1" spc="-5" dirty="0">
                <a:solidFill>
                  <a:srgbClr val="00AF50"/>
                </a:solidFill>
                <a:latin typeface="Georgia"/>
                <a:cs typeface="Georgia"/>
              </a:rPr>
              <a:t>GREEN </a:t>
            </a:r>
            <a:r>
              <a:rPr sz="1200" b="1" dirty="0">
                <a:solidFill>
                  <a:srgbClr val="00AF50"/>
                </a:solidFill>
                <a:latin typeface="Georgia"/>
                <a:cs typeface="Georgia"/>
              </a:rPr>
              <a:t>–</a:t>
            </a:r>
            <a:r>
              <a:rPr sz="1200" b="1" spc="10" dirty="0">
                <a:solidFill>
                  <a:srgbClr val="00AF5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00AF50"/>
                </a:solidFill>
                <a:latin typeface="Georgia"/>
                <a:cs typeface="Georgia"/>
              </a:rPr>
              <a:t>ENVIRONMENT)</a:t>
            </a:r>
            <a:r>
              <a:rPr sz="1200" b="1" spc="-5" dirty="0">
                <a:solidFill>
                  <a:srgbClr val="CC0066"/>
                </a:solidFill>
                <a:latin typeface="Georgia"/>
                <a:cs typeface="Georgia"/>
              </a:rPr>
              <a:t>...!!!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1989"/>
              </a:lnSpc>
              <a:spcBef>
                <a:spcPts val="994"/>
              </a:spcBef>
            </a:pP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endParaRPr sz="1700">
              <a:latin typeface="Georgia"/>
              <a:cs typeface="Georgia"/>
            </a:endParaRPr>
          </a:p>
          <a:p>
            <a:pPr marL="1270" algn="ctr">
              <a:lnSpc>
                <a:spcPts val="1989"/>
              </a:lnSpc>
            </a:pP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endParaRPr sz="17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5986" y="809239"/>
            <a:ext cx="5992370" cy="3508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31154" y="4814696"/>
            <a:ext cx="238125" cy="22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26392" y="4809934"/>
            <a:ext cx="247650" cy="236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79270" y="4418329"/>
            <a:ext cx="238125" cy="22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74507" y="4413567"/>
            <a:ext cx="247650" cy="2368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38854" y="2936875"/>
            <a:ext cx="238125" cy="22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07308" y="3004692"/>
            <a:ext cx="25400" cy="24130"/>
          </a:xfrm>
          <a:custGeom>
            <a:avLst/>
            <a:gdLst/>
            <a:ahLst/>
            <a:cxnLst/>
            <a:rect l="l" t="t" r="r" b="b"/>
            <a:pathLst>
              <a:path w="25400" h="24130">
                <a:moveTo>
                  <a:pt x="0" y="11811"/>
                </a:moveTo>
                <a:lnTo>
                  <a:pt x="0" y="5334"/>
                </a:lnTo>
                <a:lnTo>
                  <a:pt x="5587" y="0"/>
                </a:lnTo>
                <a:lnTo>
                  <a:pt x="12445" y="0"/>
                </a:lnTo>
                <a:lnTo>
                  <a:pt x="19303" y="0"/>
                </a:lnTo>
                <a:lnTo>
                  <a:pt x="24891" y="5334"/>
                </a:lnTo>
                <a:lnTo>
                  <a:pt x="24891" y="11811"/>
                </a:lnTo>
                <a:lnTo>
                  <a:pt x="24891" y="18415"/>
                </a:lnTo>
                <a:lnTo>
                  <a:pt x="19303" y="23749"/>
                </a:lnTo>
                <a:lnTo>
                  <a:pt x="12445" y="23749"/>
                </a:lnTo>
                <a:lnTo>
                  <a:pt x="5587" y="23749"/>
                </a:lnTo>
                <a:lnTo>
                  <a:pt x="0" y="18415"/>
                </a:lnTo>
                <a:lnTo>
                  <a:pt x="0" y="118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83634" y="3004692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4" h="24130">
                <a:moveTo>
                  <a:pt x="0" y="11811"/>
                </a:moveTo>
                <a:lnTo>
                  <a:pt x="0" y="5334"/>
                </a:lnTo>
                <a:lnTo>
                  <a:pt x="5587" y="0"/>
                </a:lnTo>
                <a:lnTo>
                  <a:pt x="12445" y="0"/>
                </a:lnTo>
                <a:lnTo>
                  <a:pt x="19303" y="0"/>
                </a:lnTo>
                <a:lnTo>
                  <a:pt x="24764" y="5334"/>
                </a:lnTo>
                <a:lnTo>
                  <a:pt x="24764" y="11811"/>
                </a:lnTo>
                <a:lnTo>
                  <a:pt x="24764" y="18415"/>
                </a:lnTo>
                <a:lnTo>
                  <a:pt x="19303" y="23749"/>
                </a:lnTo>
                <a:lnTo>
                  <a:pt x="12445" y="23749"/>
                </a:lnTo>
                <a:lnTo>
                  <a:pt x="5587" y="23749"/>
                </a:lnTo>
                <a:lnTo>
                  <a:pt x="0" y="18415"/>
                </a:lnTo>
                <a:lnTo>
                  <a:pt x="0" y="118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93338" y="3100069"/>
            <a:ext cx="128905" cy="21590"/>
          </a:xfrm>
          <a:custGeom>
            <a:avLst/>
            <a:gdLst/>
            <a:ahLst/>
            <a:cxnLst/>
            <a:rect l="l" t="t" r="r" b="b"/>
            <a:pathLst>
              <a:path w="128904" h="21589">
                <a:moveTo>
                  <a:pt x="0" y="0"/>
                </a:moveTo>
                <a:lnTo>
                  <a:pt x="32267" y="15859"/>
                </a:lnTo>
                <a:lnTo>
                  <a:pt x="64500" y="21145"/>
                </a:lnTo>
                <a:lnTo>
                  <a:pt x="96708" y="15859"/>
                </a:lnTo>
                <a:lnTo>
                  <a:pt x="12890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8854" y="2936875"/>
            <a:ext cx="238125" cy="227329"/>
          </a:xfrm>
          <a:custGeom>
            <a:avLst/>
            <a:gdLst/>
            <a:ahLst/>
            <a:cxnLst/>
            <a:rect l="l" t="t" r="r" b="b"/>
            <a:pathLst>
              <a:path w="238125" h="227330">
                <a:moveTo>
                  <a:pt x="0" y="113664"/>
                </a:moveTo>
                <a:lnTo>
                  <a:pt x="9360" y="69437"/>
                </a:lnTo>
                <a:lnTo>
                  <a:pt x="34877" y="33305"/>
                </a:lnTo>
                <a:lnTo>
                  <a:pt x="72705" y="8937"/>
                </a:lnTo>
                <a:lnTo>
                  <a:pt x="118999" y="0"/>
                </a:lnTo>
                <a:lnTo>
                  <a:pt x="165365" y="8937"/>
                </a:lnTo>
                <a:lnTo>
                  <a:pt x="203231" y="33305"/>
                </a:lnTo>
                <a:lnTo>
                  <a:pt x="228762" y="69437"/>
                </a:lnTo>
                <a:lnTo>
                  <a:pt x="238125" y="113664"/>
                </a:lnTo>
                <a:lnTo>
                  <a:pt x="228762" y="157892"/>
                </a:lnTo>
                <a:lnTo>
                  <a:pt x="203231" y="194024"/>
                </a:lnTo>
                <a:lnTo>
                  <a:pt x="165365" y="218392"/>
                </a:lnTo>
                <a:lnTo>
                  <a:pt x="118999" y="227329"/>
                </a:lnTo>
                <a:lnTo>
                  <a:pt x="72705" y="218392"/>
                </a:lnTo>
                <a:lnTo>
                  <a:pt x="34877" y="194024"/>
                </a:lnTo>
                <a:lnTo>
                  <a:pt x="9360" y="157892"/>
                </a:lnTo>
                <a:lnTo>
                  <a:pt x="0" y="11366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25520" y="2496184"/>
            <a:ext cx="238125" cy="2273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93972" y="2564002"/>
            <a:ext cx="25400" cy="24130"/>
          </a:xfrm>
          <a:custGeom>
            <a:avLst/>
            <a:gdLst/>
            <a:ahLst/>
            <a:cxnLst/>
            <a:rect l="l" t="t" r="r" b="b"/>
            <a:pathLst>
              <a:path w="25400" h="24130">
                <a:moveTo>
                  <a:pt x="0" y="11810"/>
                </a:moveTo>
                <a:lnTo>
                  <a:pt x="0" y="5333"/>
                </a:lnTo>
                <a:lnTo>
                  <a:pt x="5587" y="0"/>
                </a:lnTo>
                <a:lnTo>
                  <a:pt x="12446" y="0"/>
                </a:lnTo>
                <a:lnTo>
                  <a:pt x="19303" y="0"/>
                </a:lnTo>
                <a:lnTo>
                  <a:pt x="24891" y="5333"/>
                </a:lnTo>
                <a:lnTo>
                  <a:pt x="24891" y="11810"/>
                </a:lnTo>
                <a:lnTo>
                  <a:pt x="24891" y="18414"/>
                </a:lnTo>
                <a:lnTo>
                  <a:pt x="19303" y="23749"/>
                </a:lnTo>
                <a:lnTo>
                  <a:pt x="12446" y="23749"/>
                </a:lnTo>
                <a:lnTo>
                  <a:pt x="5587" y="23749"/>
                </a:lnTo>
                <a:lnTo>
                  <a:pt x="0" y="18414"/>
                </a:lnTo>
                <a:lnTo>
                  <a:pt x="0" y="118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70300" y="2564002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4" h="24130">
                <a:moveTo>
                  <a:pt x="0" y="11810"/>
                </a:moveTo>
                <a:lnTo>
                  <a:pt x="0" y="5333"/>
                </a:lnTo>
                <a:lnTo>
                  <a:pt x="5587" y="0"/>
                </a:lnTo>
                <a:lnTo>
                  <a:pt x="12446" y="0"/>
                </a:lnTo>
                <a:lnTo>
                  <a:pt x="19303" y="0"/>
                </a:lnTo>
                <a:lnTo>
                  <a:pt x="24764" y="5333"/>
                </a:lnTo>
                <a:lnTo>
                  <a:pt x="24764" y="11810"/>
                </a:lnTo>
                <a:lnTo>
                  <a:pt x="24764" y="18414"/>
                </a:lnTo>
                <a:lnTo>
                  <a:pt x="19303" y="23749"/>
                </a:lnTo>
                <a:lnTo>
                  <a:pt x="12446" y="23749"/>
                </a:lnTo>
                <a:lnTo>
                  <a:pt x="5587" y="23749"/>
                </a:lnTo>
                <a:lnTo>
                  <a:pt x="0" y="18414"/>
                </a:lnTo>
                <a:lnTo>
                  <a:pt x="0" y="118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80003" y="2659379"/>
            <a:ext cx="128905" cy="21590"/>
          </a:xfrm>
          <a:custGeom>
            <a:avLst/>
            <a:gdLst/>
            <a:ahLst/>
            <a:cxnLst/>
            <a:rect l="l" t="t" r="r" b="b"/>
            <a:pathLst>
              <a:path w="128904" h="21589">
                <a:moveTo>
                  <a:pt x="0" y="0"/>
                </a:moveTo>
                <a:lnTo>
                  <a:pt x="32267" y="15859"/>
                </a:lnTo>
                <a:lnTo>
                  <a:pt x="64500" y="21145"/>
                </a:lnTo>
                <a:lnTo>
                  <a:pt x="96708" y="15859"/>
                </a:lnTo>
                <a:lnTo>
                  <a:pt x="12890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5520" y="2496184"/>
            <a:ext cx="238125" cy="227329"/>
          </a:xfrm>
          <a:custGeom>
            <a:avLst/>
            <a:gdLst/>
            <a:ahLst/>
            <a:cxnLst/>
            <a:rect l="l" t="t" r="r" b="b"/>
            <a:pathLst>
              <a:path w="238125" h="227330">
                <a:moveTo>
                  <a:pt x="0" y="113665"/>
                </a:moveTo>
                <a:lnTo>
                  <a:pt x="9360" y="69437"/>
                </a:lnTo>
                <a:lnTo>
                  <a:pt x="34877" y="33305"/>
                </a:lnTo>
                <a:lnTo>
                  <a:pt x="72705" y="8937"/>
                </a:lnTo>
                <a:lnTo>
                  <a:pt x="118999" y="0"/>
                </a:lnTo>
                <a:lnTo>
                  <a:pt x="165365" y="8937"/>
                </a:lnTo>
                <a:lnTo>
                  <a:pt x="203231" y="33305"/>
                </a:lnTo>
                <a:lnTo>
                  <a:pt x="228762" y="69437"/>
                </a:lnTo>
                <a:lnTo>
                  <a:pt x="238125" y="113665"/>
                </a:lnTo>
                <a:lnTo>
                  <a:pt x="228762" y="157892"/>
                </a:lnTo>
                <a:lnTo>
                  <a:pt x="203231" y="194024"/>
                </a:lnTo>
                <a:lnTo>
                  <a:pt x="165365" y="218392"/>
                </a:lnTo>
                <a:lnTo>
                  <a:pt x="118999" y="227329"/>
                </a:lnTo>
                <a:lnTo>
                  <a:pt x="72705" y="218392"/>
                </a:lnTo>
                <a:lnTo>
                  <a:pt x="34877" y="194024"/>
                </a:lnTo>
                <a:lnTo>
                  <a:pt x="9360" y="157892"/>
                </a:lnTo>
                <a:lnTo>
                  <a:pt x="0" y="1136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90950" y="2709544"/>
            <a:ext cx="238125" cy="227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59403" y="2777362"/>
            <a:ext cx="25400" cy="24130"/>
          </a:xfrm>
          <a:custGeom>
            <a:avLst/>
            <a:gdLst/>
            <a:ahLst/>
            <a:cxnLst/>
            <a:rect l="l" t="t" r="r" b="b"/>
            <a:pathLst>
              <a:path w="25400" h="24130">
                <a:moveTo>
                  <a:pt x="0" y="11811"/>
                </a:moveTo>
                <a:lnTo>
                  <a:pt x="0" y="5333"/>
                </a:lnTo>
                <a:lnTo>
                  <a:pt x="5587" y="0"/>
                </a:lnTo>
                <a:lnTo>
                  <a:pt x="12446" y="0"/>
                </a:lnTo>
                <a:lnTo>
                  <a:pt x="19304" y="0"/>
                </a:lnTo>
                <a:lnTo>
                  <a:pt x="24892" y="5333"/>
                </a:lnTo>
                <a:lnTo>
                  <a:pt x="24892" y="11811"/>
                </a:lnTo>
                <a:lnTo>
                  <a:pt x="24892" y="18415"/>
                </a:lnTo>
                <a:lnTo>
                  <a:pt x="19304" y="23749"/>
                </a:lnTo>
                <a:lnTo>
                  <a:pt x="12446" y="23749"/>
                </a:lnTo>
                <a:lnTo>
                  <a:pt x="5587" y="23749"/>
                </a:lnTo>
                <a:lnTo>
                  <a:pt x="0" y="18415"/>
                </a:lnTo>
                <a:lnTo>
                  <a:pt x="0" y="118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35729" y="2777362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4" h="24130">
                <a:moveTo>
                  <a:pt x="0" y="11811"/>
                </a:moveTo>
                <a:lnTo>
                  <a:pt x="0" y="5333"/>
                </a:lnTo>
                <a:lnTo>
                  <a:pt x="5587" y="0"/>
                </a:lnTo>
                <a:lnTo>
                  <a:pt x="12446" y="0"/>
                </a:lnTo>
                <a:lnTo>
                  <a:pt x="19304" y="0"/>
                </a:lnTo>
                <a:lnTo>
                  <a:pt x="24765" y="5333"/>
                </a:lnTo>
                <a:lnTo>
                  <a:pt x="24765" y="11811"/>
                </a:lnTo>
                <a:lnTo>
                  <a:pt x="24765" y="18415"/>
                </a:lnTo>
                <a:lnTo>
                  <a:pt x="19304" y="23749"/>
                </a:lnTo>
                <a:lnTo>
                  <a:pt x="12446" y="23749"/>
                </a:lnTo>
                <a:lnTo>
                  <a:pt x="5587" y="23749"/>
                </a:lnTo>
                <a:lnTo>
                  <a:pt x="0" y="18415"/>
                </a:lnTo>
                <a:lnTo>
                  <a:pt x="0" y="118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45433" y="2872739"/>
            <a:ext cx="128905" cy="21590"/>
          </a:xfrm>
          <a:custGeom>
            <a:avLst/>
            <a:gdLst/>
            <a:ahLst/>
            <a:cxnLst/>
            <a:rect l="l" t="t" r="r" b="b"/>
            <a:pathLst>
              <a:path w="128904" h="21589">
                <a:moveTo>
                  <a:pt x="0" y="0"/>
                </a:moveTo>
                <a:lnTo>
                  <a:pt x="32267" y="15859"/>
                </a:lnTo>
                <a:lnTo>
                  <a:pt x="64500" y="21145"/>
                </a:lnTo>
                <a:lnTo>
                  <a:pt x="96708" y="15859"/>
                </a:lnTo>
                <a:lnTo>
                  <a:pt x="12890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90950" y="2709544"/>
            <a:ext cx="238125" cy="227329"/>
          </a:xfrm>
          <a:custGeom>
            <a:avLst/>
            <a:gdLst/>
            <a:ahLst/>
            <a:cxnLst/>
            <a:rect l="l" t="t" r="r" b="b"/>
            <a:pathLst>
              <a:path w="238125" h="227330">
                <a:moveTo>
                  <a:pt x="0" y="113665"/>
                </a:moveTo>
                <a:lnTo>
                  <a:pt x="9360" y="69437"/>
                </a:lnTo>
                <a:lnTo>
                  <a:pt x="34877" y="33305"/>
                </a:lnTo>
                <a:lnTo>
                  <a:pt x="72705" y="8937"/>
                </a:lnTo>
                <a:lnTo>
                  <a:pt x="118999" y="0"/>
                </a:lnTo>
                <a:lnTo>
                  <a:pt x="165365" y="8937"/>
                </a:lnTo>
                <a:lnTo>
                  <a:pt x="203231" y="33305"/>
                </a:lnTo>
                <a:lnTo>
                  <a:pt x="228762" y="69437"/>
                </a:lnTo>
                <a:lnTo>
                  <a:pt x="238125" y="113665"/>
                </a:lnTo>
                <a:lnTo>
                  <a:pt x="228762" y="157892"/>
                </a:lnTo>
                <a:lnTo>
                  <a:pt x="203231" y="194024"/>
                </a:lnTo>
                <a:lnTo>
                  <a:pt x="165365" y="218392"/>
                </a:lnTo>
                <a:lnTo>
                  <a:pt x="118999" y="227330"/>
                </a:lnTo>
                <a:lnTo>
                  <a:pt x="72705" y="218392"/>
                </a:lnTo>
                <a:lnTo>
                  <a:pt x="34877" y="194024"/>
                </a:lnTo>
                <a:lnTo>
                  <a:pt x="9360" y="157892"/>
                </a:lnTo>
                <a:lnTo>
                  <a:pt x="0" y="1136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5329" y="2723514"/>
            <a:ext cx="238125" cy="22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43783" y="2791332"/>
            <a:ext cx="25400" cy="24130"/>
          </a:xfrm>
          <a:custGeom>
            <a:avLst/>
            <a:gdLst/>
            <a:ahLst/>
            <a:cxnLst/>
            <a:rect l="l" t="t" r="r" b="b"/>
            <a:pathLst>
              <a:path w="25400" h="24130">
                <a:moveTo>
                  <a:pt x="0" y="11810"/>
                </a:moveTo>
                <a:lnTo>
                  <a:pt x="0" y="5333"/>
                </a:lnTo>
                <a:lnTo>
                  <a:pt x="5587" y="0"/>
                </a:lnTo>
                <a:lnTo>
                  <a:pt x="12445" y="0"/>
                </a:lnTo>
                <a:lnTo>
                  <a:pt x="19303" y="0"/>
                </a:lnTo>
                <a:lnTo>
                  <a:pt x="24891" y="5333"/>
                </a:lnTo>
                <a:lnTo>
                  <a:pt x="24891" y="11810"/>
                </a:lnTo>
                <a:lnTo>
                  <a:pt x="24891" y="18414"/>
                </a:lnTo>
                <a:lnTo>
                  <a:pt x="19303" y="23749"/>
                </a:lnTo>
                <a:lnTo>
                  <a:pt x="12445" y="23749"/>
                </a:lnTo>
                <a:lnTo>
                  <a:pt x="5587" y="23749"/>
                </a:lnTo>
                <a:lnTo>
                  <a:pt x="0" y="18414"/>
                </a:lnTo>
                <a:lnTo>
                  <a:pt x="0" y="118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20109" y="2791332"/>
            <a:ext cx="24765" cy="24130"/>
          </a:xfrm>
          <a:custGeom>
            <a:avLst/>
            <a:gdLst/>
            <a:ahLst/>
            <a:cxnLst/>
            <a:rect l="l" t="t" r="r" b="b"/>
            <a:pathLst>
              <a:path w="24764" h="24130">
                <a:moveTo>
                  <a:pt x="0" y="11810"/>
                </a:moveTo>
                <a:lnTo>
                  <a:pt x="0" y="5333"/>
                </a:lnTo>
                <a:lnTo>
                  <a:pt x="5587" y="0"/>
                </a:lnTo>
                <a:lnTo>
                  <a:pt x="12445" y="0"/>
                </a:lnTo>
                <a:lnTo>
                  <a:pt x="19303" y="0"/>
                </a:lnTo>
                <a:lnTo>
                  <a:pt x="24764" y="5333"/>
                </a:lnTo>
                <a:lnTo>
                  <a:pt x="24764" y="11810"/>
                </a:lnTo>
                <a:lnTo>
                  <a:pt x="24764" y="18414"/>
                </a:lnTo>
                <a:lnTo>
                  <a:pt x="19303" y="23749"/>
                </a:lnTo>
                <a:lnTo>
                  <a:pt x="12445" y="23749"/>
                </a:lnTo>
                <a:lnTo>
                  <a:pt x="5587" y="23749"/>
                </a:lnTo>
                <a:lnTo>
                  <a:pt x="0" y="18414"/>
                </a:lnTo>
                <a:lnTo>
                  <a:pt x="0" y="118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29813" y="2886709"/>
            <a:ext cx="128905" cy="21590"/>
          </a:xfrm>
          <a:custGeom>
            <a:avLst/>
            <a:gdLst/>
            <a:ahLst/>
            <a:cxnLst/>
            <a:rect l="l" t="t" r="r" b="b"/>
            <a:pathLst>
              <a:path w="128904" h="21589">
                <a:moveTo>
                  <a:pt x="0" y="0"/>
                </a:moveTo>
                <a:lnTo>
                  <a:pt x="32267" y="15859"/>
                </a:lnTo>
                <a:lnTo>
                  <a:pt x="64500" y="21145"/>
                </a:lnTo>
                <a:lnTo>
                  <a:pt x="96708" y="15859"/>
                </a:lnTo>
                <a:lnTo>
                  <a:pt x="12890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75329" y="2723514"/>
            <a:ext cx="238125" cy="227329"/>
          </a:xfrm>
          <a:custGeom>
            <a:avLst/>
            <a:gdLst/>
            <a:ahLst/>
            <a:cxnLst/>
            <a:rect l="l" t="t" r="r" b="b"/>
            <a:pathLst>
              <a:path w="238125" h="227330">
                <a:moveTo>
                  <a:pt x="0" y="113665"/>
                </a:moveTo>
                <a:lnTo>
                  <a:pt x="9360" y="69437"/>
                </a:lnTo>
                <a:lnTo>
                  <a:pt x="34877" y="33305"/>
                </a:lnTo>
                <a:lnTo>
                  <a:pt x="72705" y="8937"/>
                </a:lnTo>
                <a:lnTo>
                  <a:pt x="118999" y="0"/>
                </a:lnTo>
                <a:lnTo>
                  <a:pt x="165365" y="8937"/>
                </a:lnTo>
                <a:lnTo>
                  <a:pt x="203231" y="33305"/>
                </a:lnTo>
                <a:lnTo>
                  <a:pt x="228762" y="69437"/>
                </a:lnTo>
                <a:lnTo>
                  <a:pt x="238125" y="113665"/>
                </a:lnTo>
                <a:lnTo>
                  <a:pt x="228762" y="157892"/>
                </a:lnTo>
                <a:lnTo>
                  <a:pt x="203231" y="194024"/>
                </a:lnTo>
                <a:lnTo>
                  <a:pt x="165365" y="218392"/>
                </a:lnTo>
                <a:lnTo>
                  <a:pt x="118999" y="227329"/>
                </a:lnTo>
                <a:lnTo>
                  <a:pt x="72705" y="218392"/>
                </a:lnTo>
                <a:lnTo>
                  <a:pt x="34877" y="194024"/>
                </a:lnTo>
                <a:lnTo>
                  <a:pt x="9360" y="157892"/>
                </a:lnTo>
                <a:lnTo>
                  <a:pt x="0" y="1136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142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25169"/>
            <a:ext cx="6062345" cy="9149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Georgia"/>
                <a:cs typeface="Georgia"/>
              </a:rPr>
              <a:t>CHAPTER </a:t>
            </a:r>
            <a:r>
              <a:rPr sz="1200" b="1" dirty="0">
                <a:latin typeface="Georgia"/>
                <a:cs typeface="Georgia"/>
              </a:rPr>
              <a:t>– </a:t>
            </a:r>
            <a:r>
              <a:rPr sz="1200" b="1" spc="-5" dirty="0">
                <a:latin typeface="Georgia"/>
                <a:cs typeface="Georgia"/>
              </a:rPr>
              <a:t>2: ENVIRONMENT SCREENING</a:t>
            </a:r>
            <a:r>
              <a:rPr sz="1200" b="1" spc="5" dirty="0">
                <a:latin typeface="Georgia"/>
                <a:cs typeface="Georgia"/>
              </a:rPr>
              <a:t> </a:t>
            </a:r>
            <a:r>
              <a:rPr sz="1200" b="1" spc="-5" dirty="0">
                <a:latin typeface="Georgia"/>
                <a:cs typeface="Georgia"/>
              </a:rPr>
              <a:t>REPORT</a:t>
            </a:r>
            <a:endParaRPr sz="1200">
              <a:latin typeface="Georgia"/>
              <a:cs typeface="Georgia"/>
            </a:endParaRPr>
          </a:p>
          <a:p>
            <a:pPr marL="201295" lvl="1" indent="-18923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201930" algn="l"/>
              </a:tabLst>
            </a:pPr>
            <a:r>
              <a:rPr sz="900" b="1" spc="-5" dirty="0">
                <a:latin typeface="Georgia"/>
                <a:cs typeface="Georgia"/>
              </a:rPr>
              <a:t>GENERAL</a:t>
            </a:r>
            <a:r>
              <a:rPr sz="900" b="1" spc="-1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DESCRIPTION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Georgia"/>
              <a:buAutoNum type="arabicPeriod"/>
            </a:pPr>
            <a:endParaRPr sz="900">
              <a:latin typeface="Georgia"/>
              <a:cs typeface="Georgia"/>
            </a:endParaRPr>
          </a:p>
          <a:p>
            <a:pPr marL="469265" marR="6350" algn="just">
              <a:lnSpc>
                <a:spcPct val="9460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“Initial Environmental Examination” </a:t>
            </a:r>
            <a:r>
              <a:rPr sz="900" b="1" dirty="0">
                <a:solidFill>
                  <a:srgbClr val="FF00FF"/>
                </a:solidFill>
                <a:latin typeface="Georgia"/>
                <a:cs typeface="Georgia"/>
              </a:rPr>
              <a:t>(IEE)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carried </a:t>
            </a:r>
            <a:r>
              <a:rPr sz="900" dirty="0">
                <a:latin typeface="Georgia"/>
                <a:cs typeface="Georgia"/>
              </a:rPr>
              <a:t>out to </a:t>
            </a:r>
            <a:r>
              <a:rPr sz="900" spc="-5" dirty="0">
                <a:latin typeface="Georgia"/>
                <a:cs typeface="Georgia"/>
              </a:rPr>
              <a:t>assess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potential environmental  </a:t>
            </a:r>
            <a:r>
              <a:rPr sz="900" dirty="0">
                <a:latin typeface="Georgia"/>
                <a:cs typeface="Georgia"/>
              </a:rPr>
              <a:t>impacts </a:t>
            </a:r>
            <a:r>
              <a:rPr sz="900" spc="-5" dirty="0">
                <a:latin typeface="Georgia"/>
                <a:cs typeface="Georgia"/>
              </a:rPr>
              <a:t>likely </a:t>
            </a:r>
            <a:r>
              <a:rPr sz="900" dirty="0">
                <a:latin typeface="Georgia"/>
                <a:cs typeface="Georgia"/>
              </a:rPr>
              <a:t>to be </a:t>
            </a:r>
            <a:r>
              <a:rPr sz="900" spc="-5" dirty="0">
                <a:latin typeface="Georgia"/>
                <a:cs typeface="Georgia"/>
              </a:rPr>
              <a:t>triggered </a:t>
            </a:r>
            <a:r>
              <a:rPr sz="900" dirty="0">
                <a:latin typeface="Georgia"/>
                <a:cs typeface="Georgia"/>
              </a:rPr>
              <a:t>by the project </a:t>
            </a:r>
            <a:r>
              <a:rPr sz="900" spc="-5" dirty="0">
                <a:latin typeface="Georgia"/>
                <a:cs typeface="Georgia"/>
              </a:rPr>
              <a:t>road.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5" dirty="0">
                <a:latin typeface="Georgia"/>
                <a:cs typeface="Georgia"/>
              </a:rPr>
              <a:t>will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reconstructed </a:t>
            </a:r>
            <a:r>
              <a:rPr sz="900" dirty="0">
                <a:latin typeface="Georgia"/>
                <a:cs typeface="Georgia"/>
              </a:rPr>
              <a:t>without </a:t>
            </a:r>
            <a:r>
              <a:rPr sz="900" spc="-5" dirty="0">
                <a:latin typeface="Georgia"/>
                <a:cs typeface="Georgia"/>
              </a:rPr>
              <a:t>any </a:t>
            </a:r>
            <a:r>
              <a:rPr sz="900" dirty="0">
                <a:latin typeface="Georgia"/>
                <a:cs typeface="Georgia"/>
              </a:rPr>
              <a:t>land  </a:t>
            </a:r>
            <a:r>
              <a:rPr sz="900" spc="-5" dirty="0">
                <a:latin typeface="Georgia"/>
                <a:cs typeface="Georgia"/>
              </a:rPr>
              <a:t>acquisition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displacement of </a:t>
            </a:r>
            <a:r>
              <a:rPr sz="900" dirty="0">
                <a:latin typeface="Georgia"/>
                <a:cs typeface="Georgia"/>
              </a:rPr>
              <a:t>people.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project road </a:t>
            </a:r>
            <a:r>
              <a:rPr sz="900" spc="-5" dirty="0">
                <a:latin typeface="Georgia"/>
                <a:cs typeface="Georgia"/>
              </a:rPr>
              <a:t>belongs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Category </a:t>
            </a:r>
            <a:r>
              <a:rPr sz="900" spc="5" dirty="0">
                <a:latin typeface="Georgia"/>
                <a:cs typeface="Georgia"/>
              </a:rPr>
              <a:t>C </a:t>
            </a:r>
            <a:r>
              <a:rPr sz="900" dirty="0">
                <a:latin typeface="Georgia"/>
                <a:cs typeface="Georgia"/>
              </a:rPr>
              <a:t>projects as per </a:t>
            </a:r>
            <a:r>
              <a:rPr sz="900" b="1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900" b="1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900" b="1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900" dirty="0">
                <a:latin typeface="Georgia"/>
                <a:cs typeface="Georgia"/>
              </a:rPr>
              <a:t>'s </a:t>
            </a:r>
            <a:r>
              <a:rPr sz="900" spc="-5" dirty="0">
                <a:latin typeface="Georgia"/>
                <a:cs typeface="Georgia"/>
              </a:rPr>
              <a:t>recent  Environmental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Assessment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Guidelines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requires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IEE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carried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out.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IEE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report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will</a:t>
            </a:r>
            <a:r>
              <a:rPr sz="900" spc="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prepared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based  on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IEE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format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“Advanced</a:t>
            </a:r>
            <a:r>
              <a:rPr sz="900" b="1" spc="-4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Data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spc="-10" dirty="0">
                <a:latin typeface="Georgia"/>
                <a:cs typeface="Georgia"/>
              </a:rPr>
              <a:t>or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Design</a:t>
            </a:r>
            <a:r>
              <a:rPr sz="900" b="1" spc="-3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Systems”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(ADS)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due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consideration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environmental  legislation </a:t>
            </a:r>
            <a:r>
              <a:rPr sz="900" i="1" dirty="0">
                <a:latin typeface="Georgia"/>
                <a:cs typeface="Georgia"/>
              </a:rPr>
              <a:t>e.g., 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“Environmental (Protection) Rules, 1986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of Government </a:t>
            </a:r>
            <a:r>
              <a:rPr sz="900" b="1" spc="-10" dirty="0">
                <a:solidFill>
                  <a:srgbClr val="FF9900"/>
                </a:solidFill>
                <a:latin typeface="Georgia"/>
                <a:cs typeface="Georgia"/>
              </a:rPr>
              <a:t>of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India” (GOI)</a:t>
            </a:r>
            <a:r>
              <a:rPr sz="900" dirty="0">
                <a:latin typeface="Georgia"/>
                <a:cs typeface="Georgia"/>
              </a:rPr>
              <a:t>. The  </a:t>
            </a:r>
            <a:r>
              <a:rPr sz="900" spc="-5" dirty="0">
                <a:latin typeface="Georgia"/>
                <a:cs typeface="Georgia"/>
              </a:rPr>
              <a:t>Project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Migging Road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situated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Arunachal Pradesh.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alignment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 project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5" dirty="0">
                <a:latin typeface="Georgia"/>
                <a:cs typeface="Georgia"/>
              </a:rPr>
              <a:t>connects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Ditte</a:t>
            </a:r>
            <a:r>
              <a:rPr sz="90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9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Dimme</a:t>
            </a:r>
            <a:r>
              <a:rPr sz="9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9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Road</a:t>
            </a:r>
            <a:r>
              <a:rPr sz="90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respectively.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900" b="1" i="1" spc="-5" dirty="0">
                <a:latin typeface="Georgia"/>
                <a:cs typeface="Georgia"/>
              </a:rPr>
              <a:t>The objectives </a:t>
            </a:r>
            <a:r>
              <a:rPr sz="900" b="1" i="1" dirty="0">
                <a:latin typeface="Georgia"/>
                <a:cs typeface="Georgia"/>
              </a:rPr>
              <a:t>of IEE are as</a:t>
            </a:r>
            <a:r>
              <a:rPr sz="900" b="1" i="1" spc="-6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following: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Georgia"/>
              <a:cs typeface="Georgia"/>
            </a:endParaRPr>
          </a:p>
          <a:p>
            <a:pPr marL="698500" marR="5715" lvl="2" indent="-229235">
              <a:lnSpc>
                <a:spcPts val="1030"/>
              </a:lnSpc>
              <a:buFont typeface="Wingdings"/>
              <a:buChar char=""/>
              <a:tabLst>
                <a:tab pos="698500" algn="l"/>
                <a:tab pos="699135" algn="l"/>
              </a:tabLst>
            </a:pPr>
            <a:r>
              <a:rPr sz="900" i="1" spc="10" dirty="0">
                <a:latin typeface="Georgia"/>
                <a:cs typeface="Georgia"/>
              </a:rPr>
              <a:t>To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provide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information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about</a:t>
            </a:r>
            <a:r>
              <a:rPr sz="900" i="1" spc="-2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the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general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environmental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settings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around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the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sub</a:t>
            </a:r>
            <a:r>
              <a:rPr sz="900" i="1" spc="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project</a:t>
            </a:r>
            <a:r>
              <a:rPr sz="900" i="1" spc="-5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area</a:t>
            </a:r>
            <a:r>
              <a:rPr sz="900" i="1" spc="-10" dirty="0">
                <a:latin typeface="Georgia"/>
                <a:cs typeface="Georgia"/>
              </a:rPr>
              <a:t> </a:t>
            </a:r>
            <a:r>
              <a:rPr sz="900" i="1" spc="5" dirty="0">
                <a:latin typeface="Georgia"/>
                <a:cs typeface="Georgia"/>
              </a:rPr>
              <a:t>as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baseline  </a:t>
            </a:r>
            <a:r>
              <a:rPr sz="900" i="1" dirty="0">
                <a:latin typeface="Georgia"/>
                <a:cs typeface="Georgia"/>
              </a:rPr>
              <a:t>data;</a:t>
            </a:r>
            <a:endParaRPr sz="900">
              <a:latin typeface="Georgia"/>
              <a:cs typeface="Georgia"/>
            </a:endParaRPr>
          </a:p>
          <a:p>
            <a:pPr marL="698500" marR="8255" lvl="2" indent="-229235">
              <a:lnSpc>
                <a:spcPts val="1030"/>
              </a:lnSpc>
              <a:spcBef>
                <a:spcPts val="434"/>
              </a:spcBef>
              <a:buFont typeface="Wingdings"/>
              <a:buChar char=""/>
              <a:tabLst>
                <a:tab pos="698500" algn="l"/>
                <a:tab pos="699135" algn="l"/>
              </a:tabLst>
            </a:pPr>
            <a:r>
              <a:rPr sz="900" i="1" spc="10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provide information on </a:t>
            </a:r>
            <a:r>
              <a:rPr sz="900" i="1" dirty="0">
                <a:latin typeface="Georgia"/>
                <a:cs typeface="Georgia"/>
              </a:rPr>
              <a:t>potential </a:t>
            </a:r>
            <a:r>
              <a:rPr sz="900" i="1" spc="-5" dirty="0">
                <a:latin typeface="Georgia"/>
                <a:cs typeface="Georgia"/>
              </a:rPr>
              <a:t>impacts of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project </a:t>
            </a:r>
            <a:r>
              <a:rPr sz="900" i="1" dirty="0">
                <a:latin typeface="Georgia"/>
                <a:cs typeface="Georgia"/>
              </a:rPr>
              <a:t>and </a:t>
            </a:r>
            <a:r>
              <a:rPr sz="900" i="1" spc="-5" dirty="0">
                <a:latin typeface="Georgia"/>
                <a:cs typeface="Georgia"/>
              </a:rPr>
              <a:t>characteristic of impacts, magnitude,  </a:t>
            </a:r>
            <a:r>
              <a:rPr sz="900" i="1" dirty="0">
                <a:latin typeface="Georgia"/>
                <a:cs typeface="Georgia"/>
              </a:rPr>
              <a:t>distribution </a:t>
            </a:r>
            <a:r>
              <a:rPr sz="900" i="1" spc="-5" dirty="0">
                <a:latin typeface="Georgia"/>
                <a:cs typeface="Georgia"/>
              </a:rPr>
              <a:t>and </a:t>
            </a:r>
            <a:r>
              <a:rPr sz="900" i="1" dirty="0">
                <a:latin typeface="Georgia"/>
                <a:cs typeface="Georgia"/>
              </a:rPr>
              <a:t>their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duration;</a:t>
            </a:r>
            <a:endParaRPr sz="900">
              <a:latin typeface="Georgia"/>
              <a:cs typeface="Georgia"/>
            </a:endParaRPr>
          </a:p>
          <a:p>
            <a:pPr marL="698500" lvl="2" indent="-229870">
              <a:lnSpc>
                <a:spcPct val="100000"/>
              </a:lnSpc>
              <a:spcBef>
                <a:spcPts val="385"/>
              </a:spcBef>
              <a:buFont typeface="Wingdings"/>
              <a:buChar char=""/>
              <a:tabLst>
                <a:tab pos="698500" algn="l"/>
                <a:tab pos="699135" algn="l"/>
              </a:tabLst>
            </a:pPr>
            <a:r>
              <a:rPr sz="900" i="1" spc="10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provide information on potential mitigation measures </a:t>
            </a:r>
            <a:r>
              <a:rPr sz="900" i="1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minimize the</a:t>
            </a:r>
            <a:r>
              <a:rPr sz="900" i="1" spc="-6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impact;</a:t>
            </a:r>
            <a:endParaRPr sz="900">
              <a:latin typeface="Georgia"/>
              <a:cs typeface="Georgia"/>
            </a:endParaRPr>
          </a:p>
          <a:p>
            <a:pPr marL="698500" lvl="2" indent="-229870">
              <a:lnSpc>
                <a:spcPct val="100000"/>
              </a:lnSpc>
              <a:spcBef>
                <a:spcPts val="390"/>
              </a:spcBef>
              <a:buFont typeface="Wingdings"/>
              <a:buChar char=""/>
              <a:tabLst>
                <a:tab pos="698500" algn="l"/>
                <a:tab pos="699135" algn="l"/>
              </a:tabLst>
            </a:pPr>
            <a:r>
              <a:rPr sz="900" i="1" spc="10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provide information on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basis of </a:t>
            </a:r>
            <a:r>
              <a:rPr sz="900" b="1" i="1" dirty="0">
                <a:solidFill>
                  <a:srgbClr val="FF00FF"/>
                </a:solidFill>
                <a:latin typeface="Georgia"/>
                <a:cs typeface="Georgia"/>
              </a:rPr>
              <a:t>“Environmental </a:t>
            </a:r>
            <a:r>
              <a:rPr sz="900" b="1" i="1" spc="-5" dirty="0">
                <a:solidFill>
                  <a:srgbClr val="FF00FF"/>
                </a:solidFill>
                <a:latin typeface="Georgia"/>
                <a:cs typeface="Georgia"/>
              </a:rPr>
              <a:t>Management Plans”</a:t>
            </a:r>
            <a:r>
              <a:rPr sz="900" b="1" i="1" spc="-5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FF00FF"/>
                </a:solidFill>
                <a:latin typeface="Georgia"/>
                <a:cs typeface="Georgia"/>
              </a:rPr>
              <a:t>(EMPs)</a:t>
            </a:r>
            <a:r>
              <a:rPr sz="900" b="1" i="1" spc="-5" dirty="0">
                <a:latin typeface="Georgia"/>
                <a:cs typeface="Georgia"/>
              </a:rPr>
              <a:t>;</a:t>
            </a:r>
            <a:endParaRPr sz="900">
              <a:latin typeface="Georgia"/>
              <a:cs typeface="Georgia"/>
            </a:endParaRPr>
          </a:p>
          <a:p>
            <a:pPr marL="698500" marR="6985" lvl="2" indent="-229235" algn="just">
              <a:lnSpc>
                <a:spcPct val="94400"/>
              </a:lnSpc>
              <a:spcBef>
                <a:spcPts val="465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i="1" spc="5" dirty="0">
                <a:latin typeface="Georgia"/>
                <a:cs typeface="Georgia"/>
              </a:rPr>
              <a:t>The </a:t>
            </a:r>
            <a:r>
              <a:rPr sz="900" i="1" spc="-10" dirty="0">
                <a:latin typeface="Georgia"/>
                <a:cs typeface="Georgia"/>
              </a:rPr>
              <a:t>field </a:t>
            </a:r>
            <a:r>
              <a:rPr sz="900" i="1" spc="-5" dirty="0">
                <a:latin typeface="Georgia"/>
                <a:cs typeface="Georgia"/>
              </a:rPr>
              <a:t>visits </a:t>
            </a:r>
            <a:r>
              <a:rPr sz="900" i="1" spc="-10" dirty="0">
                <a:latin typeface="Georgia"/>
                <a:cs typeface="Georgia"/>
              </a:rPr>
              <a:t>were </a:t>
            </a:r>
            <a:r>
              <a:rPr sz="900" i="1" spc="-5" dirty="0">
                <a:latin typeface="Georgia"/>
                <a:cs typeface="Georgia"/>
              </a:rPr>
              <a:t>made </a:t>
            </a:r>
            <a:r>
              <a:rPr sz="900" i="1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collect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requisite information </a:t>
            </a:r>
            <a:r>
              <a:rPr sz="900" i="1" dirty="0">
                <a:latin typeface="Georgia"/>
                <a:cs typeface="Georgia"/>
              </a:rPr>
              <a:t>from </a:t>
            </a:r>
            <a:r>
              <a:rPr sz="900" i="1" spc="-5" dirty="0">
                <a:latin typeface="Georgia"/>
                <a:cs typeface="Georgia"/>
              </a:rPr>
              <a:t>various government departments  </a:t>
            </a:r>
            <a:r>
              <a:rPr sz="900" i="1" dirty="0">
                <a:latin typeface="Georgia"/>
                <a:cs typeface="Georgia"/>
              </a:rPr>
              <a:t>and from </a:t>
            </a:r>
            <a:r>
              <a:rPr sz="900" i="1" spc="-10" dirty="0">
                <a:latin typeface="Georgia"/>
                <a:cs typeface="Georgia"/>
              </a:rPr>
              <a:t>other </a:t>
            </a:r>
            <a:r>
              <a:rPr sz="900" i="1" dirty="0">
                <a:latin typeface="Georgia"/>
                <a:cs typeface="Georgia"/>
              </a:rPr>
              <a:t>secondary </a:t>
            </a:r>
            <a:r>
              <a:rPr sz="900" i="1" spc="-5" dirty="0">
                <a:latin typeface="Georgia"/>
                <a:cs typeface="Georgia"/>
              </a:rPr>
              <a:t>sources (including limited public consultation </a:t>
            </a:r>
            <a:r>
              <a:rPr sz="900" i="1" dirty="0">
                <a:latin typeface="Georgia"/>
                <a:cs typeface="Georgia"/>
              </a:rPr>
              <a:t>in the form </a:t>
            </a:r>
            <a:r>
              <a:rPr sz="900" i="1" spc="-5" dirty="0">
                <a:latin typeface="Georgia"/>
                <a:cs typeface="Georgia"/>
              </a:rPr>
              <a:t>of focused </a:t>
            </a:r>
            <a:r>
              <a:rPr sz="900" i="1" spc="5" dirty="0">
                <a:latin typeface="Georgia"/>
                <a:cs typeface="Georgia"/>
              </a:rPr>
              <a:t>group  </a:t>
            </a:r>
            <a:r>
              <a:rPr sz="900" i="1" spc="-5" dirty="0">
                <a:latin typeface="Georgia"/>
                <a:cs typeface="Georgia"/>
              </a:rPr>
              <a:t>discussions).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900">
              <a:latin typeface="Georgia"/>
              <a:cs typeface="Georgia"/>
            </a:endParaRPr>
          </a:p>
          <a:p>
            <a:pPr marL="469265" marR="8255">
              <a:lnSpc>
                <a:spcPts val="1030"/>
              </a:lnSpc>
            </a:pPr>
            <a:r>
              <a:rPr sz="900" spc="5" dirty="0">
                <a:latin typeface="Georgia"/>
                <a:cs typeface="Georgia"/>
              </a:rPr>
              <a:t>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b="1" spc="5" dirty="0">
                <a:latin typeface="Georgia"/>
                <a:cs typeface="Georgia"/>
              </a:rPr>
              <a:t>“IEE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Activities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Proposed”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undertaken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part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this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will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considered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potential  </a:t>
            </a:r>
            <a:r>
              <a:rPr sz="900" dirty="0">
                <a:latin typeface="Georgia"/>
                <a:cs typeface="Georgia"/>
              </a:rPr>
              <a:t>impacts will be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analyzed.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eorgia"/>
              <a:cs typeface="Georgia"/>
            </a:endParaRPr>
          </a:p>
          <a:p>
            <a:pPr marL="222885" lvl="1" indent="-210820">
              <a:lnSpc>
                <a:spcPct val="100000"/>
              </a:lnSpc>
              <a:buAutoNum type="arabicPeriod" startAt="2"/>
              <a:tabLst>
                <a:tab pos="223520" algn="l"/>
              </a:tabLst>
            </a:pPr>
            <a:r>
              <a:rPr sz="900" b="1" spc="-5" dirty="0">
                <a:latin typeface="Georgia"/>
                <a:cs typeface="Georgia"/>
              </a:rPr>
              <a:t>DESCRIPTION </a:t>
            </a:r>
            <a:r>
              <a:rPr sz="900" b="1" spc="-10" dirty="0">
                <a:latin typeface="Georgia"/>
                <a:cs typeface="Georgia"/>
              </a:rPr>
              <a:t>OF </a:t>
            </a:r>
            <a:r>
              <a:rPr sz="900" b="1" spc="5" dirty="0">
                <a:latin typeface="Georgia"/>
                <a:cs typeface="Georgia"/>
              </a:rPr>
              <a:t>THE</a:t>
            </a:r>
            <a:r>
              <a:rPr sz="900" b="1" spc="-6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PROJECT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Georgia"/>
              <a:buAutoNum type="arabicPeriod" startAt="2"/>
            </a:pPr>
            <a:endParaRPr sz="850">
              <a:latin typeface="Georgia"/>
              <a:cs typeface="Georgia"/>
            </a:endParaRPr>
          </a:p>
          <a:p>
            <a:pPr marL="469265" marR="5080" algn="just">
              <a:lnSpc>
                <a:spcPct val="94700"/>
              </a:lnSpc>
            </a:pPr>
            <a:r>
              <a:rPr sz="900" spc="5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Road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Ditte</a:t>
            </a:r>
            <a:r>
              <a:rPr sz="900" b="1" spc="-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90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Dimme</a:t>
            </a:r>
            <a:r>
              <a:rPr sz="90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900" b="1" spc="-4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90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Road</a:t>
            </a:r>
            <a:r>
              <a:rPr sz="90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situated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Arunachal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Pradesh.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proposed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  road at </a:t>
            </a:r>
            <a:r>
              <a:rPr sz="900" spc="-5" dirty="0">
                <a:latin typeface="Georgia"/>
                <a:cs typeface="Georgia"/>
              </a:rPr>
              <a:t>present </a:t>
            </a:r>
            <a:r>
              <a:rPr sz="900" dirty="0">
                <a:latin typeface="Georgia"/>
                <a:cs typeface="Georgia"/>
              </a:rPr>
              <a:t>has </a:t>
            </a:r>
            <a:r>
              <a:rPr sz="900" spc="-5" dirty="0">
                <a:latin typeface="Georgia"/>
                <a:cs typeface="Georgia"/>
              </a:rPr>
              <a:t>single </a:t>
            </a:r>
            <a:r>
              <a:rPr sz="900" dirty="0">
                <a:latin typeface="Georgia"/>
                <a:cs typeface="Georgia"/>
              </a:rPr>
              <a:t>lane carriageway.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road </a:t>
            </a:r>
            <a:r>
              <a:rPr sz="900" dirty="0">
                <a:latin typeface="Georgia"/>
                <a:cs typeface="Georgia"/>
              </a:rPr>
              <a:t>will </a:t>
            </a:r>
            <a:r>
              <a:rPr sz="900" spc="-15" dirty="0">
                <a:latin typeface="Georgia"/>
                <a:cs typeface="Georgia"/>
              </a:rPr>
              <a:t>be </a:t>
            </a:r>
            <a:r>
              <a:rPr sz="900" dirty="0">
                <a:latin typeface="Georgia"/>
                <a:cs typeface="Georgia"/>
              </a:rPr>
              <a:t>widened </a:t>
            </a:r>
            <a:r>
              <a:rPr sz="900" spc="5" dirty="0">
                <a:latin typeface="Georgia"/>
                <a:cs typeface="Georgia"/>
              </a:rPr>
              <a:t>for </a:t>
            </a:r>
            <a:r>
              <a:rPr sz="900" spc="-5" dirty="0">
                <a:latin typeface="Georgia"/>
                <a:cs typeface="Georgia"/>
              </a:rPr>
              <a:t>intermediate lane. </a:t>
            </a:r>
            <a:r>
              <a:rPr sz="900" dirty="0">
                <a:latin typeface="Georgia"/>
                <a:cs typeface="Georgia"/>
              </a:rPr>
              <a:t>It is planned to  </a:t>
            </a:r>
            <a:r>
              <a:rPr sz="900" spc="-5" dirty="0">
                <a:latin typeface="Georgia"/>
                <a:cs typeface="Georgia"/>
              </a:rPr>
              <a:t>reconstruct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900" dirty="0">
                <a:latin typeface="Georgia"/>
                <a:cs typeface="Georgia"/>
              </a:rPr>
              <a:t>road with </a:t>
            </a:r>
            <a:r>
              <a:rPr sz="900" spc="-5" dirty="0">
                <a:latin typeface="Georgia"/>
                <a:cs typeface="Georgia"/>
              </a:rPr>
              <a:t>provisions for </a:t>
            </a:r>
            <a:r>
              <a:rPr sz="900" dirty="0">
                <a:latin typeface="Georgia"/>
                <a:cs typeface="Georgia"/>
              </a:rPr>
              <a:t>side drains, </a:t>
            </a:r>
            <a:r>
              <a:rPr sz="900" spc="-5" dirty="0">
                <a:latin typeface="Georgia"/>
                <a:cs typeface="Georgia"/>
              </a:rPr>
              <a:t>bridges, </a:t>
            </a:r>
            <a:r>
              <a:rPr sz="900" dirty="0">
                <a:latin typeface="Georgia"/>
                <a:cs typeface="Georgia"/>
              </a:rPr>
              <a:t>culverts </a:t>
            </a:r>
            <a:r>
              <a:rPr sz="900" spc="-5" dirty="0">
                <a:latin typeface="Georgia"/>
                <a:cs typeface="Georgia"/>
              </a:rPr>
              <a:t>etc.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5" dirty="0">
                <a:latin typeface="Georgia"/>
                <a:cs typeface="Georgia"/>
              </a:rPr>
              <a:t>will </a:t>
            </a:r>
            <a:r>
              <a:rPr sz="900" dirty="0">
                <a:latin typeface="Georgia"/>
                <a:cs typeface="Georgia"/>
              </a:rPr>
              <a:t>be  </a:t>
            </a:r>
            <a:r>
              <a:rPr sz="900" spc="-5" dirty="0">
                <a:latin typeface="Georgia"/>
                <a:cs typeface="Georgia"/>
              </a:rPr>
              <a:t>implemented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existing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“Right</a:t>
            </a:r>
            <a:r>
              <a:rPr sz="900" b="1" spc="-10" dirty="0">
                <a:latin typeface="Georgia"/>
                <a:cs typeface="Georgia"/>
              </a:rPr>
              <a:t> of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Way”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(ROW)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without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any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land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acquisition.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terrain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flat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  very </a:t>
            </a:r>
            <a:r>
              <a:rPr sz="900" spc="-5" dirty="0">
                <a:latin typeface="Georgia"/>
                <a:cs typeface="Georgia"/>
              </a:rPr>
              <a:t>minor changes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elevation, </a:t>
            </a:r>
            <a:r>
              <a:rPr sz="900" dirty="0">
                <a:latin typeface="Georgia"/>
                <a:cs typeface="Georgia"/>
              </a:rPr>
              <a:t>and the </a:t>
            </a:r>
            <a:r>
              <a:rPr sz="900" spc="-5" dirty="0">
                <a:latin typeface="Georgia"/>
                <a:cs typeface="Georgia"/>
              </a:rPr>
              <a:t>landscape </a:t>
            </a:r>
            <a:r>
              <a:rPr sz="900" dirty="0">
                <a:latin typeface="Georgia"/>
                <a:cs typeface="Georgia"/>
              </a:rPr>
              <a:t>is open and </a:t>
            </a:r>
            <a:r>
              <a:rPr sz="900" spc="-5" dirty="0">
                <a:latin typeface="Georgia"/>
                <a:cs typeface="Georgia"/>
              </a:rPr>
              <a:t>devoid of forest cover.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only </a:t>
            </a:r>
            <a:r>
              <a:rPr sz="900" spc="-5" dirty="0">
                <a:latin typeface="Georgia"/>
                <a:cs typeface="Georgia"/>
              </a:rPr>
              <a:t>noticeable  changes </a:t>
            </a:r>
            <a:r>
              <a:rPr sz="900" dirty="0">
                <a:latin typeface="Georgia"/>
                <a:cs typeface="Georgia"/>
              </a:rPr>
              <a:t>from the flat terrain </a:t>
            </a:r>
            <a:r>
              <a:rPr sz="900" spc="-5" dirty="0">
                <a:latin typeface="Georgia"/>
                <a:cs typeface="Georgia"/>
              </a:rPr>
              <a:t>occur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5" dirty="0">
                <a:latin typeface="Georgia"/>
                <a:cs typeface="Georgia"/>
              </a:rPr>
              <a:t>few </a:t>
            </a:r>
            <a:r>
              <a:rPr sz="900" dirty="0">
                <a:latin typeface="Georgia"/>
                <a:cs typeface="Georgia"/>
              </a:rPr>
              <a:t>places, where the road briefly </a:t>
            </a:r>
            <a:r>
              <a:rPr sz="900" spc="-5" dirty="0">
                <a:latin typeface="Georgia"/>
                <a:cs typeface="Georgia"/>
              </a:rPr>
              <a:t>descends through </a:t>
            </a:r>
            <a:r>
              <a:rPr sz="900" dirty="0">
                <a:latin typeface="Georgia"/>
                <a:cs typeface="Georgia"/>
              </a:rPr>
              <a:t>ravines </a:t>
            </a:r>
            <a:r>
              <a:rPr sz="900" spc="-5" dirty="0">
                <a:latin typeface="Georgia"/>
                <a:cs typeface="Georgia"/>
              </a:rPr>
              <a:t>carved  </a:t>
            </a:r>
            <a:r>
              <a:rPr sz="900" dirty="0">
                <a:latin typeface="Georgia"/>
                <a:cs typeface="Georgia"/>
              </a:rPr>
              <a:t>out by </a:t>
            </a:r>
            <a:r>
              <a:rPr sz="900" spc="-5" dirty="0">
                <a:latin typeface="Georgia"/>
                <a:cs typeface="Georgia"/>
              </a:rPr>
              <a:t>streams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then climbs back </a:t>
            </a:r>
            <a:r>
              <a:rPr sz="900" spc="10" dirty="0">
                <a:latin typeface="Georgia"/>
                <a:cs typeface="Georgia"/>
              </a:rPr>
              <a:t>to </a:t>
            </a:r>
            <a:r>
              <a:rPr sz="900" dirty="0">
                <a:latin typeface="Georgia"/>
                <a:cs typeface="Georgia"/>
              </a:rPr>
              <a:t>the level plain. </a:t>
            </a:r>
            <a:r>
              <a:rPr sz="900" spc="-5" dirty="0">
                <a:latin typeface="Georgia"/>
                <a:cs typeface="Georgia"/>
              </a:rPr>
              <a:t>Settlements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sparse;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road runs </a:t>
            </a:r>
            <a:r>
              <a:rPr sz="900" spc="-5" dirty="0">
                <a:latin typeface="Georgia"/>
                <a:cs typeface="Georgia"/>
              </a:rPr>
              <a:t>largely through  </a:t>
            </a:r>
            <a:r>
              <a:rPr sz="900" dirty="0">
                <a:latin typeface="Georgia"/>
                <a:cs typeface="Georgia"/>
              </a:rPr>
              <a:t>open </a:t>
            </a:r>
            <a:r>
              <a:rPr sz="900" spc="-5" dirty="0">
                <a:latin typeface="Georgia"/>
                <a:cs typeface="Georgia"/>
              </a:rPr>
              <a:t>fields/ barren lands. </a:t>
            </a:r>
            <a:r>
              <a:rPr sz="900" dirty="0">
                <a:latin typeface="Georgia"/>
                <a:cs typeface="Georgia"/>
              </a:rPr>
              <a:t>Many hand pumps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placed alongside </a:t>
            </a:r>
            <a:r>
              <a:rPr sz="900" dirty="0">
                <a:latin typeface="Georgia"/>
                <a:cs typeface="Georgia"/>
              </a:rPr>
              <a:t>the roadways </a:t>
            </a:r>
            <a:r>
              <a:rPr sz="900" spc="-5" dirty="0">
                <a:latin typeface="Georgia"/>
                <a:cs typeface="Georgia"/>
              </a:rPr>
              <a:t>or roadside for obtaining  </a:t>
            </a:r>
            <a:r>
              <a:rPr sz="900" dirty="0">
                <a:latin typeface="Georgia"/>
                <a:cs typeface="Georgia"/>
              </a:rPr>
              <a:t>drinking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water.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222885" lvl="1" indent="-210820">
              <a:lnSpc>
                <a:spcPct val="100000"/>
              </a:lnSpc>
              <a:buClr>
                <a:srgbClr val="000000"/>
              </a:buClr>
              <a:buAutoNum type="arabicPeriod" startAt="3"/>
              <a:tabLst>
                <a:tab pos="223520" algn="l"/>
              </a:tabLst>
            </a:pPr>
            <a:r>
              <a:rPr sz="9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9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9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900" b="1" spc="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REQUIREMENTS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Georgia"/>
              <a:buAutoNum type="arabicPeriod" startAt="3"/>
            </a:pPr>
            <a:endParaRPr sz="800">
              <a:latin typeface="Georgia"/>
              <a:cs typeface="Georgia"/>
            </a:endParaRPr>
          </a:p>
          <a:p>
            <a:pPr marL="469265">
              <a:lnSpc>
                <a:spcPts val="106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b="1" spc="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900" b="1" spc="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900" b="1" spc="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900" spc="-10" dirty="0">
                <a:latin typeface="Georgia"/>
                <a:cs typeface="Georgia"/>
              </a:rPr>
              <a:t>classifies </a:t>
            </a:r>
            <a:r>
              <a:rPr sz="900" dirty="0">
                <a:latin typeface="Georgia"/>
                <a:cs typeface="Georgia"/>
              </a:rPr>
              <a:t>projects </a:t>
            </a:r>
            <a:r>
              <a:rPr sz="900" spc="-5" dirty="0">
                <a:latin typeface="Georgia"/>
                <a:cs typeface="Georgia"/>
              </a:rPr>
              <a:t>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b="1" spc="-5" dirty="0">
                <a:latin typeface="Georgia"/>
                <a:cs typeface="Georgia"/>
              </a:rPr>
              <a:t>“Scientific Research </a:t>
            </a:r>
            <a:r>
              <a:rPr sz="900" b="1" spc="5" dirty="0">
                <a:latin typeface="Georgia"/>
                <a:cs typeface="Georgia"/>
              </a:rPr>
              <a:t>and </a:t>
            </a:r>
            <a:r>
              <a:rPr sz="900" b="1" spc="-5" dirty="0">
                <a:latin typeface="Georgia"/>
                <a:cs typeface="Georgia"/>
              </a:rPr>
              <a:t>Experimental Development”</a:t>
            </a:r>
            <a:r>
              <a:rPr sz="900" b="1" spc="3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(SRED)</a:t>
            </a:r>
            <a:endParaRPr sz="900">
              <a:latin typeface="Georgia"/>
              <a:cs typeface="Georgia"/>
            </a:endParaRPr>
          </a:p>
          <a:p>
            <a:pPr marL="469265">
              <a:lnSpc>
                <a:spcPts val="1060"/>
              </a:lnSpc>
            </a:pPr>
            <a:r>
              <a:rPr sz="900" spc="-5" dirty="0">
                <a:latin typeface="Georgia"/>
                <a:cs typeface="Georgia"/>
              </a:rPr>
              <a:t>into one of </a:t>
            </a:r>
            <a:r>
              <a:rPr sz="900" dirty="0">
                <a:latin typeface="Georgia"/>
                <a:cs typeface="Georgia"/>
              </a:rPr>
              <a:t>three </a:t>
            </a:r>
            <a:r>
              <a:rPr sz="900" spc="-5" dirty="0">
                <a:latin typeface="Georgia"/>
                <a:cs typeface="Georgia"/>
              </a:rPr>
              <a:t>categories based on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screening </a:t>
            </a:r>
            <a:r>
              <a:rPr sz="900" spc="10" dirty="0">
                <a:latin typeface="Georgia"/>
                <a:cs typeface="Georgia"/>
              </a:rPr>
              <a:t>of </a:t>
            </a:r>
            <a:r>
              <a:rPr sz="900" spc="-5" dirty="0">
                <a:latin typeface="Georgia"/>
                <a:cs typeface="Georgia"/>
              </a:rPr>
              <a:t>their expected environmental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impacts: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698500" marR="6350" lvl="2" indent="-229235" algn="just">
              <a:lnSpc>
                <a:spcPct val="94800"/>
              </a:lnSpc>
              <a:buFont typeface="Wingdings"/>
              <a:buChar char=""/>
              <a:tabLst>
                <a:tab pos="699135" algn="l"/>
              </a:tabLst>
            </a:pPr>
            <a:r>
              <a:rPr sz="900" b="1" dirty="0">
                <a:latin typeface="Georgia"/>
                <a:cs typeface="Georgia"/>
              </a:rPr>
              <a:t>Category “A”: </a:t>
            </a:r>
            <a:r>
              <a:rPr sz="900" b="1" i="1" spc="-5" dirty="0">
                <a:latin typeface="Georgia"/>
                <a:cs typeface="Georgia"/>
              </a:rPr>
              <a:t>Category </a:t>
            </a:r>
            <a:r>
              <a:rPr sz="900" b="1" i="1" dirty="0">
                <a:latin typeface="Georgia"/>
                <a:cs typeface="Georgia"/>
              </a:rPr>
              <a:t>“A” </a:t>
            </a:r>
            <a:r>
              <a:rPr sz="900" b="1" i="1" spc="-5" dirty="0">
                <a:latin typeface="Georgia"/>
                <a:cs typeface="Georgia"/>
              </a:rPr>
              <a:t>Projects </a:t>
            </a:r>
            <a:r>
              <a:rPr sz="900" b="1" i="1" dirty="0">
                <a:latin typeface="Georgia"/>
                <a:cs typeface="Georgia"/>
              </a:rPr>
              <a:t>are defined </a:t>
            </a:r>
            <a:r>
              <a:rPr sz="900" b="1" i="1" spc="-5" dirty="0">
                <a:latin typeface="Georgia"/>
                <a:cs typeface="Georgia"/>
              </a:rPr>
              <a:t>by the </a:t>
            </a:r>
            <a:r>
              <a:rPr sz="900" b="1" i="1" spc="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900" b="1" i="1" spc="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900" b="1" i="1" spc="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900" b="1" i="1" dirty="0">
                <a:latin typeface="Georgia"/>
                <a:cs typeface="Georgia"/>
              </a:rPr>
              <a:t>as </a:t>
            </a:r>
            <a:r>
              <a:rPr sz="900" b="1" i="1" spc="-5" dirty="0">
                <a:latin typeface="Georgia"/>
                <a:cs typeface="Georgia"/>
              </a:rPr>
              <a:t>"Projects expected </a:t>
            </a:r>
            <a:r>
              <a:rPr sz="900" b="1" i="1" spc="-10" dirty="0">
                <a:latin typeface="Georgia"/>
                <a:cs typeface="Georgia"/>
              </a:rPr>
              <a:t>to </a:t>
            </a:r>
            <a:r>
              <a:rPr sz="900" b="1" i="1" spc="-5" dirty="0">
                <a:latin typeface="Georgia"/>
                <a:cs typeface="Georgia"/>
              </a:rPr>
              <a:t>have  significant adverse environmental </a:t>
            </a:r>
            <a:r>
              <a:rPr sz="900" b="1" i="1" dirty="0">
                <a:latin typeface="Georgia"/>
                <a:cs typeface="Georgia"/>
              </a:rPr>
              <a:t>impacts. </a:t>
            </a:r>
            <a:r>
              <a:rPr sz="900" b="1" i="1" spc="5" dirty="0">
                <a:latin typeface="Georgia"/>
                <a:cs typeface="Georgia"/>
              </a:rPr>
              <a:t>An </a:t>
            </a:r>
            <a:r>
              <a:rPr sz="900" b="1" i="1" spc="-5" dirty="0">
                <a:latin typeface="Georgia"/>
                <a:cs typeface="Georgia"/>
              </a:rPr>
              <a:t>“Environmental Impact Statement/  Assessment”</a:t>
            </a:r>
            <a:r>
              <a:rPr sz="900" b="1" i="1" spc="-2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(EIS/</a:t>
            </a:r>
            <a:r>
              <a:rPr sz="900" b="1" i="1" spc="-50" dirty="0">
                <a:latin typeface="Georgia"/>
                <a:cs typeface="Georgia"/>
              </a:rPr>
              <a:t> </a:t>
            </a:r>
            <a:r>
              <a:rPr sz="900" b="1" i="1" spc="5" dirty="0">
                <a:latin typeface="Georgia"/>
                <a:cs typeface="Georgia"/>
              </a:rPr>
              <a:t>A)</a:t>
            </a:r>
            <a:r>
              <a:rPr sz="900" b="1" i="1" spc="-45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(as</a:t>
            </a:r>
            <a:r>
              <a:rPr sz="900" b="1" i="1" spc="-2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defined</a:t>
            </a:r>
            <a:r>
              <a:rPr sz="900" b="1" i="1" spc="-3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by</a:t>
            </a:r>
            <a:r>
              <a:rPr sz="900" b="1" i="1" spc="-4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the</a:t>
            </a:r>
            <a:r>
              <a:rPr sz="900" b="1" i="1" spc="-50" dirty="0"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900" b="1" i="1" spc="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900" b="1" i="1" spc="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900" b="1" i="1" spc="-5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regulations)</a:t>
            </a:r>
            <a:r>
              <a:rPr sz="900" b="1" i="1" spc="-45" dirty="0">
                <a:latin typeface="Georgia"/>
                <a:cs typeface="Georgia"/>
              </a:rPr>
              <a:t> </a:t>
            </a:r>
            <a:r>
              <a:rPr sz="900" b="1" i="1" spc="5" dirty="0">
                <a:latin typeface="Georgia"/>
                <a:cs typeface="Georgia"/>
              </a:rPr>
              <a:t>is</a:t>
            </a:r>
            <a:r>
              <a:rPr sz="900" b="1" i="1" spc="-4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required</a:t>
            </a:r>
            <a:r>
              <a:rPr sz="900" b="1" i="1" spc="-55" dirty="0">
                <a:latin typeface="Georgia"/>
                <a:cs typeface="Georgia"/>
              </a:rPr>
              <a:t> </a:t>
            </a:r>
            <a:r>
              <a:rPr sz="900" b="1" i="1" spc="5" dirty="0">
                <a:latin typeface="Georgia"/>
                <a:cs typeface="Georgia"/>
              </a:rPr>
              <a:t>to</a:t>
            </a:r>
            <a:r>
              <a:rPr sz="900" b="1" i="1" spc="-55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address</a:t>
            </a:r>
            <a:r>
              <a:rPr sz="900" b="1" i="1" spc="-4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significant  </a:t>
            </a:r>
            <a:r>
              <a:rPr sz="900" b="1" i="1" dirty="0">
                <a:latin typeface="Georgia"/>
                <a:cs typeface="Georgia"/>
              </a:rPr>
              <a:t>impacts."</a:t>
            </a:r>
            <a:endParaRPr sz="900">
              <a:latin typeface="Georgia"/>
              <a:cs typeface="Georgia"/>
            </a:endParaRPr>
          </a:p>
          <a:p>
            <a:pPr marL="698500" marR="5080" lvl="2" indent="-229235" algn="just">
              <a:lnSpc>
                <a:spcPct val="94700"/>
              </a:lnSpc>
              <a:spcBef>
                <a:spcPts val="470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b="1" dirty="0">
                <a:latin typeface="Georgia"/>
                <a:cs typeface="Georgia"/>
              </a:rPr>
              <a:t>Category “B”: </a:t>
            </a:r>
            <a:r>
              <a:rPr sz="900" b="1" i="1" spc="-5" dirty="0">
                <a:latin typeface="Georgia"/>
                <a:cs typeface="Georgia"/>
              </a:rPr>
              <a:t>Category </a:t>
            </a:r>
            <a:r>
              <a:rPr sz="900" b="1" i="1" spc="-10" dirty="0">
                <a:latin typeface="Georgia"/>
                <a:cs typeface="Georgia"/>
              </a:rPr>
              <a:t>“B” </a:t>
            </a:r>
            <a:r>
              <a:rPr sz="900" b="1" i="1" spc="-5" dirty="0">
                <a:latin typeface="Georgia"/>
                <a:cs typeface="Georgia"/>
              </a:rPr>
              <a:t>Projects </a:t>
            </a:r>
            <a:r>
              <a:rPr sz="900" b="1" i="1" dirty="0">
                <a:latin typeface="Georgia"/>
                <a:cs typeface="Georgia"/>
              </a:rPr>
              <a:t>are defined </a:t>
            </a:r>
            <a:r>
              <a:rPr sz="900" b="1" i="1" spc="-10" dirty="0">
                <a:latin typeface="Georgia"/>
                <a:cs typeface="Georgia"/>
              </a:rPr>
              <a:t>as </a:t>
            </a:r>
            <a:r>
              <a:rPr sz="900" b="1" i="1" spc="-5" dirty="0">
                <a:latin typeface="Georgia"/>
                <a:cs typeface="Georgia"/>
              </a:rPr>
              <a:t>"Projects </a:t>
            </a:r>
            <a:r>
              <a:rPr sz="900" b="1" i="1" dirty="0">
                <a:latin typeface="Georgia"/>
                <a:cs typeface="Georgia"/>
              </a:rPr>
              <a:t>judged </a:t>
            </a:r>
            <a:r>
              <a:rPr sz="900" b="1" i="1" spc="-10" dirty="0">
                <a:latin typeface="Georgia"/>
                <a:cs typeface="Georgia"/>
              </a:rPr>
              <a:t>to </a:t>
            </a:r>
            <a:r>
              <a:rPr sz="900" b="1" i="1" spc="-5" dirty="0">
                <a:latin typeface="Georgia"/>
                <a:cs typeface="Georgia"/>
              </a:rPr>
              <a:t>have </a:t>
            </a:r>
            <a:r>
              <a:rPr sz="900" b="1" i="1" dirty="0">
                <a:latin typeface="Georgia"/>
                <a:cs typeface="Georgia"/>
              </a:rPr>
              <a:t>some </a:t>
            </a:r>
            <a:r>
              <a:rPr sz="900" b="1" i="1" spc="-5" dirty="0">
                <a:latin typeface="Georgia"/>
                <a:cs typeface="Georgia"/>
              </a:rPr>
              <a:t>adverse  environmental</a:t>
            </a:r>
            <a:r>
              <a:rPr sz="900" b="1" i="1" spc="-40" dirty="0">
                <a:latin typeface="Georgia"/>
                <a:cs typeface="Georgia"/>
              </a:rPr>
              <a:t> </a:t>
            </a:r>
            <a:r>
              <a:rPr sz="900" b="1" i="1" dirty="0">
                <a:latin typeface="Georgia"/>
                <a:cs typeface="Georgia"/>
              </a:rPr>
              <a:t>impacts,</a:t>
            </a:r>
            <a:r>
              <a:rPr sz="900" b="1" i="1" spc="-4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but</a:t>
            </a:r>
            <a:r>
              <a:rPr sz="900" b="1" i="1" spc="-25" dirty="0">
                <a:latin typeface="Georgia"/>
                <a:cs typeface="Georgia"/>
              </a:rPr>
              <a:t> </a:t>
            </a:r>
            <a:r>
              <a:rPr sz="900" b="1" i="1" dirty="0">
                <a:latin typeface="Georgia"/>
                <a:cs typeface="Georgia"/>
              </a:rPr>
              <a:t>of</a:t>
            </a:r>
            <a:r>
              <a:rPr sz="900" b="1" i="1" spc="-15" dirty="0">
                <a:latin typeface="Georgia"/>
                <a:cs typeface="Georgia"/>
              </a:rPr>
              <a:t> </a:t>
            </a:r>
            <a:r>
              <a:rPr sz="900" b="1" i="1" spc="5" dirty="0">
                <a:latin typeface="Georgia"/>
                <a:cs typeface="Georgia"/>
              </a:rPr>
              <a:t>a</a:t>
            </a:r>
            <a:r>
              <a:rPr sz="900" b="1" i="1" spc="-3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lesser</a:t>
            </a:r>
            <a:r>
              <a:rPr sz="900" b="1" i="1" spc="-35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degree and/</a:t>
            </a:r>
            <a:r>
              <a:rPr sz="900" b="1" i="1" spc="-25" dirty="0">
                <a:latin typeface="Georgia"/>
                <a:cs typeface="Georgia"/>
              </a:rPr>
              <a:t> </a:t>
            </a:r>
            <a:r>
              <a:rPr sz="900" b="1" i="1" spc="-10" dirty="0">
                <a:latin typeface="Georgia"/>
                <a:cs typeface="Georgia"/>
              </a:rPr>
              <a:t>or </a:t>
            </a:r>
            <a:r>
              <a:rPr sz="900" b="1" i="1" spc="-5" dirty="0">
                <a:latin typeface="Georgia"/>
                <a:cs typeface="Georgia"/>
              </a:rPr>
              <a:t>significance</a:t>
            </a:r>
            <a:r>
              <a:rPr sz="900" b="1" i="1" spc="-25" dirty="0">
                <a:latin typeface="Georgia"/>
                <a:cs typeface="Georgia"/>
              </a:rPr>
              <a:t> </a:t>
            </a:r>
            <a:r>
              <a:rPr sz="900" b="1" i="1" dirty="0">
                <a:latin typeface="Georgia"/>
                <a:cs typeface="Georgia"/>
              </a:rPr>
              <a:t>than</a:t>
            </a:r>
            <a:r>
              <a:rPr sz="900" b="1" i="1" spc="-35" dirty="0">
                <a:latin typeface="Georgia"/>
                <a:cs typeface="Georgia"/>
              </a:rPr>
              <a:t> </a:t>
            </a:r>
            <a:r>
              <a:rPr sz="900" b="1" i="1" dirty="0">
                <a:latin typeface="Georgia"/>
                <a:cs typeface="Georgia"/>
              </a:rPr>
              <a:t>those</a:t>
            </a:r>
            <a:r>
              <a:rPr sz="900" b="1" i="1" spc="-35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for</a:t>
            </a:r>
            <a:r>
              <a:rPr sz="900" b="1" i="1" spc="-10" dirty="0">
                <a:latin typeface="Georgia"/>
                <a:cs typeface="Georgia"/>
              </a:rPr>
              <a:t> </a:t>
            </a:r>
            <a:r>
              <a:rPr sz="900" b="1" i="1" spc="-5" dirty="0">
                <a:latin typeface="Georgia"/>
                <a:cs typeface="Georgia"/>
              </a:rPr>
              <a:t>Category  </a:t>
            </a:r>
            <a:r>
              <a:rPr sz="900" b="1" i="1" spc="5" dirty="0">
                <a:latin typeface="Georgia"/>
                <a:cs typeface="Georgia"/>
              </a:rPr>
              <a:t>A </a:t>
            </a:r>
            <a:r>
              <a:rPr sz="900" b="1" i="1" dirty="0">
                <a:latin typeface="Georgia"/>
                <a:cs typeface="Georgia"/>
              </a:rPr>
              <a:t>projects. </a:t>
            </a:r>
            <a:r>
              <a:rPr sz="900" b="1" i="1" spc="5" dirty="0">
                <a:latin typeface="Georgia"/>
                <a:cs typeface="Georgia"/>
              </a:rPr>
              <a:t>An </a:t>
            </a:r>
            <a:r>
              <a:rPr sz="900" b="1" i="1" dirty="0">
                <a:solidFill>
                  <a:srgbClr val="FF00FF"/>
                </a:solidFill>
                <a:latin typeface="Georgia"/>
                <a:cs typeface="Georgia"/>
              </a:rPr>
              <a:t>“Initial </a:t>
            </a:r>
            <a:r>
              <a:rPr sz="900" b="1" i="1" spc="-5" dirty="0">
                <a:solidFill>
                  <a:srgbClr val="FF00FF"/>
                </a:solidFill>
                <a:latin typeface="Georgia"/>
                <a:cs typeface="Georgia"/>
              </a:rPr>
              <a:t>Environmental Examination” (IEE) </a:t>
            </a:r>
            <a:r>
              <a:rPr sz="900" b="1" i="1" spc="-10" dirty="0">
                <a:latin typeface="Georgia"/>
                <a:cs typeface="Georgia"/>
              </a:rPr>
              <a:t>is </a:t>
            </a:r>
            <a:r>
              <a:rPr sz="900" b="1" i="1" spc="-5" dirty="0">
                <a:latin typeface="Georgia"/>
                <a:cs typeface="Georgia"/>
              </a:rPr>
              <a:t>required </a:t>
            </a:r>
            <a:r>
              <a:rPr sz="900" b="1" i="1" spc="5" dirty="0">
                <a:latin typeface="Georgia"/>
                <a:cs typeface="Georgia"/>
              </a:rPr>
              <a:t>to </a:t>
            </a:r>
            <a:r>
              <a:rPr sz="900" b="1" i="1" dirty="0">
                <a:latin typeface="Georgia"/>
                <a:cs typeface="Georgia"/>
              </a:rPr>
              <a:t>determine  </a:t>
            </a:r>
            <a:r>
              <a:rPr sz="900" b="1" i="1" spc="-5" dirty="0">
                <a:latin typeface="Georgia"/>
                <a:cs typeface="Georgia"/>
              </a:rPr>
              <a:t>whether </a:t>
            </a:r>
            <a:r>
              <a:rPr sz="900" b="1" i="1" dirty="0">
                <a:latin typeface="Georgia"/>
                <a:cs typeface="Georgia"/>
              </a:rPr>
              <a:t>or not </a:t>
            </a:r>
            <a:r>
              <a:rPr sz="900" b="1" i="1" spc="-5" dirty="0">
                <a:latin typeface="Georgia"/>
                <a:cs typeface="Georgia"/>
              </a:rPr>
              <a:t>significant environmental </a:t>
            </a:r>
            <a:r>
              <a:rPr sz="900" b="1" i="1" dirty="0">
                <a:latin typeface="Georgia"/>
                <a:cs typeface="Georgia"/>
              </a:rPr>
              <a:t>impacts warranting </a:t>
            </a:r>
            <a:r>
              <a:rPr sz="900" b="1" i="1" spc="-10" dirty="0">
                <a:latin typeface="Georgia"/>
                <a:cs typeface="Georgia"/>
              </a:rPr>
              <a:t>an </a:t>
            </a:r>
            <a:r>
              <a:rPr sz="900" b="1" i="1" dirty="0">
                <a:latin typeface="Georgia"/>
                <a:cs typeface="Georgia"/>
              </a:rPr>
              <a:t>EIA are </a:t>
            </a:r>
            <a:r>
              <a:rPr sz="900" b="1" i="1" spc="-5" dirty="0">
                <a:latin typeface="Georgia"/>
                <a:cs typeface="Georgia"/>
              </a:rPr>
              <a:t>likely. </a:t>
            </a:r>
            <a:r>
              <a:rPr sz="900" b="1" i="1" dirty="0">
                <a:latin typeface="Georgia"/>
                <a:cs typeface="Georgia"/>
              </a:rPr>
              <a:t>If </a:t>
            </a:r>
            <a:r>
              <a:rPr sz="900" b="1" i="1" spc="5" dirty="0">
                <a:latin typeface="Georgia"/>
                <a:cs typeface="Georgia"/>
              </a:rPr>
              <a:t>an </a:t>
            </a:r>
            <a:r>
              <a:rPr sz="900" b="1" i="1" spc="-10" dirty="0">
                <a:latin typeface="Georgia"/>
                <a:cs typeface="Georgia"/>
              </a:rPr>
              <a:t>EIA  </a:t>
            </a:r>
            <a:r>
              <a:rPr sz="900" b="1" i="1" spc="5" dirty="0">
                <a:latin typeface="Georgia"/>
                <a:cs typeface="Georgia"/>
              </a:rPr>
              <a:t>is </a:t>
            </a:r>
            <a:r>
              <a:rPr sz="900" b="1" i="1" spc="-10" dirty="0">
                <a:latin typeface="Georgia"/>
                <a:cs typeface="Georgia"/>
              </a:rPr>
              <a:t>not </a:t>
            </a:r>
            <a:r>
              <a:rPr sz="900" b="1" i="1" dirty="0">
                <a:latin typeface="Georgia"/>
                <a:cs typeface="Georgia"/>
              </a:rPr>
              <a:t>needed, </a:t>
            </a:r>
            <a:r>
              <a:rPr sz="900" b="1" i="1" spc="-5" dirty="0">
                <a:latin typeface="Georgia"/>
                <a:cs typeface="Georgia"/>
              </a:rPr>
              <a:t>the </a:t>
            </a:r>
            <a:r>
              <a:rPr sz="900" b="1" i="1" dirty="0">
                <a:latin typeface="Georgia"/>
                <a:cs typeface="Georgia"/>
              </a:rPr>
              <a:t>IEE </a:t>
            </a:r>
            <a:r>
              <a:rPr sz="900" b="1" i="1" spc="-10" dirty="0">
                <a:latin typeface="Georgia"/>
                <a:cs typeface="Georgia"/>
              </a:rPr>
              <a:t>is </a:t>
            </a:r>
            <a:r>
              <a:rPr sz="900" b="1" i="1" spc="-5" dirty="0">
                <a:latin typeface="Georgia"/>
                <a:cs typeface="Georgia"/>
              </a:rPr>
              <a:t>regarded </a:t>
            </a:r>
            <a:r>
              <a:rPr sz="900" b="1" i="1" spc="-10" dirty="0">
                <a:latin typeface="Georgia"/>
                <a:cs typeface="Georgia"/>
              </a:rPr>
              <a:t>as </a:t>
            </a:r>
            <a:r>
              <a:rPr sz="900" b="1" i="1" spc="-5" dirty="0">
                <a:latin typeface="Georgia"/>
                <a:cs typeface="Georgia"/>
              </a:rPr>
              <a:t>the </a:t>
            </a:r>
            <a:r>
              <a:rPr sz="900" b="1" i="1" dirty="0">
                <a:solidFill>
                  <a:srgbClr val="FF00FF"/>
                </a:solidFill>
                <a:latin typeface="Georgia"/>
                <a:cs typeface="Georgia"/>
              </a:rPr>
              <a:t>“Final Environmental </a:t>
            </a:r>
            <a:r>
              <a:rPr sz="900" b="1" i="1" spc="-5" dirty="0">
                <a:solidFill>
                  <a:srgbClr val="FF00FF"/>
                </a:solidFill>
                <a:latin typeface="Georgia"/>
                <a:cs typeface="Georgia"/>
              </a:rPr>
              <a:t>Assessment Report”  </a:t>
            </a:r>
            <a:r>
              <a:rPr sz="900" b="1" i="1" dirty="0">
                <a:solidFill>
                  <a:srgbClr val="FF00FF"/>
                </a:solidFill>
                <a:latin typeface="Georgia"/>
                <a:cs typeface="Georgia"/>
              </a:rPr>
              <a:t>(FEAR)</a:t>
            </a:r>
            <a:r>
              <a:rPr sz="900" b="1" dirty="0">
                <a:latin typeface="Georgia"/>
                <a:cs typeface="Georgia"/>
              </a:rPr>
              <a:t>.</a:t>
            </a:r>
            <a:r>
              <a:rPr sz="900" b="1" i="1" dirty="0">
                <a:latin typeface="Georgia"/>
                <a:cs typeface="Georgia"/>
              </a:rPr>
              <a:t>"</a:t>
            </a:r>
            <a:endParaRPr sz="900">
              <a:latin typeface="Georgia"/>
              <a:cs typeface="Georgia"/>
            </a:endParaRPr>
          </a:p>
          <a:p>
            <a:pPr marL="698500" marR="5715" lvl="2" indent="-229235" algn="just">
              <a:lnSpc>
                <a:spcPct val="94400"/>
              </a:lnSpc>
              <a:spcBef>
                <a:spcPts val="440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b="1" dirty="0">
                <a:latin typeface="Georgia"/>
                <a:cs typeface="Georgia"/>
              </a:rPr>
              <a:t>Category “C”: </a:t>
            </a:r>
            <a:r>
              <a:rPr sz="900" b="1" i="1" dirty="0">
                <a:latin typeface="Georgia"/>
                <a:cs typeface="Georgia"/>
              </a:rPr>
              <a:t>Category </a:t>
            </a:r>
            <a:r>
              <a:rPr sz="900" b="1" i="1" spc="5" dirty="0">
                <a:latin typeface="Georgia"/>
                <a:cs typeface="Georgia"/>
              </a:rPr>
              <a:t>“C” </a:t>
            </a:r>
            <a:r>
              <a:rPr sz="900" b="1" i="1" spc="-5" dirty="0">
                <a:latin typeface="Georgia"/>
                <a:cs typeface="Georgia"/>
              </a:rPr>
              <a:t>projects </a:t>
            </a:r>
            <a:r>
              <a:rPr sz="900" b="1" i="1" dirty="0">
                <a:latin typeface="Georgia"/>
                <a:cs typeface="Georgia"/>
              </a:rPr>
              <a:t>are </a:t>
            </a:r>
            <a:r>
              <a:rPr sz="900" b="1" i="1" spc="-5" dirty="0">
                <a:latin typeface="Georgia"/>
                <a:cs typeface="Georgia"/>
              </a:rPr>
              <a:t>defined </a:t>
            </a:r>
            <a:r>
              <a:rPr sz="900" b="1" i="1" spc="-10" dirty="0">
                <a:latin typeface="Georgia"/>
                <a:cs typeface="Georgia"/>
              </a:rPr>
              <a:t>as </a:t>
            </a:r>
            <a:r>
              <a:rPr sz="900" b="1" i="1" spc="-5" dirty="0">
                <a:latin typeface="Georgia"/>
                <a:cs typeface="Georgia"/>
              </a:rPr>
              <a:t>"Projects unlikely </a:t>
            </a:r>
            <a:r>
              <a:rPr sz="900" b="1" i="1" spc="5" dirty="0">
                <a:latin typeface="Georgia"/>
                <a:cs typeface="Georgia"/>
              </a:rPr>
              <a:t>to </a:t>
            </a:r>
            <a:r>
              <a:rPr sz="900" b="1" i="1" spc="-5" dirty="0">
                <a:latin typeface="Georgia"/>
                <a:cs typeface="Georgia"/>
              </a:rPr>
              <a:t>have adverse  environmental impacts. </a:t>
            </a:r>
            <a:r>
              <a:rPr sz="900" b="1" i="1" dirty="0">
                <a:latin typeface="Georgia"/>
                <a:cs typeface="Georgia"/>
              </a:rPr>
              <a:t>No EIA or IEE </a:t>
            </a:r>
            <a:r>
              <a:rPr sz="900" b="1" i="1" spc="5" dirty="0">
                <a:latin typeface="Georgia"/>
                <a:cs typeface="Georgia"/>
              </a:rPr>
              <a:t>is </a:t>
            </a:r>
            <a:r>
              <a:rPr sz="900" b="1" i="1" spc="-5" dirty="0">
                <a:latin typeface="Georgia"/>
                <a:cs typeface="Georgia"/>
              </a:rPr>
              <a:t>required, although environmental implications  </a:t>
            </a:r>
            <a:r>
              <a:rPr sz="900" b="1" i="1" dirty="0">
                <a:latin typeface="Georgia"/>
                <a:cs typeface="Georgia"/>
              </a:rPr>
              <a:t>are </a:t>
            </a:r>
            <a:r>
              <a:rPr sz="900" b="1" i="1" spc="-5" dirty="0">
                <a:latin typeface="Georgia"/>
                <a:cs typeface="Georgia"/>
              </a:rPr>
              <a:t>still reviewed."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20"/>
              </a:spcBef>
              <a:buFont typeface="Wingdings"/>
              <a:buChar char=""/>
            </a:pPr>
            <a:endParaRPr sz="850">
              <a:latin typeface="Georgia"/>
              <a:cs typeface="Georgia"/>
            </a:endParaRPr>
          </a:p>
          <a:p>
            <a:pPr marL="225425" lvl="1" indent="-213360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226060" algn="l"/>
              </a:tabLst>
            </a:pPr>
            <a:r>
              <a:rPr sz="900" b="1" spc="-5" dirty="0">
                <a:latin typeface="Georgia"/>
                <a:cs typeface="Georgia"/>
              </a:rPr>
              <a:t>GOVERNMENT </a:t>
            </a:r>
            <a:r>
              <a:rPr sz="900" b="1" spc="5" dirty="0">
                <a:latin typeface="Georgia"/>
                <a:cs typeface="Georgia"/>
              </a:rPr>
              <a:t>OF </a:t>
            </a:r>
            <a:r>
              <a:rPr sz="900" b="1" spc="-5" dirty="0">
                <a:latin typeface="Georgia"/>
                <a:cs typeface="Georgia"/>
              </a:rPr>
              <a:t>INDIA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REQUIREMENTS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469265" marR="6985" algn="just">
              <a:lnSpc>
                <a:spcPct val="9470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following </a:t>
            </a:r>
            <a:r>
              <a:rPr sz="900" dirty="0">
                <a:latin typeface="Georgia"/>
                <a:cs typeface="Georgia"/>
              </a:rPr>
              <a:t>is provided </a:t>
            </a:r>
            <a:r>
              <a:rPr sz="900" spc="-5" dirty="0">
                <a:latin typeface="Georgia"/>
                <a:cs typeface="Georgia"/>
              </a:rPr>
              <a:t>for informational purposes.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b="1" spc="5" dirty="0">
                <a:latin typeface="Georgia"/>
                <a:cs typeface="Georgia"/>
              </a:rPr>
              <a:t>“IEE OR </a:t>
            </a:r>
            <a:r>
              <a:rPr sz="900" b="1" dirty="0">
                <a:latin typeface="Georgia"/>
                <a:cs typeface="Georgia"/>
              </a:rPr>
              <a:t>FEAR” </a:t>
            </a:r>
            <a:r>
              <a:rPr sz="900" dirty="0">
                <a:latin typeface="Georgia"/>
                <a:cs typeface="Georgia"/>
              </a:rPr>
              <a:t>in hand has </a:t>
            </a:r>
            <a:r>
              <a:rPr sz="900" spc="-5" dirty="0">
                <a:latin typeface="Georgia"/>
                <a:cs typeface="Georgia"/>
              </a:rPr>
              <a:t>not been </a:t>
            </a:r>
            <a:r>
              <a:rPr sz="900" dirty="0">
                <a:latin typeface="Georgia"/>
                <a:cs typeface="Georgia"/>
              </a:rPr>
              <a:t>prepared to  </a:t>
            </a:r>
            <a:r>
              <a:rPr sz="900" spc="-5" dirty="0">
                <a:latin typeface="Georgia"/>
                <a:cs typeface="Georgia"/>
              </a:rPr>
              <a:t>meet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specific </a:t>
            </a:r>
            <a:r>
              <a:rPr sz="900" dirty="0">
                <a:latin typeface="Georgia"/>
                <a:cs typeface="Georgia"/>
              </a:rPr>
              <a:t>criteria/ </a:t>
            </a:r>
            <a:r>
              <a:rPr sz="900" spc="-5" dirty="0">
                <a:latin typeface="Georgia"/>
                <a:cs typeface="Georgia"/>
              </a:rPr>
              <a:t>strategies/ goals/ objectives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actual on </a:t>
            </a:r>
            <a:r>
              <a:rPr sz="900" dirty="0">
                <a:latin typeface="Georgia"/>
                <a:cs typeface="Georgia"/>
              </a:rPr>
              <a:t>priority basis, and </a:t>
            </a:r>
            <a:r>
              <a:rPr sz="900" spc="-5" dirty="0">
                <a:latin typeface="Georgia"/>
                <a:cs typeface="Georgia"/>
              </a:rPr>
              <a:t>does not </a:t>
            </a:r>
            <a:r>
              <a:rPr sz="900" dirty="0">
                <a:latin typeface="Georgia"/>
                <a:cs typeface="Georgia"/>
              </a:rPr>
              <a:t>support to </a:t>
            </a:r>
            <a:r>
              <a:rPr sz="900" spc="-5" dirty="0">
                <a:latin typeface="Georgia"/>
                <a:cs typeface="Georgia"/>
              </a:rPr>
              <a:t>meet  </a:t>
            </a:r>
            <a:r>
              <a:rPr sz="900" b="1" dirty="0">
                <a:latin typeface="Georgia"/>
                <a:cs typeface="Georgia"/>
              </a:rPr>
              <a:t>“Government </a:t>
            </a:r>
            <a:r>
              <a:rPr sz="900" b="1" spc="-10" dirty="0">
                <a:latin typeface="Georgia"/>
                <a:cs typeface="Georgia"/>
              </a:rPr>
              <a:t>of </a:t>
            </a:r>
            <a:r>
              <a:rPr sz="900" b="1" dirty="0">
                <a:latin typeface="Georgia"/>
                <a:cs typeface="Georgia"/>
              </a:rPr>
              <a:t>India” </a:t>
            </a:r>
            <a:r>
              <a:rPr sz="900" b="1" spc="-5" dirty="0">
                <a:latin typeface="Georgia"/>
                <a:cs typeface="Georgia"/>
              </a:rPr>
              <a:t>(GOI) </a:t>
            </a:r>
            <a:r>
              <a:rPr sz="900" spc="-5" dirty="0">
                <a:latin typeface="Georgia"/>
                <a:cs typeface="Georgia"/>
              </a:rPr>
              <a:t>requirements </a:t>
            </a:r>
            <a:r>
              <a:rPr sz="900" dirty="0">
                <a:latin typeface="Georgia"/>
                <a:cs typeface="Georgia"/>
              </a:rPr>
              <a:t>that may </a:t>
            </a:r>
            <a:r>
              <a:rPr sz="900" spc="-5" dirty="0">
                <a:latin typeface="Georgia"/>
                <a:cs typeface="Georgia"/>
              </a:rPr>
              <a:t>ultimately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determined </a:t>
            </a:r>
            <a:r>
              <a:rPr sz="900" dirty="0">
                <a:latin typeface="Georgia"/>
                <a:cs typeface="Georgia"/>
              </a:rPr>
              <a:t>to be applicable to certain  </a:t>
            </a:r>
            <a:r>
              <a:rPr sz="900" b="1" spc="-5" dirty="0">
                <a:latin typeface="Georgia"/>
                <a:cs typeface="Georgia"/>
              </a:rPr>
              <a:t>“Scientific Research </a:t>
            </a:r>
            <a:r>
              <a:rPr sz="900" b="1" spc="5" dirty="0">
                <a:latin typeface="Georgia"/>
                <a:cs typeface="Georgia"/>
              </a:rPr>
              <a:t>and </a:t>
            </a:r>
            <a:r>
              <a:rPr sz="900" b="1" spc="-5" dirty="0">
                <a:latin typeface="Georgia"/>
                <a:cs typeface="Georgia"/>
              </a:rPr>
              <a:t>Experimental </a:t>
            </a:r>
            <a:r>
              <a:rPr sz="900" b="1" dirty="0">
                <a:latin typeface="Georgia"/>
                <a:cs typeface="Georgia"/>
              </a:rPr>
              <a:t>Development” </a:t>
            </a:r>
            <a:r>
              <a:rPr sz="900" b="1" spc="-5" dirty="0">
                <a:latin typeface="Georgia"/>
                <a:cs typeface="Georgia"/>
              </a:rPr>
              <a:t>(SRED) </a:t>
            </a:r>
            <a:r>
              <a:rPr sz="900" spc="-5" dirty="0">
                <a:latin typeface="Georgia"/>
                <a:cs typeface="Georgia"/>
              </a:rPr>
              <a:t>activities. </a:t>
            </a:r>
            <a:r>
              <a:rPr sz="900" spc="1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this </a:t>
            </a:r>
            <a:r>
              <a:rPr sz="900" spc="-5" dirty="0">
                <a:latin typeface="Georgia"/>
                <a:cs typeface="Georgia"/>
              </a:rPr>
              <a:t>writing, </a:t>
            </a:r>
            <a:r>
              <a:rPr sz="900" dirty="0">
                <a:latin typeface="Georgia"/>
                <a:cs typeface="Georgia"/>
              </a:rPr>
              <a:t>it is </a:t>
            </a:r>
            <a:r>
              <a:rPr sz="900" spc="-5" dirty="0">
                <a:latin typeface="Georgia"/>
                <a:cs typeface="Georgia"/>
              </a:rPr>
              <a:t>not  anticipated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that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any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GOI’s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process/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system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concerning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EIAs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will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required.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Careful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planning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those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activities  </a:t>
            </a:r>
            <a:r>
              <a:rPr sz="900" dirty="0">
                <a:latin typeface="Georgia"/>
                <a:cs typeface="Georgia"/>
              </a:rPr>
              <a:t>that </a:t>
            </a:r>
            <a:r>
              <a:rPr sz="900" spc="-5" dirty="0">
                <a:latin typeface="Georgia"/>
                <a:cs typeface="Georgia"/>
              </a:rPr>
              <a:t>of necessity occur outside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1000" b="1" spc="-10" dirty="0">
                <a:latin typeface="Georgia"/>
                <a:cs typeface="Georgia"/>
              </a:rPr>
              <a:t>“Right of </a:t>
            </a:r>
            <a:r>
              <a:rPr sz="1000" b="1" spc="-5" dirty="0">
                <a:latin typeface="Georgia"/>
                <a:cs typeface="Georgia"/>
              </a:rPr>
              <a:t>Way” </a:t>
            </a:r>
            <a:r>
              <a:rPr sz="900" spc="-5" dirty="0">
                <a:latin typeface="Georgia"/>
                <a:cs typeface="Georgia"/>
              </a:rPr>
              <a:t>(for example: placement of </a:t>
            </a:r>
            <a:r>
              <a:rPr sz="900" dirty="0">
                <a:latin typeface="Georgia"/>
                <a:cs typeface="Georgia"/>
              </a:rPr>
              <a:t>labour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camps,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16940" y="731266"/>
            <a:ext cx="6355080" cy="9144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70865" marR="198755" algn="just">
              <a:lnSpc>
                <a:spcPct val="94800"/>
              </a:lnSpc>
              <a:spcBef>
                <a:spcPts val="165"/>
              </a:spcBef>
            </a:pPr>
            <a:r>
              <a:rPr sz="900" spc="-5" dirty="0">
                <a:latin typeface="Georgia"/>
                <a:cs typeface="Georgia"/>
              </a:rPr>
              <a:t>extraction of fill from borrows areas, placement of temporary approaches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river crossings during bridge  replacement), combined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-5" dirty="0">
                <a:latin typeface="Georgia"/>
                <a:cs typeface="Georgia"/>
              </a:rPr>
              <a:t>proper contracting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10" dirty="0">
                <a:latin typeface="Georgia"/>
                <a:cs typeface="Georgia"/>
              </a:rPr>
              <a:t>procurement </a:t>
            </a:r>
            <a:r>
              <a:rPr sz="900" dirty="0">
                <a:latin typeface="Georgia"/>
                <a:cs typeface="Georgia"/>
              </a:rPr>
              <a:t>measures should </a:t>
            </a:r>
            <a:r>
              <a:rPr sz="900" spc="-5" dirty="0">
                <a:latin typeface="Georgia"/>
                <a:cs typeface="Georgia"/>
              </a:rPr>
              <a:t>keep </a:t>
            </a:r>
            <a:r>
              <a:rPr sz="900" dirty="0">
                <a:latin typeface="Georgia"/>
                <a:cs typeface="Georgia"/>
              </a:rPr>
              <a:t>all SRED </a:t>
            </a:r>
            <a:r>
              <a:rPr sz="900" spc="-5" dirty="0">
                <a:latin typeface="Georgia"/>
                <a:cs typeface="Georgia"/>
              </a:rPr>
              <a:t>activities  below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thresh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hold limit that </a:t>
            </a:r>
            <a:r>
              <a:rPr sz="900" spc="-5" dirty="0">
                <a:latin typeface="Georgia"/>
                <a:cs typeface="Georgia"/>
              </a:rPr>
              <a:t>would trigger or activate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mechanism, </a:t>
            </a:r>
            <a:r>
              <a:rPr sz="900" dirty="0">
                <a:latin typeface="Georgia"/>
                <a:cs typeface="Georgia"/>
              </a:rPr>
              <a:t>which is in actual </a:t>
            </a:r>
            <a:r>
              <a:rPr sz="900" spc="-5" dirty="0">
                <a:latin typeface="Georgia"/>
                <a:cs typeface="Georgia"/>
              </a:rPr>
              <a:t>practice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need  for </a:t>
            </a:r>
            <a:r>
              <a:rPr sz="900" dirty="0">
                <a:latin typeface="Georgia"/>
                <a:cs typeface="Georgia"/>
              </a:rPr>
              <a:t>an EIA </a:t>
            </a:r>
            <a:r>
              <a:rPr sz="900" spc="-10" dirty="0">
                <a:latin typeface="Georgia"/>
                <a:cs typeface="Georgia"/>
              </a:rPr>
              <a:t>OR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EIS.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850">
              <a:latin typeface="Georgia"/>
              <a:cs typeface="Georgia"/>
            </a:endParaRPr>
          </a:p>
          <a:p>
            <a:pPr marL="421640" lvl="2" indent="-307975">
              <a:lnSpc>
                <a:spcPct val="100000"/>
              </a:lnSpc>
              <a:buAutoNum type="arabicPeriod"/>
              <a:tabLst>
                <a:tab pos="422275" algn="l"/>
              </a:tabLst>
            </a:pPr>
            <a:r>
              <a:rPr sz="900" b="1" spc="-5" dirty="0">
                <a:latin typeface="Georgia"/>
                <a:cs typeface="Georgia"/>
              </a:rPr>
              <a:t>Central Government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Requirements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50"/>
              </a:spcBef>
              <a:buFont typeface="Georgia"/>
              <a:buAutoNum type="arabicPeriod"/>
            </a:pPr>
            <a:endParaRPr sz="850">
              <a:latin typeface="Georgia"/>
              <a:cs typeface="Georgia"/>
            </a:endParaRPr>
          </a:p>
          <a:p>
            <a:pPr marL="800100" marR="197485" lvl="3" indent="-229235" algn="just">
              <a:lnSpc>
                <a:spcPct val="94700"/>
              </a:lnSpc>
              <a:buFont typeface="Wingdings"/>
              <a:buChar char=""/>
              <a:tabLst>
                <a:tab pos="800735" algn="l"/>
              </a:tabLst>
            </a:pPr>
            <a:r>
              <a:rPr sz="900" spc="-5" dirty="0">
                <a:latin typeface="Georgia"/>
                <a:cs typeface="Georgia"/>
              </a:rPr>
              <a:t>Primary responsibility for administration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implementation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5" dirty="0">
                <a:latin typeface="Georgia"/>
                <a:cs typeface="Georgia"/>
              </a:rPr>
              <a:t>GOI </a:t>
            </a:r>
            <a:r>
              <a:rPr sz="900" dirty="0">
                <a:latin typeface="Georgia"/>
                <a:cs typeface="Georgia"/>
              </a:rPr>
              <a:t>policy with </a:t>
            </a:r>
            <a:r>
              <a:rPr sz="900" spc="-5" dirty="0">
                <a:latin typeface="Georgia"/>
                <a:cs typeface="Georgia"/>
              </a:rPr>
              <a:t>respect </a:t>
            </a:r>
            <a:r>
              <a:rPr sz="900" dirty="0">
                <a:latin typeface="Georgia"/>
                <a:cs typeface="Georgia"/>
              </a:rPr>
              <a:t>to  </a:t>
            </a:r>
            <a:r>
              <a:rPr sz="900" spc="-5" dirty="0">
                <a:latin typeface="Georgia"/>
                <a:cs typeface="Georgia"/>
              </a:rPr>
              <a:t>conservation, ecologically or environmentally sustainable development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pollution control </a:t>
            </a:r>
            <a:r>
              <a:rPr sz="900" spc="5" dirty="0">
                <a:latin typeface="Georgia"/>
                <a:cs typeface="Georgia"/>
              </a:rPr>
              <a:t>rests </a:t>
            </a:r>
            <a:r>
              <a:rPr sz="900" dirty="0">
                <a:latin typeface="Georgia"/>
                <a:cs typeface="Georgia"/>
              </a:rPr>
              <a:t>with the  </a:t>
            </a:r>
            <a:r>
              <a:rPr sz="900" b="1" dirty="0">
                <a:latin typeface="Georgia"/>
                <a:cs typeface="Georgia"/>
              </a:rPr>
              <a:t>“Ministry of </a:t>
            </a:r>
            <a:r>
              <a:rPr sz="900" b="1" spc="-5" dirty="0">
                <a:latin typeface="Georgia"/>
                <a:cs typeface="Georgia"/>
              </a:rPr>
              <a:t>Environment </a:t>
            </a:r>
            <a:r>
              <a:rPr sz="900" b="1" spc="5" dirty="0">
                <a:latin typeface="Georgia"/>
                <a:cs typeface="Georgia"/>
              </a:rPr>
              <a:t>and Forest” </a:t>
            </a:r>
            <a:r>
              <a:rPr sz="900" b="1" spc="-5" dirty="0">
                <a:latin typeface="Georgia"/>
                <a:cs typeface="Georgia"/>
              </a:rPr>
              <a:t>(MOEF) </a:t>
            </a:r>
            <a:r>
              <a:rPr sz="900" dirty="0">
                <a:latin typeface="Georgia"/>
                <a:cs typeface="Georgia"/>
              </a:rPr>
              <a:t>and the </a:t>
            </a:r>
            <a:r>
              <a:rPr sz="900" spc="-5" dirty="0">
                <a:latin typeface="Georgia"/>
                <a:cs typeface="Georgia"/>
              </a:rPr>
              <a:t>regulations established pursuant </a:t>
            </a:r>
            <a:r>
              <a:rPr sz="900" dirty="0">
                <a:latin typeface="Georgia"/>
                <a:cs typeface="Georgia"/>
              </a:rPr>
              <a:t>to the  </a:t>
            </a:r>
            <a:r>
              <a:rPr sz="900" spc="-5" dirty="0">
                <a:latin typeface="Georgia"/>
                <a:cs typeface="Georgia"/>
              </a:rPr>
              <a:t>National Conservation </a:t>
            </a:r>
            <a:r>
              <a:rPr sz="900" dirty="0">
                <a:latin typeface="Georgia"/>
                <a:cs typeface="Georgia"/>
              </a:rPr>
              <a:t>Strategy; </a:t>
            </a:r>
            <a:r>
              <a:rPr sz="900" spc="-5" dirty="0">
                <a:latin typeface="Georgia"/>
                <a:cs typeface="Georgia"/>
              </a:rPr>
              <a:t>National Forest </a:t>
            </a:r>
            <a:r>
              <a:rPr sz="900" dirty="0">
                <a:latin typeface="Georgia"/>
                <a:cs typeface="Georgia"/>
              </a:rPr>
              <a:t>Policy; the </a:t>
            </a:r>
            <a:r>
              <a:rPr sz="900" spc="-5" dirty="0">
                <a:latin typeface="Georgia"/>
                <a:cs typeface="Georgia"/>
              </a:rPr>
              <a:t>Policy for Abatement or Mitigation Strategies  of Pollution (1992); </a:t>
            </a:r>
            <a:r>
              <a:rPr sz="900" dirty="0">
                <a:latin typeface="Georgia"/>
                <a:cs typeface="Georgia"/>
              </a:rPr>
              <a:t>and the </a:t>
            </a:r>
            <a:r>
              <a:rPr sz="900" spc="-5" dirty="0">
                <a:latin typeface="Georgia"/>
                <a:cs typeface="Georgia"/>
              </a:rPr>
              <a:t>Indian Environmental Protection </a:t>
            </a:r>
            <a:r>
              <a:rPr sz="900" spc="5" dirty="0">
                <a:latin typeface="Georgia"/>
                <a:cs typeface="Georgia"/>
              </a:rPr>
              <a:t>Act – </a:t>
            </a:r>
            <a:r>
              <a:rPr sz="900" spc="-5" dirty="0">
                <a:latin typeface="Georgia"/>
                <a:cs typeface="Georgia"/>
              </a:rPr>
              <a:t>1986 (29</a:t>
            </a:r>
            <a:r>
              <a:rPr sz="900" spc="-7" baseline="23148" dirty="0">
                <a:latin typeface="Georgia"/>
                <a:cs typeface="Georgia"/>
              </a:rPr>
              <a:t>th </a:t>
            </a:r>
            <a:r>
              <a:rPr sz="900" spc="-5" dirty="0">
                <a:latin typeface="Georgia"/>
                <a:cs typeface="Georgia"/>
              </a:rPr>
              <a:t>of 1986), revised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5" dirty="0">
                <a:latin typeface="Georgia"/>
                <a:cs typeface="Georgia"/>
              </a:rPr>
              <a:t>year  </a:t>
            </a:r>
            <a:r>
              <a:rPr sz="900" dirty="0">
                <a:latin typeface="Georgia"/>
                <a:cs typeface="Georgia"/>
              </a:rPr>
              <a:t>1997.</a:t>
            </a:r>
            <a:endParaRPr sz="900">
              <a:latin typeface="Georgia"/>
              <a:cs typeface="Georgia"/>
            </a:endParaRPr>
          </a:p>
          <a:p>
            <a:pPr marL="800100" marR="198755" lvl="3" indent="-229235" algn="just">
              <a:lnSpc>
                <a:spcPct val="94400"/>
              </a:lnSpc>
              <a:spcBef>
                <a:spcPts val="470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spc="-5" dirty="0">
                <a:latin typeface="Georgia"/>
                <a:cs typeface="Georgia"/>
              </a:rPr>
              <a:t>Guidance for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preparation of </a:t>
            </a:r>
            <a:r>
              <a:rPr sz="900" b="1" spc="-5" dirty="0">
                <a:latin typeface="Georgia"/>
                <a:cs typeface="Georgia"/>
              </a:rPr>
              <a:t>“Environmental Impact Assessments/ </a:t>
            </a:r>
            <a:r>
              <a:rPr sz="900" b="1" dirty="0">
                <a:latin typeface="Georgia"/>
                <a:cs typeface="Georgia"/>
              </a:rPr>
              <a:t>Statements” (EIA/ </a:t>
            </a:r>
            <a:r>
              <a:rPr sz="900" b="1" spc="5" dirty="0">
                <a:latin typeface="Georgia"/>
                <a:cs typeface="Georgia"/>
              </a:rPr>
              <a:t>S)  </a:t>
            </a:r>
            <a:r>
              <a:rPr sz="900" dirty="0">
                <a:latin typeface="Georgia"/>
                <a:cs typeface="Georgia"/>
              </a:rPr>
              <a:t>within this </a:t>
            </a:r>
            <a:r>
              <a:rPr sz="900" spc="-5" dirty="0">
                <a:latin typeface="Georgia"/>
                <a:cs typeface="Georgia"/>
              </a:rPr>
              <a:t>overall framework for environmental clearance of new development proposals </a:t>
            </a:r>
            <a:r>
              <a:rPr sz="900" dirty="0">
                <a:latin typeface="Georgia"/>
                <a:cs typeface="Georgia"/>
              </a:rPr>
              <a:t>is provided </a:t>
            </a:r>
            <a:r>
              <a:rPr sz="900" spc="1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suggested </a:t>
            </a:r>
            <a:r>
              <a:rPr sz="900" dirty="0">
                <a:latin typeface="Georgia"/>
                <a:cs typeface="Georgia"/>
              </a:rPr>
              <a:t>by the GOI's </a:t>
            </a:r>
            <a:r>
              <a:rPr sz="900" spc="-5" dirty="0">
                <a:latin typeface="Georgia"/>
                <a:cs typeface="Georgia"/>
              </a:rPr>
              <a:t>Handbook of Environmental Procedures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Guidelines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(1994).</a:t>
            </a:r>
            <a:endParaRPr sz="900">
              <a:latin typeface="Georgia"/>
              <a:cs typeface="Georgia"/>
            </a:endParaRPr>
          </a:p>
          <a:p>
            <a:pPr marL="800100" marR="196850" lvl="3" indent="-229235" algn="just">
              <a:lnSpc>
                <a:spcPct val="94100"/>
              </a:lnSpc>
              <a:spcBef>
                <a:spcPts val="475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spc="-5" dirty="0">
                <a:latin typeface="Georgia"/>
                <a:cs typeface="Georgia"/>
              </a:rPr>
              <a:t>Additional guidelines for </a:t>
            </a:r>
            <a:r>
              <a:rPr sz="900" dirty="0">
                <a:latin typeface="Georgia"/>
                <a:cs typeface="Georgia"/>
              </a:rPr>
              <a:t>road projects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provided </a:t>
            </a:r>
            <a:r>
              <a:rPr sz="900" dirty="0">
                <a:latin typeface="Georgia"/>
                <a:cs typeface="Georgia"/>
              </a:rPr>
              <a:t>by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b="1" dirty="0">
                <a:latin typeface="Georgia"/>
                <a:cs typeface="Georgia"/>
              </a:rPr>
              <a:t>“Ministry of </a:t>
            </a:r>
            <a:r>
              <a:rPr sz="900" b="1" spc="-5" dirty="0">
                <a:latin typeface="Georgia"/>
                <a:cs typeface="Georgia"/>
              </a:rPr>
              <a:t>Road Transport </a:t>
            </a:r>
            <a:r>
              <a:rPr sz="900" b="1" spc="5" dirty="0">
                <a:latin typeface="Georgia"/>
                <a:cs typeface="Georgia"/>
              </a:rPr>
              <a:t>and  </a:t>
            </a:r>
            <a:r>
              <a:rPr sz="900" b="1" dirty="0">
                <a:latin typeface="Georgia"/>
                <a:cs typeface="Georgia"/>
              </a:rPr>
              <a:t>Highways” (MORTH) </a:t>
            </a:r>
            <a:r>
              <a:rPr sz="900" dirty="0">
                <a:latin typeface="Georgia"/>
                <a:cs typeface="Georgia"/>
              </a:rPr>
              <a:t>in its </a:t>
            </a:r>
            <a:r>
              <a:rPr sz="900" spc="-5" dirty="0">
                <a:latin typeface="Georgia"/>
                <a:cs typeface="Georgia"/>
              </a:rPr>
              <a:t>publication entitled Environmental Guidelines for </a:t>
            </a:r>
            <a:r>
              <a:rPr sz="900" dirty="0">
                <a:latin typeface="Georgia"/>
                <a:cs typeface="Georgia"/>
              </a:rPr>
              <a:t>Rail/ Road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Highway  Projects.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Guidelines </a:t>
            </a:r>
            <a:r>
              <a:rPr sz="900" dirty="0">
                <a:latin typeface="Georgia"/>
                <a:cs typeface="Georgia"/>
              </a:rPr>
              <a:t>include the </a:t>
            </a:r>
            <a:r>
              <a:rPr sz="900" spc="-5" dirty="0">
                <a:latin typeface="Georgia"/>
                <a:cs typeface="Georgia"/>
              </a:rPr>
              <a:t>summary questionnaire </a:t>
            </a:r>
            <a:r>
              <a:rPr sz="900" spc="-10" dirty="0">
                <a:latin typeface="Georgia"/>
                <a:cs typeface="Georgia"/>
              </a:rPr>
              <a:t>to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submitted </a:t>
            </a:r>
            <a:r>
              <a:rPr sz="900" dirty="0">
                <a:latin typeface="Georgia"/>
                <a:cs typeface="Georgia"/>
              </a:rPr>
              <a:t>to MOEF </a:t>
            </a:r>
            <a:r>
              <a:rPr sz="900" spc="-5" dirty="0">
                <a:latin typeface="Georgia"/>
                <a:cs typeface="Georgia"/>
              </a:rPr>
              <a:t>for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preparation 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planning of </a:t>
            </a:r>
            <a:r>
              <a:rPr sz="900" dirty="0">
                <a:latin typeface="Georgia"/>
                <a:cs typeface="Georgia"/>
              </a:rPr>
              <a:t>EIAs </a:t>
            </a:r>
            <a:r>
              <a:rPr sz="900" spc="-5" dirty="0">
                <a:latin typeface="Georgia"/>
                <a:cs typeface="Georgia"/>
              </a:rPr>
              <a:t>for domestic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5" dirty="0">
                <a:latin typeface="Georgia"/>
                <a:cs typeface="Georgia"/>
              </a:rPr>
              <a:t>projects requiring </a:t>
            </a:r>
            <a:r>
              <a:rPr sz="900" spc="-10" dirty="0">
                <a:latin typeface="Georgia"/>
                <a:cs typeface="Georgia"/>
              </a:rPr>
              <a:t>EIA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noted </a:t>
            </a:r>
            <a:r>
              <a:rPr sz="900" dirty="0">
                <a:latin typeface="Georgia"/>
                <a:cs typeface="Georgia"/>
              </a:rPr>
              <a:t>above in the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paragraphs.</a:t>
            </a:r>
            <a:endParaRPr sz="900">
              <a:latin typeface="Georgia"/>
              <a:cs typeface="Georgia"/>
            </a:endParaRPr>
          </a:p>
          <a:p>
            <a:pPr marL="800100" marR="195580" lvl="3" indent="-229235" algn="just">
              <a:lnSpc>
                <a:spcPct val="94800"/>
              </a:lnSpc>
              <a:spcBef>
                <a:spcPts val="465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dirty="0">
                <a:latin typeface="Georgia"/>
                <a:cs typeface="Georgia"/>
              </a:rPr>
              <a:t>MOEF </a:t>
            </a:r>
            <a:r>
              <a:rPr sz="900" spc="-5" dirty="0">
                <a:latin typeface="Georgia"/>
                <a:cs typeface="Georgia"/>
              </a:rPr>
              <a:t>Circular No. 21012/ </a:t>
            </a:r>
            <a:r>
              <a:rPr sz="900" spc="-10" dirty="0">
                <a:latin typeface="Georgia"/>
                <a:cs typeface="Georgia"/>
              </a:rPr>
              <a:t>26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10" dirty="0">
                <a:latin typeface="Georgia"/>
                <a:cs typeface="Georgia"/>
              </a:rPr>
              <a:t>99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la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111 </a:t>
            </a:r>
            <a:r>
              <a:rPr sz="900" dirty="0">
                <a:latin typeface="Georgia"/>
                <a:cs typeface="Georgia"/>
              </a:rPr>
              <a:t>dated 22</a:t>
            </a:r>
            <a:r>
              <a:rPr sz="900" baseline="23148" dirty="0">
                <a:latin typeface="Georgia"/>
                <a:cs typeface="Georgia"/>
              </a:rPr>
              <a:t>nd </a:t>
            </a:r>
            <a:r>
              <a:rPr sz="900" spc="-5" dirty="0">
                <a:latin typeface="Georgia"/>
                <a:cs typeface="Georgia"/>
              </a:rPr>
              <a:t>August, 2013 exempts linear </a:t>
            </a:r>
            <a:r>
              <a:rPr sz="900" dirty="0">
                <a:latin typeface="Georgia"/>
                <a:cs typeface="Georgia"/>
              </a:rPr>
              <a:t>projects with </a:t>
            </a:r>
            <a:r>
              <a:rPr sz="900" spc="5" dirty="0">
                <a:latin typeface="Georgia"/>
                <a:cs typeface="Georgia"/>
              </a:rPr>
              <a:t>ROWs  </a:t>
            </a:r>
            <a:r>
              <a:rPr sz="900" spc="-5" dirty="0">
                <a:latin typeface="Georgia"/>
                <a:cs typeface="Georgia"/>
              </a:rPr>
              <a:t>of less </a:t>
            </a:r>
            <a:r>
              <a:rPr sz="900" dirty="0">
                <a:latin typeface="Georgia"/>
                <a:cs typeface="Georgia"/>
              </a:rPr>
              <a:t>than </a:t>
            </a:r>
            <a:r>
              <a:rPr sz="900" spc="-5" dirty="0">
                <a:latin typeface="Georgia"/>
                <a:cs typeface="Georgia"/>
              </a:rPr>
              <a:t>40 metros (including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900" b="1" dirty="0">
                <a:latin typeface="Georgia"/>
                <a:cs typeface="Georgia"/>
              </a:rPr>
              <a:t>“Right of Way” (ROW)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land acquisition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10" dirty="0">
                <a:latin typeface="Georgia"/>
                <a:cs typeface="Georgia"/>
              </a:rPr>
              <a:t>may </a:t>
            </a:r>
            <a:r>
              <a:rPr sz="900" dirty="0">
                <a:latin typeface="Georgia"/>
                <a:cs typeface="Georgia"/>
              </a:rPr>
              <a:t>be  </a:t>
            </a:r>
            <a:r>
              <a:rPr sz="900" spc="-5" dirty="0">
                <a:latin typeface="Georgia"/>
                <a:cs typeface="Georgia"/>
              </a:rPr>
              <a:t>required</a:t>
            </a:r>
            <a:r>
              <a:rPr sz="900" spc="-15" dirty="0">
                <a:latin typeface="Georgia"/>
                <a:cs typeface="Georgia"/>
              </a:rPr>
              <a:t> by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project)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from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most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review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processes.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entirely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contained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within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10" dirty="0">
                <a:latin typeface="Georgia"/>
                <a:cs typeface="Georgia"/>
              </a:rPr>
              <a:t>the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existing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“Right  of Way” (ROW) </a:t>
            </a:r>
            <a:r>
              <a:rPr sz="900" spc="-5" dirty="0">
                <a:latin typeface="Georgia"/>
                <a:cs typeface="Georgia"/>
              </a:rPr>
              <a:t>are considered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maintenance, </a:t>
            </a:r>
            <a:r>
              <a:rPr sz="900" dirty="0">
                <a:latin typeface="Georgia"/>
                <a:cs typeface="Georgia"/>
              </a:rPr>
              <a:t>which is </a:t>
            </a:r>
            <a:r>
              <a:rPr sz="900" spc="-10" dirty="0">
                <a:latin typeface="Georgia"/>
                <a:cs typeface="Georgia"/>
              </a:rPr>
              <a:t>generally </a:t>
            </a:r>
            <a:r>
              <a:rPr sz="900" spc="-5" dirty="0">
                <a:latin typeface="Georgia"/>
                <a:cs typeface="Georgia"/>
              </a:rPr>
              <a:t>not subject </a:t>
            </a:r>
            <a:r>
              <a:rPr sz="900" dirty="0">
                <a:latin typeface="Georgia"/>
                <a:cs typeface="Georgia"/>
              </a:rPr>
              <a:t>to MOEF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review.</a:t>
            </a:r>
            <a:endParaRPr sz="900">
              <a:latin typeface="Georgia"/>
              <a:cs typeface="Georgia"/>
            </a:endParaRPr>
          </a:p>
          <a:p>
            <a:pPr marL="800100" marR="196850" lvl="3" indent="-229235" algn="just">
              <a:lnSpc>
                <a:spcPct val="95000"/>
              </a:lnSpc>
              <a:spcBef>
                <a:spcPts val="439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dirty="0">
                <a:latin typeface="Georgia"/>
                <a:cs typeface="Georgia"/>
              </a:rPr>
              <a:t>Thus, road </a:t>
            </a:r>
            <a:r>
              <a:rPr sz="900" spc="-5" dirty="0">
                <a:latin typeface="Georgia"/>
                <a:cs typeface="Georgia"/>
              </a:rPr>
              <a:t>projects limited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actions </a:t>
            </a:r>
            <a:r>
              <a:rPr sz="900" dirty="0">
                <a:latin typeface="Georgia"/>
                <a:cs typeface="Georgia"/>
              </a:rPr>
              <a:t>as per </a:t>
            </a:r>
            <a:r>
              <a:rPr sz="900" spc="-5" dirty="0">
                <a:latin typeface="Georgia"/>
                <a:cs typeface="Georgia"/>
              </a:rPr>
              <a:t>instructions 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those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proposed and </a:t>
            </a:r>
            <a:r>
              <a:rPr sz="900" spc="-5" dirty="0">
                <a:latin typeface="Georgia"/>
                <a:cs typeface="Georgia"/>
              </a:rPr>
              <a:t>implemented </a:t>
            </a:r>
            <a:r>
              <a:rPr sz="900" dirty="0">
                <a:latin typeface="Georgia"/>
                <a:cs typeface="Georgia"/>
              </a:rPr>
              <a:t>by  </a:t>
            </a:r>
            <a:r>
              <a:rPr sz="900" b="1" spc="-5" dirty="0">
                <a:latin typeface="Georgia"/>
                <a:cs typeface="Georgia"/>
              </a:rPr>
              <a:t>“Scientific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Research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5" dirty="0">
                <a:latin typeface="Georgia"/>
                <a:cs typeface="Georgia"/>
              </a:rPr>
              <a:t>and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Experimental</a:t>
            </a:r>
            <a:r>
              <a:rPr sz="900" b="1" spc="-5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Development”</a:t>
            </a:r>
            <a:r>
              <a:rPr sz="900" b="1" spc="-1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(SRED)</a:t>
            </a:r>
            <a:r>
              <a:rPr sz="900" b="1" spc="-4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generally</a:t>
            </a:r>
            <a:r>
              <a:rPr sz="900" spc="-5" dirty="0">
                <a:latin typeface="Georgia"/>
                <a:cs typeface="Georgia"/>
              </a:rPr>
              <a:t> exempted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from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GOI/  EIA </a:t>
            </a:r>
            <a:r>
              <a:rPr sz="900" spc="-5" dirty="0">
                <a:latin typeface="Georgia"/>
                <a:cs typeface="Georgia"/>
              </a:rPr>
              <a:t>requirements.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 </a:t>
            </a:r>
            <a:r>
              <a:rPr sz="900" dirty="0">
                <a:latin typeface="Georgia"/>
                <a:cs typeface="Georgia"/>
              </a:rPr>
              <a:t>will </a:t>
            </a:r>
            <a:r>
              <a:rPr sz="900" spc="-5" dirty="0">
                <a:latin typeface="Georgia"/>
                <a:cs typeface="Georgia"/>
              </a:rPr>
              <a:t>not include construction </a:t>
            </a:r>
            <a:r>
              <a:rPr sz="900" spc="-15" dirty="0">
                <a:latin typeface="Georgia"/>
                <a:cs typeface="Georgia"/>
              </a:rPr>
              <a:t>of </a:t>
            </a:r>
            <a:r>
              <a:rPr sz="900" spc="-5" dirty="0">
                <a:latin typeface="Georgia"/>
                <a:cs typeface="Georgia"/>
              </a:rPr>
              <a:t>any new </a:t>
            </a:r>
            <a:r>
              <a:rPr sz="900" dirty="0">
                <a:latin typeface="Georgia"/>
                <a:cs typeface="Georgia"/>
              </a:rPr>
              <a:t>high </a:t>
            </a:r>
            <a:r>
              <a:rPr sz="900" spc="-5" dirty="0">
                <a:latin typeface="Georgia"/>
                <a:cs typeface="Georgia"/>
              </a:rPr>
              <a:t>level bridges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thus will not  require significant changes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variations </a:t>
            </a:r>
            <a:r>
              <a:rPr sz="900" dirty="0">
                <a:latin typeface="Georgia"/>
                <a:cs typeface="Georgia"/>
              </a:rPr>
              <a:t>to the </a:t>
            </a:r>
            <a:r>
              <a:rPr sz="900" spc="-5" dirty="0">
                <a:latin typeface="Georgia"/>
                <a:cs typeface="Georgia"/>
              </a:rPr>
              <a:t>existing roadsides/ ways alignment </a:t>
            </a:r>
            <a:r>
              <a:rPr sz="900" spc="-15" dirty="0">
                <a:latin typeface="Georgia"/>
                <a:cs typeface="Georgia"/>
              </a:rPr>
              <a:t>or </a:t>
            </a:r>
            <a:r>
              <a:rPr sz="900" spc="-5" dirty="0">
                <a:latin typeface="Georgia"/>
                <a:cs typeface="Georgia"/>
              </a:rPr>
              <a:t>grade </a:t>
            </a:r>
            <a:r>
              <a:rPr sz="900" dirty="0">
                <a:latin typeface="Georgia"/>
                <a:cs typeface="Georgia"/>
              </a:rPr>
              <a:t>level </a:t>
            </a:r>
            <a:r>
              <a:rPr sz="900" spc="-5" dirty="0">
                <a:latin typeface="Georgia"/>
                <a:cs typeface="Georgia"/>
              </a:rPr>
              <a:t>quality  construction of </a:t>
            </a:r>
            <a:r>
              <a:rPr sz="900" dirty="0">
                <a:latin typeface="Georgia"/>
                <a:cs typeface="Georgia"/>
              </a:rPr>
              <a:t>civil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work.</a:t>
            </a:r>
            <a:endParaRPr sz="900">
              <a:latin typeface="Georgia"/>
              <a:cs typeface="Georgia"/>
            </a:endParaRPr>
          </a:p>
          <a:p>
            <a:pPr lvl="3"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800">
              <a:latin typeface="Georgia"/>
              <a:cs typeface="Georgia"/>
            </a:endParaRPr>
          </a:p>
          <a:p>
            <a:pPr marL="436880" lvl="2" indent="-323215">
              <a:lnSpc>
                <a:spcPct val="100000"/>
              </a:lnSpc>
              <a:buAutoNum type="arabicPeriod"/>
              <a:tabLst>
                <a:tab pos="437515" algn="l"/>
              </a:tabLst>
            </a:pPr>
            <a:r>
              <a:rPr sz="900" b="1" spc="-5" dirty="0">
                <a:latin typeface="Georgia"/>
                <a:cs typeface="Georgia"/>
              </a:rPr>
              <a:t>State </a:t>
            </a:r>
            <a:r>
              <a:rPr sz="900" b="1" dirty="0">
                <a:latin typeface="Georgia"/>
                <a:cs typeface="Georgia"/>
              </a:rPr>
              <a:t>Forest </a:t>
            </a:r>
            <a:r>
              <a:rPr sz="900" b="1" spc="-5" dirty="0">
                <a:latin typeface="Georgia"/>
                <a:cs typeface="Georgia"/>
              </a:rPr>
              <a:t>Department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Requirements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50"/>
              </a:spcBef>
              <a:buFont typeface="Georgia"/>
              <a:buAutoNum type="arabicPeriod"/>
            </a:pPr>
            <a:endParaRPr sz="850">
              <a:latin typeface="Georgia"/>
              <a:cs typeface="Georgia"/>
            </a:endParaRPr>
          </a:p>
          <a:p>
            <a:pPr marL="570865" marR="199390" algn="just">
              <a:lnSpc>
                <a:spcPct val="94600"/>
              </a:lnSpc>
            </a:pP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Removal </a:t>
            </a:r>
            <a:r>
              <a:rPr sz="900" b="1" u="dbl" spc="-10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of </a:t>
            </a:r>
            <a:r>
              <a:rPr sz="900" b="1" u="dbl" spc="-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Trees along the </a:t>
            </a: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Right of </a:t>
            </a:r>
            <a:r>
              <a:rPr sz="900" b="1" u="dbl" spc="10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Way </a:t>
            </a:r>
            <a:r>
              <a:rPr sz="900" b="1" u="dbl" spc="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(ROW)</a:t>
            </a:r>
            <a:r>
              <a:rPr sz="900" b="1" spc="5" dirty="0">
                <a:solidFill>
                  <a:srgbClr val="FF9900"/>
                </a:solidFill>
                <a:latin typeface="Georgia"/>
                <a:cs typeface="Georgia"/>
              </a:rPr>
              <a:t>: </a:t>
            </a:r>
            <a:r>
              <a:rPr sz="900" spc="-5" dirty="0">
                <a:latin typeface="Georgia"/>
                <a:cs typeface="Georgia"/>
              </a:rPr>
              <a:t>Trees </a:t>
            </a:r>
            <a:r>
              <a:rPr sz="900" dirty="0">
                <a:latin typeface="Georgia"/>
                <a:cs typeface="Georgia"/>
              </a:rPr>
              <a:t>will have to be removed </a:t>
            </a:r>
            <a:r>
              <a:rPr sz="900" spc="-5" dirty="0">
                <a:latin typeface="Georgia"/>
                <a:cs typeface="Georgia"/>
              </a:rPr>
              <a:t>within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existing  </a:t>
            </a:r>
            <a:r>
              <a:rPr sz="900" b="1" dirty="0">
                <a:latin typeface="Georgia"/>
                <a:cs typeface="Georgia"/>
              </a:rPr>
              <a:t>“Right </a:t>
            </a:r>
            <a:r>
              <a:rPr sz="900" b="1" spc="-10" dirty="0">
                <a:latin typeface="Georgia"/>
                <a:cs typeface="Georgia"/>
              </a:rPr>
              <a:t>of </a:t>
            </a:r>
            <a:r>
              <a:rPr sz="900" b="1" dirty="0">
                <a:latin typeface="Georgia"/>
                <a:cs typeface="Georgia"/>
              </a:rPr>
              <a:t>Way” </a:t>
            </a:r>
            <a:r>
              <a:rPr sz="900" b="1" spc="-5" dirty="0">
                <a:latin typeface="Georgia"/>
                <a:cs typeface="Georgia"/>
              </a:rPr>
              <a:t>(ROW)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some </a:t>
            </a:r>
            <a:r>
              <a:rPr sz="900" dirty="0">
                <a:latin typeface="Georgia"/>
                <a:cs typeface="Georgia"/>
              </a:rPr>
              <a:t>places to </a:t>
            </a:r>
            <a:r>
              <a:rPr sz="900" spc="-5" dirty="0">
                <a:latin typeface="Georgia"/>
                <a:cs typeface="Georgia"/>
              </a:rPr>
              <a:t>allow for widening of </a:t>
            </a:r>
            <a:r>
              <a:rPr sz="900" dirty="0">
                <a:latin typeface="Georgia"/>
                <a:cs typeface="Georgia"/>
              </a:rPr>
              <a:t>the carriageway, </a:t>
            </a:r>
            <a:r>
              <a:rPr sz="900" spc="-5" dirty="0">
                <a:latin typeface="Georgia"/>
                <a:cs typeface="Georgia"/>
              </a:rPr>
              <a:t>construction of shoulders,  or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meet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follow current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10" dirty="0">
                <a:latin typeface="Georgia"/>
                <a:cs typeface="Georgia"/>
              </a:rPr>
              <a:t>safety </a:t>
            </a:r>
            <a:r>
              <a:rPr sz="900" spc="-5" dirty="0">
                <a:latin typeface="Georgia"/>
                <a:cs typeface="Georgia"/>
              </a:rPr>
              <a:t>standards. </a:t>
            </a:r>
            <a:r>
              <a:rPr sz="900" dirty="0">
                <a:latin typeface="Georgia"/>
                <a:cs typeface="Georgia"/>
              </a:rPr>
              <a:t>It </a:t>
            </a:r>
            <a:r>
              <a:rPr sz="900" spc="-10" dirty="0">
                <a:latin typeface="Georgia"/>
                <a:cs typeface="Georgia"/>
              </a:rPr>
              <a:t>should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noted that trees </a:t>
            </a:r>
            <a:r>
              <a:rPr sz="900" dirty="0">
                <a:latin typeface="Georgia"/>
                <a:cs typeface="Georgia"/>
              </a:rPr>
              <a:t>within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Right of Way are  considered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within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purview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“State</a:t>
            </a:r>
            <a:r>
              <a:rPr sz="900" b="1" spc="-2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Forest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Department”</a:t>
            </a:r>
            <a:r>
              <a:rPr sz="900" b="1" spc="-1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(SFD)</a:t>
            </a:r>
            <a:r>
              <a:rPr sz="900" dirty="0">
                <a:latin typeface="Georgia"/>
                <a:cs typeface="Georgia"/>
              </a:rPr>
              <a:t>.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Therefore,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application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will 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required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pursuant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MOEF Letter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Ref.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No.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4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1/97'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FC,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dated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18</a:t>
            </a:r>
            <a:r>
              <a:rPr sz="900" spc="-7" baseline="23148" dirty="0">
                <a:latin typeface="Georgia"/>
                <a:cs typeface="Georgia"/>
              </a:rPr>
              <a:t>th</a:t>
            </a:r>
            <a:r>
              <a:rPr sz="900" spc="52" baseline="23148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February,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1998,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which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provides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revised  </a:t>
            </a:r>
            <a:r>
              <a:rPr sz="900" spc="-5" dirty="0">
                <a:latin typeface="Georgia"/>
                <a:cs typeface="Georgia"/>
              </a:rPr>
              <a:t>guidelines for applicability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Forest Conservation </a:t>
            </a:r>
            <a:r>
              <a:rPr sz="900" spc="5" dirty="0">
                <a:latin typeface="Georgia"/>
                <a:cs typeface="Georgia"/>
              </a:rPr>
              <a:t>Act </a:t>
            </a:r>
            <a:r>
              <a:rPr sz="900" dirty="0">
                <a:latin typeface="Georgia"/>
                <a:cs typeface="Georgia"/>
              </a:rPr>
              <a:t>(1980) to </a:t>
            </a:r>
            <a:r>
              <a:rPr sz="900" spc="-5" dirty="0">
                <a:latin typeface="Georgia"/>
                <a:cs typeface="Georgia"/>
              </a:rPr>
              <a:t>linear infrastructure projects such </a:t>
            </a:r>
            <a:r>
              <a:rPr sz="900" dirty="0">
                <a:latin typeface="Georgia"/>
                <a:cs typeface="Georgia"/>
              </a:rPr>
              <a:t>as rail  and road </a:t>
            </a:r>
            <a:r>
              <a:rPr sz="900" spc="-5" dirty="0">
                <a:latin typeface="Georgia"/>
                <a:cs typeface="Georgia"/>
              </a:rPr>
              <a:t>projects. </a:t>
            </a:r>
            <a:r>
              <a:rPr sz="900" dirty="0">
                <a:latin typeface="Georgia"/>
                <a:cs typeface="Georgia"/>
              </a:rPr>
              <a:t>Clearance by the </a:t>
            </a:r>
            <a:r>
              <a:rPr sz="900" b="1" spc="-5" dirty="0">
                <a:latin typeface="Georgia"/>
                <a:cs typeface="Georgia"/>
              </a:rPr>
              <a:t>“State </a:t>
            </a:r>
            <a:r>
              <a:rPr sz="900" b="1" dirty="0">
                <a:latin typeface="Georgia"/>
                <a:cs typeface="Georgia"/>
              </a:rPr>
              <a:t>Forest </a:t>
            </a:r>
            <a:r>
              <a:rPr sz="900" b="1" spc="-5" dirty="0">
                <a:latin typeface="Georgia"/>
                <a:cs typeface="Georgia"/>
              </a:rPr>
              <a:t>Department”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assumed </a:t>
            </a:r>
            <a:r>
              <a:rPr sz="900" dirty="0">
                <a:latin typeface="Georgia"/>
                <a:cs typeface="Georgia"/>
              </a:rPr>
              <a:t>to have </a:t>
            </a:r>
            <a:r>
              <a:rPr sz="900" spc="-5" dirty="0">
                <a:latin typeface="Georgia"/>
                <a:cs typeface="Georgia"/>
              </a:rPr>
              <a:t>been </a:t>
            </a:r>
            <a:r>
              <a:rPr sz="900" dirty="0">
                <a:latin typeface="Georgia"/>
                <a:cs typeface="Georgia"/>
              </a:rPr>
              <a:t>granted/ </a:t>
            </a:r>
            <a:r>
              <a:rPr sz="900" spc="-5" dirty="0">
                <a:latin typeface="Georgia"/>
                <a:cs typeface="Georgia"/>
              </a:rPr>
              <a:t>decided/  approved/ fixed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established unless there </a:t>
            </a:r>
            <a:r>
              <a:rPr sz="900" dirty="0">
                <a:latin typeface="Georgia"/>
                <a:cs typeface="Georgia"/>
              </a:rPr>
              <a:t>is an </a:t>
            </a:r>
            <a:r>
              <a:rPr sz="900" spc="-5" dirty="0">
                <a:latin typeface="Georgia"/>
                <a:cs typeface="Georgia"/>
              </a:rPr>
              <a:t>indication </a:t>
            </a:r>
            <a:r>
              <a:rPr sz="900" dirty="0">
                <a:latin typeface="Georgia"/>
                <a:cs typeface="Georgia"/>
              </a:rPr>
              <a:t>to the contrary within </a:t>
            </a:r>
            <a:r>
              <a:rPr sz="900" spc="5" dirty="0">
                <a:latin typeface="Georgia"/>
                <a:cs typeface="Georgia"/>
              </a:rPr>
              <a:t>30</a:t>
            </a:r>
            <a:r>
              <a:rPr sz="900" spc="-1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days.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Georgia"/>
              <a:cs typeface="Georgia"/>
            </a:endParaRPr>
          </a:p>
          <a:p>
            <a:pPr marL="570865" marR="196215" algn="just">
              <a:lnSpc>
                <a:spcPct val="94200"/>
              </a:lnSpc>
            </a:pP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Impac</a:t>
            </a:r>
            <a:r>
              <a:rPr sz="900" b="1" u="sng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s </a:t>
            </a:r>
            <a:r>
              <a:rPr sz="900" b="1" u="sng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t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o 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Reserved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Forests: </a:t>
            </a:r>
            <a:r>
              <a:rPr sz="900" spc="5" dirty="0">
                <a:latin typeface="Georgia"/>
                <a:cs typeface="Georgia"/>
              </a:rPr>
              <a:t>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event of potential </a:t>
            </a:r>
            <a:r>
              <a:rPr sz="900" dirty="0">
                <a:latin typeface="Georgia"/>
                <a:cs typeface="Georgia"/>
              </a:rPr>
              <a:t>impacts to </a:t>
            </a:r>
            <a:r>
              <a:rPr sz="900" spc="-5" dirty="0">
                <a:latin typeface="Georgia"/>
                <a:cs typeface="Georgia"/>
              </a:rPr>
              <a:t>Reserved Forests,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b="1" spc="-5" dirty="0">
                <a:latin typeface="Georgia"/>
                <a:cs typeface="Georgia"/>
              </a:rPr>
              <a:t>“Notice </a:t>
            </a:r>
            <a:r>
              <a:rPr sz="900" b="1" dirty="0">
                <a:latin typeface="Georgia"/>
                <a:cs typeface="Georgia"/>
              </a:rPr>
              <a:t>of  Compliance” (NOC)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required </a:t>
            </a:r>
            <a:r>
              <a:rPr sz="900" dirty="0">
                <a:latin typeface="Georgia"/>
                <a:cs typeface="Georgia"/>
              </a:rPr>
              <a:t>from the </a:t>
            </a:r>
            <a:r>
              <a:rPr sz="900" b="1" spc="-10" dirty="0">
                <a:latin typeface="Georgia"/>
                <a:cs typeface="Georgia"/>
              </a:rPr>
              <a:t>“State </a:t>
            </a:r>
            <a:r>
              <a:rPr sz="900" b="1" spc="-5" dirty="0">
                <a:latin typeface="Georgia"/>
                <a:cs typeface="Georgia"/>
              </a:rPr>
              <a:t>Forest </a:t>
            </a:r>
            <a:r>
              <a:rPr sz="900" b="1" dirty="0">
                <a:latin typeface="Georgia"/>
                <a:cs typeface="Georgia"/>
              </a:rPr>
              <a:t>Department” (SFD)</a:t>
            </a:r>
            <a:r>
              <a:rPr sz="900" dirty="0">
                <a:latin typeface="Georgia"/>
                <a:cs typeface="Georgia"/>
              </a:rPr>
              <a:t>. </a:t>
            </a:r>
            <a:r>
              <a:rPr sz="900" spc="5" dirty="0">
                <a:latin typeface="Georgia"/>
                <a:cs typeface="Georgia"/>
              </a:rPr>
              <a:t>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event </a:t>
            </a:r>
            <a:r>
              <a:rPr sz="900" dirty="0">
                <a:latin typeface="Georgia"/>
                <a:cs typeface="Georgia"/>
              </a:rPr>
              <a:t>that </a:t>
            </a:r>
            <a:r>
              <a:rPr sz="900" spc="5" dirty="0">
                <a:latin typeface="Georgia"/>
                <a:cs typeface="Georgia"/>
              </a:rPr>
              <a:t>a  </a:t>
            </a:r>
            <a:r>
              <a:rPr sz="900" spc="-5" dirty="0">
                <a:latin typeface="Georgia"/>
                <a:cs typeface="Georgia"/>
              </a:rPr>
              <a:t>submission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MOEF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required,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NOC must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10" dirty="0">
                <a:latin typeface="Georgia"/>
                <a:cs typeface="Georgia"/>
              </a:rPr>
              <a:t>obtained </a:t>
            </a:r>
            <a:r>
              <a:rPr sz="900" spc="-5" dirty="0">
                <a:latin typeface="Georgia"/>
                <a:cs typeface="Georgia"/>
              </a:rPr>
              <a:t>prior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action </a:t>
            </a:r>
            <a:r>
              <a:rPr sz="900" spc="-15" dirty="0">
                <a:latin typeface="Georgia"/>
                <a:cs typeface="Georgia"/>
              </a:rPr>
              <a:t>by </a:t>
            </a:r>
            <a:r>
              <a:rPr sz="900" spc="-5" dirty="0">
                <a:latin typeface="Georgia"/>
                <a:cs typeface="Georgia"/>
              </a:rPr>
              <a:t>MOEF </a:t>
            </a:r>
            <a:r>
              <a:rPr sz="900" dirty="0">
                <a:latin typeface="Georgia"/>
                <a:cs typeface="Georgia"/>
              </a:rPr>
              <a:t>as an </a:t>
            </a:r>
            <a:r>
              <a:rPr sz="900" spc="-5" dirty="0">
                <a:latin typeface="Georgia"/>
                <a:cs typeface="Georgia"/>
              </a:rPr>
              <a:t>esteemed  organisation.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Georgia"/>
              <a:cs typeface="Georgia"/>
            </a:endParaRPr>
          </a:p>
          <a:p>
            <a:pPr marL="436880" lvl="2" indent="-323215">
              <a:lnSpc>
                <a:spcPct val="100000"/>
              </a:lnSpc>
              <a:buAutoNum type="arabicPeriod" startAt="3"/>
              <a:tabLst>
                <a:tab pos="437515" algn="l"/>
              </a:tabLst>
            </a:pPr>
            <a:r>
              <a:rPr sz="900" b="1" spc="-5" dirty="0">
                <a:latin typeface="Georgia"/>
                <a:cs typeface="Georgia"/>
              </a:rPr>
              <a:t>State </a:t>
            </a:r>
            <a:r>
              <a:rPr sz="900" b="1" dirty="0">
                <a:latin typeface="Georgia"/>
                <a:cs typeface="Georgia"/>
              </a:rPr>
              <a:t>Pollution </a:t>
            </a:r>
            <a:r>
              <a:rPr sz="900" b="1" spc="-5" dirty="0">
                <a:latin typeface="Georgia"/>
                <a:cs typeface="Georgia"/>
              </a:rPr>
              <a:t>Control </a:t>
            </a:r>
            <a:r>
              <a:rPr sz="900" b="1" dirty="0">
                <a:latin typeface="Georgia"/>
                <a:cs typeface="Georgia"/>
              </a:rPr>
              <a:t>Board </a:t>
            </a:r>
            <a:r>
              <a:rPr sz="900" b="1" spc="-5" dirty="0">
                <a:latin typeface="Georgia"/>
                <a:cs typeface="Georgia"/>
              </a:rPr>
              <a:t>Requirements</a:t>
            </a:r>
            <a:r>
              <a:rPr sz="900" b="1" spc="-8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(SPCB)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50"/>
              </a:spcBef>
              <a:buFont typeface="Georgia"/>
              <a:buAutoNum type="arabicPeriod" startAt="3"/>
            </a:pPr>
            <a:endParaRPr sz="850">
              <a:latin typeface="Georgia"/>
              <a:cs typeface="Georgia"/>
            </a:endParaRPr>
          </a:p>
          <a:p>
            <a:pPr marL="800100" marR="197485" lvl="3" indent="-229235" algn="just">
              <a:lnSpc>
                <a:spcPct val="94400"/>
              </a:lnSpc>
              <a:spcBef>
                <a:spcPts val="5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dirty="0">
                <a:latin typeface="Georgia"/>
                <a:cs typeface="Georgia"/>
              </a:rPr>
              <a:t>Certain </a:t>
            </a:r>
            <a:r>
              <a:rPr sz="900" spc="-5" dirty="0">
                <a:latin typeface="Georgia"/>
                <a:cs typeface="Georgia"/>
              </a:rPr>
              <a:t>actions </a:t>
            </a:r>
            <a:r>
              <a:rPr sz="900" dirty="0">
                <a:latin typeface="Georgia"/>
                <a:cs typeface="Georgia"/>
              </a:rPr>
              <a:t>to be </a:t>
            </a:r>
            <a:r>
              <a:rPr sz="900" spc="-5" dirty="0">
                <a:latin typeface="Georgia"/>
                <a:cs typeface="Georgia"/>
              </a:rPr>
              <a:t>included </a:t>
            </a:r>
            <a:r>
              <a:rPr sz="900" dirty="0">
                <a:latin typeface="Georgia"/>
                <a:cs typeface="Georgia"/>
              </a:rPr>
              <a:t>in SRED (</a:t>
            </a:r>
            <a:r>
              <a:rPr sz="900" i="1" dirty="0">
                <a:latin typeface="Georgia"/>
                <a:cs typeface="Georgia"/>
              </a:rPr>
              <a:t>e.g.,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locations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operations of asphalt crushing or mixing  </a:t>
            </a:r>
            <a:r>
              <a:rPr sz="900" dirty="0">
                <a:latin typeface="Georgia"/>
                <a:cs typeface="Georgia"/>
              </a:rPr>
              <a:t>plants)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will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require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submission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application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SPCB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pursuant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water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(Prevention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Control  of Pollution) </a:t>
            </a:r>
            <a:r>
              <a:rPr sz="900" spc="5" dirty="0">
                <a:latin typeface="Georgia"/>
                <a:cs typeface="Georgia"/>
              </a:rPr>
              <a:t>Act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1974, </a:t>
            </a:r>
            <a:r>
              <a:rPr sz="900" spc="-5" dirty="0">
                <a:latin typeface="Georgia"/>
                <a:cs typeface="Georgia"/>
              </a:rPr>
              <a:t>Cass </a:t>
            </a:r>
            <a:r>
              <a:rPr sz="900" spc="5" dirty="0">
                <a:latin typeface="Georgia"/>
                <a:cs typeface="Georgia"/>
              </a:rPr>
              <a:t>Act </a:t>
            </a:r>
            <a:r>
              <a:rPr sz="900" spc="-5" dirty="0">
                <a:latin typeface="Georgia"/>
                <a:cs typeface="Georgia"/>
              </a:rPr>
              <a:t>of 1977,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Air (Prevention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Control of Pollution) </a:t>
            </a:r>
            <a:r>
              <a:rPr sz="900" spc="5" dirty="0">
                <a:latin typeface="Georgia"/>
                <a:cs typeface="Georgia"/>
              </a:rPr>
              <a:t>Act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1981.</a:t>
            </a:r>
            <a:endParaRPr sz="900">
              <a:latin typeface="Georgia"/>
              <a:cs typeface="Georgia"/>
            </a:endParaRPr>
          </a:p>
          <a:p>
            <a:pPr marL="800100" marR="198755" lvl="3" indent="-229235" algn="just">
              <a:lnSpc>
                <a:spcPct val="94100"/>
              </a:lnSpc>
              <a:spcBef>
                <a:spcPts val="470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SPCB </a:t>
            </a:r>
            <a:r>
              <a:rPr sz="900" spc="-10" dirty="0">
                <a:latin typeface="Georgia"/>
                <a:cs typeface="Georgia"/>
              </a:rPr>
              <a:t>generally </a:t>
            </a:r>
            <a:r>
              <a:rPr sz="900" spc="-5" dirty="0">
                <a:latin typeface="Georgia"/>
                <a:cs typeface="Georgia"/>
              </a:rPr>
              <a:t>establishes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review panel or board/ </a:t>
            </a:r>
            <a:r>
              <a:rPr sz="900" spc="-10" dirty="0">
                <a:latin typeface="Georgia"/>
                <a:cs typeface="Georgia"/>
              </a:rPr>
              <a:t>section/ </a:t>
            </a:r>
            <a:r>
              <a:rPr sz="900" spc="-5" dirty="0">
                <a:latin typeface="Georgia"/>
                <a:cs typeface="Georgia"/>
              </a:rPr>
              <a:t>group/ jury members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circulates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application for public review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comment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each affected district. At least one </a:t>
            </a:r>
            <a:r>
              <a:rPr sz="900" spc="5" dirty="0">
                <a:latin typeface="Georgia"/>
                <a:cs typeface="Georgia"/>
              </a:rPr>
              <a:t>public </a:t>
            </a:r>
            <a:r>
              <a:rPr sz="900" spc="-5" dirty="0">
                <a:latin typeface="Georgia"/>
                <a:cs typeface="Georgia"/>
              </a:rPr>
              <a:t>hearing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held </a:t>
            </a:r>
            <a:r>
              <a:rPr sz="900" dirty="0">
                <a:latin typeface="Georgia"/>
                <a:cs typeface="Georgia"/>
              </a:rPr>
              <a:t>in  </a:t>
            </a:r>
            <a:r>
              <a:rPr sz="900" spc="-5" dirty="0">
                <a:latin typeface="Georgia"/>
                <a:cs typeface="Georgia"/>
              </a:rPr>
              <a:t>each affected </a:t>
            </a:r>
            <a:r>
              <a:rPr sz="900" dirty="0">
                <a:latin typeface="Georgia"/>
                <a:cs typeface="Georgia"/>
              </a:rPr>
              <a:t>district </a:t>
            </a:r>
            <a:r>
              <a:rPr sz="900" spc="-5" dirty="0">
                <a:latin typeface="Georgia"/>
                <a:cs typeface="Georgia"/>
              </a:rPr>
              <a:t>following not less </a:t>
            </a:r>
            <a:r>
              <a:rPr sz="900" dirty="0">
                <a:latin typeface="Georgia"/>
                <a:cs typeface="Georgia"/>
              </a:rPr>
              <a:t>than </a:t>
            </a:r>
            <a:r>
              <a:rPr sz="900" spc="5" dirty="0">
                <a:latin typeface="Georgia"/>
                <a:cs typeface="Georgia"/>
              </a:rPr>
              <a:t>30 </a:t>
            </a:r>
            <a:r>
              <a:rPr sz="900" spc="-5" dirty="0">
                <a:latin typeface="Georgia"/>
                <a:cs typeface="Georgia"/>
              </a:rPr>
              <a:t>days notice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local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regional newspapers/ </a:t>
            </a:r>
            <a:r>
              <a:rPr sz="900" dirty="0">
                <a:latin typeface="Georgia"/>
                <a:cs typeface="Georgia"/>
              </a:rPr>
              <a:t>media  </a:t>
            </a:r>
            <a:r>
              <a:rPr sz="900" spc="-5" dirty="0">
                <a:latin typeface="Georgia"/>
                <a:cs typeface="Georgia"/>
              </a:rPr>
              <a:t>network/ news channels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etc.</a:t>
            </a:r>
            <a:endParaRPr sz="900">
              <a:latin typeface="Georgia"/>
              <a:cs typeface="Georgia"/>
            </a:endParaRPr>
          </a:p>
          <a:p>
            <a:pPr marL="800100" marR="200660" lvl="3" indent="-229235" algn="just">
              <a:lnSpc>
                <a:spcPct val="94400"/>
              </a:lnSpc>
              <a:spcBef>
                <a:spcPts val="470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state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level hearing is also required, </a:t>
            </a:r>
            <a:r>
              <a:rPr sz="900" spc="-5" dirty="0">
                <a:latin typeface="Georgia"/>
                <a:cs typeface="Georgia"/>
              </a:rPr>
              <a:t>taking </a:t>
            </a:r>
            <a:r>
              <a:rPr sz="900" dirty="0">
                <a:latin typeface="Georgia"/>
                <a:cs typeface="Georgia"/>
              </a:rPr>
              <a:t>all </a:t>
            </a:r>
            <a:r>
              <a:rPr sz="900" spc="-5" dirty="0">
                <a:latin typeface="Georgia"/>
                <a:cs typeface="Georgia"/>
              </a:rPr>
              <a:t>comments </a:t>
            </a:r>
            <a:r>
              <a:rPr sz="900" dirty="0">
                <a:latin typeface="Georgia"/>
                <a:cs typeface="Georgia"/>
              </a:rPr>
              <a:t>received from the districts </a:t>
            </a:r>
            <a:r>
              <a:rPr sz="900" spc="-5" dirty="0">
                <a:latin typeface="Georgia"/>
                <a:cs typeface="Georgia"/>
              </a:rPr>
              <a:t>into account </a:t>
            </a:r>
            <a:r>
              <a:rPr sz="90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assuming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acceptability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SPCB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issues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per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NOC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status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standard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maintained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civil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construction  </a:t>
            </a:r>
            <a:r>
              <a:rPr sz="900" dirty="0">
                <a:latin typeface="Georgia"/>
                <a:cs typeface="Georgia"/>
              </a:rPr>
              <a:t>road</a:t>
            </a:r>
            <a:r>
              <a:rPr sz="900" spc="-5" dirty="0">
                <a:latin typeface="Georgia"/>
                <a:cs typeface="Georgia"/>
              </a:rPr>
              <a:t> network.</a:t>
            </a:r>
            <a:endParaRPr sz="900">
              <a:latin typeface="Georgia"/>
              <a:cs typeface="Georgia"/>
            </a:endParaRPr>
          </a:p>
          <a:p>
            <a:pPr marL="800100" marR="198755" lvl="3" indent="-229235" algn="just">
              <a:lnSpc>
                <a:spcPts val="1010"/>
              </a:lnSpc>
              <a:spcBef>
                <a:spcPts val="505"/>
              </a:spcBef>
              <a:buFont typeface="Wingdings"/>
              <a:buChar char=""/>
              <a:tabLst>
                <a:tab pos="800735" algn="l"/>
              </a:tabLst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SPCB's NOC, as well as the </a:t>
            </a:r>
            <a:r>
              <a:rPr sz="900" spc="-5" dirty="0">
                <a:latin typeface="Georgia"/>
                <a:cs typeface="Georgia"/>
              </a:rPr>
              <a:t>Forest Department's </a:t>
            </a:r>
            <a:r>
              <a:rPr sz="900" dirty="0">
                <a:latin typeface="Georgia"/>
                <a:cs typeface="Georgia"/>
              </a:rPr>
              <a:t>NOC is required </a:t>
            </a:r>
            <a:r>
              <a:rPr sz="900" spc="-10" dirty="0">
                <a:latin typeface="Georgia"/>
                <a:cs typeface="Georgia"/>
              </a:rPr>
              <a:t>before </a:t>
            </a:r>
            <a:r>
              <a:rPr sz="900" spc="-5" dirty="0">
                <a:latin typeface="Georgia"/>
                <a:cs typeface="Georgia"/>
              </a:rPr>
              <a:t>MOEF action on any required  </a:t>
            </a:r>
            <a:r>
              <a:rPr sz="900" dirty="0">
                <a:latin typeface="Georgia"/>
                <a:cs typeface="Georgia"/>
              </a:rPr>
              <a:t>EIA can be </a:t>
            </a:r>
            <a:r>
              <a:rPr sz="900" spc="-5" dirty="0">
                <a:latin typeface="Georgia"/>
                <a:cs typeface="Georgia"/>
              </a:rPr>
              <a:t>considered complete or </a:t>
            </a:r>
            <a:r>
              <a:rPr sz="900" dirty="0">
                <a:latin typeface="Georgia"/>
                <a:cs typeface="Georgia"/>
              </a:rPr>
              <a:t>whole </a:t>
            </a:r>
            <a:r>
              <a:rPr sz="900" spc="-5" dirty="0">
                <a:latin typeface="Georgia"/>
                <a:cs typeface="Georgia"/>
              </a:rPr>
              <a:t>comprehensive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inclusive report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work.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114300">
              <a:lnSpc>
                <a:spcPct val="100000"/>
              </a:lnSpc>
            </a:pPr>
            <a:r>
              <a:rPr sz="900" b="1" dirty="0">
                <a:latin typeface="Georgia"/>
                <a:cs typeface="Georgia"/>
              </a:rPr>
              <a:t>2.5 </a:t>
            </a:r>
            <a:r>
              <a:rPr sz="900" b="1" spc="-5" dirty="0">
                <a:latin typeface="Georgia"/>
                <a:cs typeface="Georgia"/>
              </a:rPr>
              <a:t>DESCRIPTION </a:t>
            </a:r>
            <a:r>
              <a:rPr sz="900" b="1" spc="-10" dirty="0">
                <a:latin typeface="Georgia"/>
                <a:cs typeface="Georgia"/>
              </a:rPr>
              <a:t>OF </a:t>
            </a:r>
            <a:r>
              <a:rPr sz="900" b="1" spc="5" dirty="0">
                <a:latin typeface="Georgia"/>
                <a:cs typeface="Georgia"/>
              </a:rPr>
              <a:t>THE</a:t>
            </a:r>
            <a:r>
              <a:rPr sz="900" b="1" spc="-4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ENVIRONMENT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Georgia"/>
              <a:cs typeface="Georgia"/>
            </a:endParaRPr>
          </a:p>
          <a:p>
            <a:pPr marL="570865" marR="197485" algn="just">
              <a:lnSpc>
                <a:spcPct val="94900"/>
              </a:lnSpc>
              <a:spcBef>
                <a:spcPts val="5"/>
              </a:spcBef>
            </a:pPr>
            <a:r>
              <a:rPr sz="900" dirty="0">
                <a:latin typeface="Georgia"/>
                <a:cs typeface="Georgia"/>
              </a:rPr>
              <a:t>Data and </a:t>
            </a:r>
            <a:r>
              <a:rPr sz="900" spc="-5" dirty="0">
                <a:latin typeface="Georgia"/>
                <a:cs typeface="Georgia"/>
              </a:rPr>
              <a:t>information required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spc="-5" dirty="0">
                <a:latin typeface="Georgia"/>
                <a:cs typeface="Georgia"/>
              </a:rPr>
              <a:t>preparation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900" spc="-5" dirty="0">
                <a:latin typeface="Georgia"/>
                <a:cs typeface="Georgia"/>
              </a:rPr>
              <a:t>report  </a:t>
            </a:r>
            <a:r>
              <a:rPr sz="900" dirty="0">
                <a:latin typeface="Georgia"/>
                <a:cs typeface="Georgia"/>
              </a:rPr>
              <a:t>have </a:t>
            </a:r>
            <a:r>
              <a:rPr sz="900" spc="-5" dirty="0">
                <a:latin typeface="Georgia"/>
                <a:cs typeface="Georgia"/>
              </a:rPr>
              <a:t>been collected from various government departments or agencies/ </a:t>
            </a:r>
            <a:r>
              <a:rPr sz="900" dirty="0">
                <a:latin typeface="Georgia"/>
                <a:cs typeface="Georgia"/>
              </a:rPr>
              <a:t>well </a:t>
            </a:r>
            <a:r>
              <a:rPr sz="900" spc="-5" dirty="0">
                <a:latin typeface="Georgia"/>
                <a:cs typeface="Georgia"/>
              </a:rPr>
              <a:t>established organizations,  secondary sources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through </a:t>
            </a:r>
            <a:r>
              <a:rPr sz="900" dirty="0">
                <a:latin typeface="Georgia"/>
                <a:cs typeface="Georgia"/>
              </a:rPr>
              <a:t>actual </a:t>
            </a:r>
            <a:r>
              <a:rPr sz="900" spc="-5" dirty="0">
                <a:latin typeface="Georgia"/>
                <a:cs typeface="Georgia"/>
              </a:rPr>
              <a:t>field visits/ tours/ on </a:t>
            </a:r>
            <a:r>
              <a:rPr sz="900" spc="-10" dirty="0">
                <a:latin typeface="Georgia"/>
                <a:cs typeface="Georgia"/>
              </a:rPr>
              <a:t>site/ </a:t>
            </a:r>
            <a:r>
              <a:rPr sz="900" spc="-5" dirty="0">
                <a:latin typeface="Georgia"/>
                <a:cs typeface="Georgia"/>
              </a:rPr>
              <a:t>area/ location fieldworks etc. Environmental  conditions for </a:t>
            </a:r>
            <a:r>
              <a:rPr sz="900" dirty="0">
                <a:latin typeface="Georgia"/>
                <a:cs typeface="Georgia"/>
              </a:rPr>
              <a:t>applicability </a:t>
            </a:r>
            <a:r>
              <a:rPr sz="900" spc="-5" dirty="0">
                <a:latin typeface="Georgia"/>
                <a:cs typeface="Georgia"/>
              </a:rPr>
              <a:t>index of </a:t>
            </a:r>
            <a:r>
              <a:rPr sz="900" dirty="0">
                <a:latin typeface="Georgia"/>
                <a:cs typeface="Georgia"/>
              </a:rPr>
              <a:t>the area </a:t>
            </a:r>
            <a:r>
              <a:rPr sz="900" spc="-5" dirty="0">
                <a:latin typeface="Georgia"/>
                <a:cs typeface="Georgia"/>
              </a:rPr>
              <a:t>are discussed </a:t>
            </a:r>
            <a:r>
              <a:rPr sz="900" spc="-10" dirty="0">
                <a:latin typeface="Georgia"/>
                <a:cs typeface="Georgia"/>
              </a:rPr>
              <a:t>below </a:t>
            </a:r>
            <a:r>
              <a:rPr sz="900" spc="-5" dirty="0">
                <a:latin typeface="Georgia"/>
                <a:cs typeface="Georgia"/>
              </a:rPr>
              <a:t>one </a:t>
            </a:r>
            <a:r>
              <a:rPr sz="900" dirty="0">
                <a:latin typeface="Georgia"/>
                <a:cs typeface="Georgia"/>
              </a:rPr>
              <a:t>by </a:t>
            </a:r>
            <a:r>
              <a:rPr sz="900" spc="-5" dirty="0">
                <a:latin typeface="Georgia"/>
                <a:cs typeface="Georgia"/>
              </a:rPr>
              <a:t>one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detail: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144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6"/>
            <a:ext cx="1689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spc="5" dirty="0">
                <a:latin typeface="Georgia"/>
                <a:cs typeface="Georgia"/>
              </a:rPr>
              <a:t>(</a:t>
            </a:r>
            <a:r>
              <a:rPr sz="900" b="1" spc="-15" dirty="0">
                <a:latin typeface="Georgia"/>
                <a:cs typeface="Georgia"/>
              </a:rPr>
              <a:t>i</a:t>
            </a:r>
            <a:r>
              <a:rPr sz="900" b="1" spc="5" dirty="0">
                <a:latin typeface="Georgia"/>
                <a:cs typeface="Georgia"/>
              </a:rPr>
              <a:t>)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145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75740" y="731266"/>
            <a:ext cx="115951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spc="-5" dirty="0">
                <a:latin typeface="Georgia"/>
                <a:cs typeface="Georgia"/>
              </a:rPr>
              <a:t>Physical</a:t>
            </a:r>
            <a:r>
              <a:rPr sz="900" b="1" spc="-3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Resources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540" y="990345"/>
            <a:ext cx="6064885" cy="8775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98500" indent="-229870">
              <a:lnSpc>
                <a:spcPct val="100000"/>
              </a:lnSpc>
              <a:spcBef>
                <a:spcPts val="110"/>
              </a:spcBef>
              <a:buFont typeface="Wingdings"/>
              <a:buChar char=""/>
              <a:tabLst>
                <a:tab pos="698500" algn="l"/>
                <a:tab pos="699135" algn="l"/>
              </a:tabLst>
            </a:pPr>
            <a:r>
              <a:rPr sz="900" b="1" spc="-5" dirty="0">
                <a:latin typeface="Georgia"/>
                <a:cs typeface="Georgia"/>
              </a:rPr>
              <a:t>Weather </a:t>
            </a:r>
            <a:r>
              <a:rPr sz="900" b="1" spc="5" dirty="0">
                <a:latin typeface="Georgia"/>
                <a:cs typeface="Georgia"/>
              </a:rPr>
              <a:t>and </a:t>
            </a:r>
            <a:r>
              <a:rPr sz="900" b="1" spc="-5" dirty="0">
                <a:latin typeface="Georgia"/>
                <a:cs typeface="Georgia"/>
              </a:rPr>
              <a:t>Climate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5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9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350" b="1" baseline="3086" dirty="0">
                <a:latin typeface="Georgia"/>
                <a:cs typeface="Georgia"/>
              </a:rPr>
              <a:t>Ditte </a:t>
            </a:r>
            <a:r>
              <a:rPr sz="1350" b="1" spc="7" baseline="3086" dirty="0">
                <a:latin typeface="Georgia"/>
                <a:cs typeface="Georgia"/>
              </a:rPr>
              <a:t>– </a:t>
            </a:r>
            <a:r>
              <a:rPr sz="1350" b="1" baseline="3086" dirty="0">
                <a:latin typeface="Georgia"/>
                <a:cs typeface="Georgia"/>
              </a:rPr>
              <a:t>Dimme </a:t>
            </a:r>
            <a:r>
              <a:rPr sz="1350" b="1" spc="7" baseline="3086" dirty="0">
                <a:latin typeface="Georgia"/>
                <a:cs typeface="Georgia"/>
              </a:rPr>
              <a:t>– </a:t>
            </a:r>
            <a:r>
              <a:rPr sz="1350" b="1" baseline="3086" dirty="0">
                <a:latin typeface="Georgia"/>
                <a:cs typeface="Georgia"/>
              </a:rPr>
              <a:t>Moying </a:t>
            </a:r>
            <a:r>
              <a:rPr sz="1350" b="1" spc="7" baseline="3086" dirty="0">
                <a:latin typeface="Georgia"/>
                <a:cs typeface="Georgia"/>
              </a:rPr>
              <a:t>– </a:t>
            </a:r>
            <a:r>
              <a:rPr sz="1350" b="1" baseline="3086" dirty="0">
                <a:latin typeface="Georgia"/>
                <a:cs typeface="Georgia"/>
              </a:rPr>
              <a:t>Migging </a:t>
            </a:r>
            <a:r>
              <a:rPr sz="1350" b="1" spc="-7" baseline="3086" dirty="0">
                <a:latin typeface="Georgia"/>
                <a:cs typeface="Georgia"/>
              </a:rPr>
              <a:t>(</a:t>
            </a:r>
            <a:r>
              <a:rPr sz="1350" b="1" spc="-7" baseline="3086" dirty="0">
                <a:latin typeface="Nirmala UI"/>
                <a:cs typeface="Nirmala UI"/>
              </a:rPr>
              <a:t>दिते </a:t>
            </a:r>
            <a:r>
              <a:rPr sz="1350" b="1" spc="7" baseline="3086" dirty="0">
                <a:latin typeface="Georgia"/>
                <a:cs typeface="Georgia"/>
              </a:rPr>
              <a:t>– </a:t>
            </a:r>
            <a:r>
              <a:rPr sz="1350" b="1" spc="-67" baseline="3086" dirty="0">
                <a:latin typeface="Nirmala UI"/>
                <a:cs typeface="Nirmala UI"/>
              </a:rPr>
              <a:t>दिम्मे </a:t>
            </a:r>
            <a:r>
              <a:rPr sz="1350" b="1" spc="7" baseline="3086" dirty="0">
                <a:latin typeface="Georgia"/>
                <a:cs typeface="Georgia"/>
              </a:rPr>
              <a:t>– </a:t>
            </a:r>
            <a:r>
              <a:rPr sz="1350" b="1" spc="-179" baseline="3086" dirty="0">
                <a:latin typeface="Nirmala UI"/>
                <a:cs typeface="Nirmala UI"/>
              </a:rPr>
              <a:t>मोईग</a:t>
            </a:r>
            <a:r>
              <a:rPr sz="900" b="1" spc="-120" dirty="0">
                <a:latin typeface="Nirmala UI"/>
                <a:cs typeface="Nirmala UI"/>
              </a:rPr>
              <a:t>ं </a:t>
            </a:r>
            <a:r>
              <a:rPr sz="1350" b="1" spc="7" baseline="3086" dirty="0">
                <a:latin typeface="Georgia"/>
                <a:cs typeface="Georgia"/>
              </a:rPr>
              <a:t>–</a:t>
            </a:r>
            <a:r>
              <a:rPr sz="1350" b="1" spc="-172" baseline="3086" dirty="0">
                <a:latin typeface="Georgia"/>
                <a:cs typeface="Georgia"/>
              </a:rPr>
              <a:t> </a:t>
            </a:r>
            <a:r>
              <a:rPr sz="1350" b="1" spc="-120" baseline="3086" dirty="0">
                <a:latin typeface="Nirmala UI"/>
                <a:cs typeface="Nirmala UI"/>
              </a:rPr>
              <a:t>दमगदगंग</a:t>
            </a:r>
            <a:r>
              <a:rPr sz="1350" b="1" spc="-120" baseline="3086" dirty="0">
                <a:latin typeface="Georgia"/>
                <a:cs typeface="Georgia"/>
              </a:rPr>
              <a:t>)</a:t>
            </a:r>
            <a:endParaRPr sz="1350" baseline="3086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Georgia"/>
              <a:cs typeface="Georgia"/>
            </a:endParaRPr>
          </a:p>
          <a:p>
            <a:pPr marL="1612900" marR="5080" lvl="1" indent="-228600" algn="just">
              <a:lnSpc>
                <a:spcPct val="94700"/>
              </a:lnSpc>
              <a:buClr>
                <a:srgbClr val="6F2F9F"/>
              </a:buClr>
              <a:buFont typeface="Wingdings"/>
              <a:buChar char=""/>
              <a:tabLst>
                <a:tab pos="1613535" algn="l"/>
              </a:tabLst>
            </a:pPr>
            <a:r>
              <a:rPr sz="900" spc="-5" dirty="0">
                <a:latin typeface="Georgia"/>
                <a:cs typeface="Georgia"/>
              </a:rPr>
              <a:t>Arunachal </a:t>
            </a:r>
            <a:r>
              <a:rPr sz="900" spc="-10" dirty="0">
                <a:latin typeface="Georgia"/>
                <a:cs typeface="Georgia"/>
              </a:rPr>
              <a:t>Pradesh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nestled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the upper </a:t>
            </a:r>
            <a:r>
              <a:rPr sz="900" spc="-5" dirty="0">
                <a:latin typeface="Georgia"/>
                <a:cs typeface="Georgia"/>
              </a:rPr>
              <a:t>Himalayan </a:t>
            </a:r>
            <a:r>
              <a:rPr sz="900" dirty="0">
                <a:latin typeface="Georgia"/>
                <a:cs typeface="Georgia"/>
              </a:rPr>
              <a:t>range </a:t>
            </a:r>
            <a:r>
              <a:rPr sz="900" spc="-10" dirty="0">
                <a:latin typeface="Georgia"/>
                <a:cs typeface="Georgia"/>
              </a:rPr>
              <a:t>and because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spc="-10" dirty="0">
                <a:latin typeface="Georgia"/>
                <a:cs typeface="Georgia"/>
              </a:rPr>
              <a:t>the altitude,  </a:t>
            </a:r>
            <a:r>
              <a:rPr sz="900" spc="-5" dirty="0">
                <a:latin typeface="Georgia"/>
                <a:cs typeface="Georgia"/>
              </a:rPr>
              <a:t>experiences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10" dirty="0">
                <a:latin typeface="Georgia"/>
                <a:cs typeface="Georgia"/>
              </a:rPr>
              <a:t>tundra </a:t>
            </a:r>
            <a:r>
              <a:rPr sz="900" spc="-15" dirty="0">
                <a:latin typeface="Georgia"/>
                <a:cs typeface="Georgia"/>
              </a:rPr>
              <a:t>or </a:t>
            </a:r>
            <a:r>
              <a:rPr sz="900" spc="-10" dirty="0">
                <a:latin typeface="Georgia"/>
                <a:cs typeface="Georgia"/>
              </a:rPr>
              <a:t>alpine </a:t>
            </a:r>
            <a:r>
              <a:rPr sz="900" spc="-15" dirty="0">
                <a:latin typeface="Georgia"/>
                <a:cs typeface="Georgia"/>
              </a:rPr>
              <a:t>weather </a:t>
            </a:r>
            <a:r>
              <a:rPr sz="900" spc="-10" dirty="0">
                <a:latin typeface="Georgia"/>
                <a:cs typeface="Georgia"/>
              </a:rPr>
              <a:t>patterns.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temperature </a:t>
            </a:r>
            <a:r>
              <a:rPr sz="900" spc="-5" dirty="0">
                <a:latin typeface="Georgia"/>
                <a:cs typeface="Georgia"/>
              </a:rPr>
              <a:t>range </a:t>
            </a:r>
            <a:r>
              <a:rPr sz="900" spc="-10" dirty="0">
                <a:latin typeface="Georgia"/>
                <a:cs typeface="Georgia"/>
              </a:rPr>
              <a:t>hence </a:t>
            </a:r>
            <a:r>
              <a:rPr sz="900" spc="-5" dirty="0">
                <a:latin typeface="Georgia"/>
                <a:cs typeface="Georgia"/>
              </a:rPr>
              <a:t>remains  between 8°C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10" dirty="0">
                <a:latin typeface="Georgia"/>
                <a:cs typeface="Georgia"/>
              </a:rPr>
              <a:t>35°C. Visiting Arunachal </a:t>
            </a:r>
            <a:r>
              <a:rPr sz="900" dirty="0">
                <a:latin typeface="Georgia"/>
                <a:cs typeface="Georgia"/>
              </a:rPr>
              <a:t>can be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pleasant </a:t>
            </a:r>
            <a:r>
              <a:rPr sz="900" spc="-10" dirty="0">
                <a:latin typeface="Georgia"/>
                <a:cs typeface="Georgia"/>
              </a:rPr>
              <a:t>experience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spc="-10" dirty="0">
                <a:latin typeface="Georgia"/>
                <a:cs typeface="Georgia"/>
              </a:rPr>
              <a:t>visitors </a:t>
            </a:r>
            <a:r>
              <a:rPr sz="900" dirty="0">
                <a:latin typeface="Georgia"/>
                <a:cs typeface="Georgia"/>
              </a:rPr>
              <a:t>who  </a:t>
            </a:r>
            <a:r>
              <a:rPr sz="900" spc="-10" dirty="0">
                <a:latin typeface="Georgia"/>
                <a:cs typeface="Georgia"/>
              </a:rPr>
              <a:t>generally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face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heat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mainland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when</a:t>
            </a:r>
            <a:r>
              <a:rPr sz="900" spc="-7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travelling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15" dirty="0">
                <a:latin typeface="Georgia"/>
                <a:cs typeface="Georgia"/>
              </a:rPr>
              <a:t>other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parts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India.</a:t>
            </a:r>
            <a:r>
              <a:rPr sz="900" spc="-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15" dirty="0">
                <a:latin typeface="Georgia"/>
                <a:cs typeface="Georgia"/>
              </a:rPr>
              <a:t>weather 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Arunachal </a:t>
            </a:r>
            <a:r>
              <a:rPr sz="900" dirty="0">
                <a:latin typeface="Georgia"/>
                <a:cs typeface="Georgia"/>
              </a:rPr>
              <a:t>can be </a:t>
            </a:r>
            <a:r>
              <a:rPr sz="900" spc="-15" dirty="0">
                <a:latin typeface="Georgia"/>
                <a:cs typeface="Georgia"/>
              </a:rPr>
              <a:t>cool </a:t>
            </a:r>
            <a:r>
              <a:rPr sz="900" spc="-10" dirty="0">
                <a:latin typeface="Georgia"/>
                <a:cs typeface="Georgia"/>
              </a:rPr>
              <a:t>and refreshing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here are </a:t>
            </a:r>
            <a:r>
              <a:rPr sz="900" spc="-15" dirty="0">
                <a:latin typeface="Georgia"/>
                <a:cs typeface="Georgia"/>
              </a:rPr>
              <a:t>listed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details on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best </a:t>
            </a:r>
            <a:r>
              <a:rPr sz="900" spc="-10" dirty="0">
                <a:latin typeface="Georgia"/>
                <a:cs typeface="Georgia"/>
              </a:rPr>
              <a:t>time </a:t>
            </a:r>
            <a:r>
              <a:rPr sz="900" dirty="0">
                <a:latin typeface="Georgia"/>
                <a:cs typeface="Georgia"/>
              </a:rPr>
              <a:t>to  </a:t>
            </a:r>
            <a:r>
              <a:rPr sz="900" spc="-5" dirty="0">
                <a:latin typeface="Georgia"/>
                <a:cs typeface="Georgia"/>
              </a:rPr>
              <a:t>visit Arunachal </a:t>
            </a:r>
            <a:r>
              <a:rPr sz="900" spc="-10" dirty="0">
                <a:latin typeface="Georgia"/>
                <a:cs typeface="Georgia"/>
              </a:rPr>
              <a:t>Pradesh. </a:t>
            </a:r>
            <a:r>
              <a:rPr sz="900" spc="-5" dirty="0">
                <a:latin typeface="Georgia"/>
                <a:cs typeface="Georgia"/>
              </a:rPr>
              <a:t>Arunachal </a:t>
            </a:r>
            <a:r>
              <a:rPr sz="900" spc="5" dirty="0">
                <a:latin typeface="Georgia"/>
                <a:cs typeface="Georgia"/>
              </a:rPr>
              <a:t>is </a:t>
            </a:r>
            <a:r>
              <a:rPr sz="900" dirty="0">
                <a:latin typeface="Georgia"/>
                <a:cs typeface="Georgia"/>
              </a:rPr>
              <a:t>an </a:t>
            </a:r>
            <a:r>
              <a:rPr sz="900" spc="-10" dirty="0">
                <a:latin typeface="Georgia"/>
                <a:cs typeface="Georgia"/>
              </a:rPr>
              <a:t>ideal summer vacation destination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spc="-10" dirty="0">
                <a:latin typeface="Georgia"/>
                <a:cs typeface="Georgia"/>
              </a:rPr>
              <a:t>families,  </a:t>
            </a:r>
            <a:r>
              <a:rPr sz="900" spc="-5" dirty="0">
                <a:latin typeface="Georgia"/>
                <a:cs typeface="Georgia"/>
              </a:rPr>
              <a:t>solo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travellers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and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even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adventure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seeking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honeymooners.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With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temperatures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ranging  </a:t>
            </a:r>
            <a:r>
              <a:rPr sz="900" dirty="0">
                <a:latin typeface="Georgia"/>
                <a:cs typeface="Georgia"/>
              </a:rPr>
              <a:t>from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20°C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35°C,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makes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ideal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summer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vacation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5" dirty="0">
                <a:latin typeface="Georgia"/>
                <a:cs typeface="Georgia"/>
              </a:rPr>
              <a:t>for</a:t>
            </a:r>
            <a:r>
              <a:rPr sz="900" spc="-10" dirty="0">
                <a:latin typeface="Georgia"/>
                <a:cs typeface="Georgia"/>
              </a:rPr>
              <a:t> family,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honeymooners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even  </a:t>
            </a:r>
            <a:r>
              <a:rPr sz="900" spc="-5" dirty="0">
                <a:latin typeface="Georgia"/>
                <a:cs typeface="Georgia"/>
              </a:rPr>
              <a:t>for </a:t>
            </a:r>
            <a:r>
              <a:rPr sz="900" spc="-10" dirty="0">
                <a:latin typeface="Georgia"/>
                <a:cs typeface="Georgia"/>
              </a:rPr>
              <a:t>solo travellers. </a:t>
            </a:r>
            <a:r>
              <a:rPr sz="900" dirty="0">
                <a:latin typeface="Georgia"/>
                <a:cs typeface="Georgia"/>
              </a:rPr>
              <a:t>If </a:t>
            </a:r>
            <a:r>
              <a:rPr sz="900" spc="-10" dirty="0">
                <a:latin typeface="Georgia"/>
                <a:cs typeface="Georgia"/>
              </a:rPr>
              <a:t>travelling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summer, trek and </a:t>
            </a:r>
            <a:r>
              <a:rPr sz="900" dirty="0">
                <a:latin typeface="Georgia"/>
                <a:cs typeface="Georgia"/>
              </a:rPr>
              <a:t>go </a:t>
            </a:r>
            <a:r>
              <a:rPr sz="900" spc="-10" dirty="0">
                <a:latin typeface="Georgia"/>
                <a:cs typeface="Georgia"/>
              </a:rPr>
              <a:t>sightseeing around </a:t>
            </a:r>
            <a:r>
              <a:rPr sz="900" spc="-5" dirty="0">
                <a:latin typeface="Georgia"/>
                <a:cs typeface="Georgia"/>
              </a:rPr>
              <a:t>places  </a:t>
            </a:r>
            <a:r>
              <a:rPr sz="900" dirty="0">
                <a:latin typeface="Georgia"/>
                <a:cs typeface="Georgia"/>
              </a:rPr>
              <a:t>like </a:t>
            </a:r>
            <a:r>
              <a:rPr sz="900" spc="-5" dirty="0">
                <a:latin typeface="Georgia"/>
                <a:cs typeface="Georgia"/>
                <a:hlinkClick r:id="rId4"/>
              </a:rPr>
              <a:t>Tawang, </a:t>
            </a:r>
            <a:r>
              <a:rPr sz="900" spc="-5" dirty="0">
                <a:latin typeface="Georgia"/>
                <a:cs typeface="Georgia"/>
                <a:hlinkClick r:id="rId5"/>
              </a:rPr>
              <a:t>Roing, </a:t>
            </a:r>
            <a:r>
              <a:rPr sz="900" spc="-5" dirty="0">
                <a:latin typeface="Georgia"/>
                <a:cs typeface="Georgia"/>
                <a:hlinkClick r:id="rId6"/>
              </a:rPr>
              <a:t>Ziro, </a:t>
            </a:r>
            <a:r>
              <a:rPr sz="900" spc="-10" dirty="0">
                <a:latin typeface="Georgia"/>
                <a:cs typeface="Georgia"/>
              </a:rPr>
              <a:t>Namdapha National Park etc. and </a:t>
            </a:r>
            <a:r>
              <a:rPr sz="900" spc="-5" dirty="0">
                <a:latin typeface="Georgia"/>
                <a:cs typeface="Georgia"/>
              </a:rPr>
              <a:t>this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also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time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see  wildlife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abundance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wildlife </a:t>
            </a:r>
            <a:r>
              <a:rPr sz="900" spc="-10" dirty="0">
                <a:latin typeface="Georgia"/>
                <a:cs typeface="Georgia"/>
              </a:rPr>
              <a:t>reserves </a:t>
            </a:r>
            <a:r>
              <a:rPr sz="900" spc="-15" dirty="0">
                <a:latin typeface="Georgia"/>
                <a:cs typeface="Georgia"/>
              </a:rPr>
              <a:t>or </a:t>
            </a:r>
            <a:r>
              <a:rPr sz="900" spc="-5" dirty="0">
                <a:latin typeface="Georgia"/>
                <a:cs typeface="Georgia"/>
              </a:rPr>
              <a:t>bask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nature around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beautiful  waterfalls and find </a:t>
            </a:r>
            <a:r>
              <a:rPr sz="900" spc="-5" dirty="0">
                <a:latin typeface="Georgia"/>
                <a:cs typeface="Georgia"/>
              </a:rPr>
              <a:t>peace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the many </a:t>
            </a:r>
            <a:r>
              <a:rPr sz="900" spc="-5" dirty="0">
                <a:latin typeface="Georgia"/>
                <a:cs typeface="Georgia"/>
              </a:rPr>
              <a:t>temples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10" dirty="0">
                <a:latin typeface="Georgia"/>
                <a:cs typeface="Georgia"/>
              </a:rPr>
              <a:t>monasteries </a:t>
            </a:r>
            <a:r>
              <a:rPr sz="900" spc="-5" dirty="0">
                <a:latin typeface="Georgia"/>
                <a:cs typeface="Georgia"/>
              </a:rPr>
              <a:t>around. </a:t>
            </a:r>
            <a:r>
              <a:rPr sz="900" spc="-10" dirty="0">
                <a:latin typeface="Georgia"/>
                <a:cs typeface="Georgia"/>
              </a:rPr>
              <a:t>Since summer </a:t>
            </a:r>
            <a:r>
              <a:rPr sz="900" dirty="0">
                <a:latin typeface="Georgia"/>
                <a:cs typeface="Georgia"/>
              </a:rPr>
              <a:t>is  </a:t>
            </a:r>
            <a:r>
              <a:rPr sz="900" spc="-10" dirty="0">
                <a:latin typeface="Georgia"/>
                <a:cs typeface="Georgia"/>
              </a:rPr>
              <a:t>considered </a:t>
            </a:r>
            <a:r>
              <a:rPr sz="900" spc="-5" dirty="0">
                <a:latin typeface="Georgia"/>
                <a:cs typeface="Georgia"/>
              </a:rPr>
              <a:t>off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10" dirty="0">
                <a:latin typeface="Georgia"/>
                <a:cs typeface="Georgia"/>
              </a:rPr>
              <a:t>season, </a:t>
            </a:r>
            <a:r>
              <a:rPr sz="900" spc="-5" dirty="0">
                <a:latin typeface="Georgia"/>
                <a:cs typeface="Georgia"/>
              </a:rPr>
              <a:t>one </a:t>
            </a:r>
            <a:r>
              <a:rPr sz="900" dirty="0">
                <a:latin typeface="Georgia"/>
                <a:cs typeface="Georgia"/>
              </a:rPr>
              <a:t>can </a:t>
            </a:r>
            <a:r>
              <a:rPr sz="900" spc="-10" dirty="0">
                <a:latin typeface="Georgia"/>
                <a:cs typeface="Georgia"/>
              </a:rPr>
              <a:t>get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best deals on </a:t>
            </a:r>
            <a:r>
              <a:rPr sz="900" spc="-10" dirty="0">
                <a:latin typeface="Georgia"/>
                <a:cs typeface="Georgia"/>
              </a:rPr>
              <a:t>hotels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10" dirty="0">
                <a:latin typeface="Georgia"/>
                <a:cs typeface="Georgia"/>
              </a:rPr>
              <a:t>travel </a:t>
            </a:r>
            <a:r>
              <a:rPr sz="900" spc="-5" dirty="0">
                <a:latin typeface="Georgia"/>
                <a:cs typeface="Georgia"/>
              </a:rPr>
              <a:t>on </a:t>
            </a:r>
            <a:r>
              <a:rPr sz="900" spc="-10" dirty="0">
                <a:latin typeface="Georgia"/>
                <a:cs typeface="Georgia"/>
              </a:rPr>
              <a:t>budget. </a:t>
            </a:r>
            <a:r>
              <a:rPr sz="900" spc="-5" dirty="0">
                <a:latin typeface="Georgia"/>
                <a:cs typeface="Georgia"/>
              </a:rPr>
              <a:t>After  </a:t>
            </a:r>
            <a:r>
              <a:rPr sz="900" spc="-10" dirty="0">
                <a:latin typeface="Georgia"/>
                <a:cs typeface="Georgia"/>
              </a:rPr>
              <a:t>summer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10" dirty="0">
                <a:latin typeface="Georgia"/>
                <a:cs typeface="Georgia"/>
              </a:rPr>
              <a:t>hills, the monsoon season cools the </a:t>
            </a:r>
            <a:r>
              <a:rPr sz="900" spc="-5" dirty="0">
                <a:latin typeface="Georgia"/>
                <a:cs typeface="Georgia"/>
              </a:rPr>
              <a:t>land </a:t>
            </a:r>
            <a:r>
              <a:rPr sz="900" spc="-10" dirty="0">
                <a:latin typeface="Georgia"/>
                <a:cs typeface="Georgia"/>
              </a:rPr>
              <a:t>and nature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bountiful </a:t>
            </a:r>
            <a:r>
              <a:rPr sz="900" spc="5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beautiful. Though </a:t>
            </a:r>
            <a:r>
              <a:rPr sz="900" spc="-10" dirty="0">
                <a:latin typeface="Georgia"/>
                <a:cs typeface="Georgia"/>
              </a:rPr>
              <a:t>monsoon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short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10" dirty="0">
                <a:latin typeface="Georgia"/>
                <a:cs typeface="Georgia"/>
              </a:rPr>
              <a:t>lived, the overall region </a:t>
            </a:r>
            <a:r>
              <a:rPr sz="900" spc="-5" dirty="0">
                <a:latin typeface="Georgia"/>
                <a:cs typeface="Georgia"/>
              </a:rPr>
              <a:t>receives quite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bit of  rainfall,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close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8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2,000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mm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4,000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mm.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times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there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can</a:t>
            </a:r>
            <a:r>
              <a:rPr sz="900" spc="-8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sudden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change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weather  patterns though and often </a:t>
            </a:r>
            <a:r>
              <a:rPr sz="900" spc="-5" dirty="0">
                <a:latin typeface="Georgia"/>
                <a:cs typeface="Georgia"/>
              </a:rPr>
              <a:t>heavy </a:t>
            </a:r>
            <a:r>
              <a:rPr sz="900" spc="-10" dirty="0">
                <a:latin typeface="Georgia"/>
                <a:cs typeface="Georgia"/>
              </a:rPr>
              <a:t>showers and </a:t>
            </a:r>
            <a:r>
              <a:rPr sz="900" spc="-5" dirty="0">
                <a:latin typeface="Georgia"/>
                <a:cs typeface="Georgia"/>
              </a:rPr>
              <a:t>landslides are common.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adventure </a:t>
            </a:r>
            <a:r>
              <a:rPr sz="900" spc="5" dirty="0">
                <a:latin typeface="Georgia"/>
                <a:cs typeface="Georgia"/>
              </a:rPr>
              <a:t>–  </a:t>
            </a:r>
            <a:r>
              <a:rPr sz="900" spc="-5" dirty="0">
                <a:latin typeface="Georgia"/>
                <a:cs typeface="Georgia"/>
              </a:rPr>
              <a:t>seeking </a:t>
            </a:r>
            <a:r>
              <a:rPr sz="900" spc="-10" dirty="0">
                <a:latin typeface="Georgia"/>
                <a:cs typeface="Georgia"/>
              </a:rPr>
              <a:t>type, </a:t>
            </a:r>
            <a:r>
              <a:rPr sz="900" spc="-5" dirty="0">
                <a:latin typeface="Georgia"/>
                <a:cs typeface="Georgia"/>
              </a:rPr>
              <a:t>some </a:t>
            </a:r>
            <a:r>
              <a:rPr sz="900" spc="-10" dirty="0">
                <a:latin typeface="Georgia"/>
                <a:cs typeface="Georgia"/>
              </a:rPr>
              <a:t>tourist attractions </a:t>
            </a:r>
            <a:r>
              <a:rPr sz="900" spc="-5" dirty="0">
                <a:latin typeface="Georgia"/>
                <a:cs typeface="Georgia"/>
              </a:rPr>
              <a:t>that are </a:t>
            </a:r>
            <a:r>
              <a:rPr sz="900" spc="-15" dirty="0">
                <a:latin typeface="Georgia"/>
                <a:cs typeface="Georgia"/>
              </a:rPr>
              <a:t>not </a:t>
            </a:r>
            <a:r>
              <a:rPr sz="900" dirty="0">
                <a:latin typeface="Georgia"/>
                <a:cs typeface="Georgia"/>
              </a:rPr>
              <a:t>to be </a:t>
            </a:r>
            <a:r>
              <a:rPr sz="900" spc="-10" dirty="0">
                <a:latin typeface="Georgia"/>
                <a:cs typeface="Georgia"/>
              </a:rPr>
              <a:t>missed and experienced include  </a:t>
            </a:r>
            <a:r>
              <a:rPr sz="900" spc="-5" dirty="0">
                <a:latin typeface="Georgia"/>
                <a:cs typeface="Georgia"/>
              </a:rPr>
              <a:t>Nuranang Falls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Bap Tenges </a:t>
            </a:r>
            <a:r>
              <a:rPr sz="900" spc="-10" dirty="0">
                <a:latin typeface="Georgia"/>
                <a:cs typeface="Georgia"/>
              </a:rPr>
              <a:t>Kang Waterfall. </a:t>
            </a:r>
            <a:r>
              <a:rPr sz="900" spc="-5" dirty="0">
                <a:latin typeface="Georgia"/>
                <a:cs typeface="Georgia"/>
              </a:rPr>
              <a:t>This </a:t>
            </a:r>
            <a:r>
              <a:rPr sz="900" spc="-15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the ideal </a:t>
            </a:r>
            <a:r>
              <a:rPr sz="900" spc="-5" dirty="0">
                <a:latin typeface="Georgia"/>
                <a:cs typeface="Georgia"/>
              </a:rPr>
              <a:t>time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visit </a:t>
            </a:r>
            <a:r>
              <a:rPr sz="900" spc="-10" dirty="0">
                <a:latin typeface="Georgia"/>
                <a:cs typeface="Georgia"/>
              </a:rPr>
              <a:t>Arunachal 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10" dirty="0">
                <a:latin typeface="Georgia"/>
                <a:cs typeface="Georgia"/>
              </a:rPr>
              <a:t>the weather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5" dirty="0">
                <a:latin typeface="Georgia"/>
                <a:cs typeface="Georgia"/>
              </a:rPr>
              <a:t>cool </a:t>
            </a:r>
            <a:r>
              <a:rPr sz="900" spc="-10" dirty="0">
                <a:latin typeface="Georgia"/>
                <a:cs typeface="Georgia"/>
              </a:rPr>
              <a:t>and pleasant; </a:t>
            </a:r>
            <a:r>
              <a:rPr sz="900" spc="-5" dirty="0">
                <a:latin typeface="Georgia"/>
                <a:cs typeface="Georgia"/>
              </a:rPr>
              <a:t>just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perfect </a:t>
            </a:r>
            <a:r>
              <a:rPr sz="900" spc="-15" dirty="0">
                <a:latin typeface="Georgia"/>
                <a:cs typeface="Georgia"/>
              </a:rPr>
              <a:t>season </a:t>
            </a:r>
            <a:r>
              <a:rPr sz="900" dirty="0">
                <a:latin typeface="Georgia"/>
                <a:cs typeface="Georgia"/>
              </a:rPr>
              <a:t>to go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10" dirty="0">
                <a:latin typeface="Georgia"/>
                <a:cs typeface="Georgia"/>
              </a:rPr>
              <a:t>sightseeing  expedition. Winter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surprisingly the </a:t>
            </a:r>
            <a:r>
              <a:rPr sz="900" spc="-5" dirty="0">
                <a:latin typeface="Georgia"/>
                <a:cs typeface="Georgia"/>
              </a:rPr>
              <a:t>ideal </a:t>
            </a:r>
            <a:r>
              <a:rPr sz="900" spc="-10" dirty="0">
                <a:latin typeface="Georgia"/>
                <a:cs typeface="Georgia"/>
              </a:rPr>
              <a:t>time </a:t>
            </a:r>
            <a:r>
              <a:rPr sz="900" dirty="0">
                <a:latin typeface="Georgia"/>
                <a:cs typeface="Georgia"/>
              </a:rPr>
              <a:t>to go as </a:t>
            </a:r>
            <a:r>
              <a:rPr sz="900" spc="-5" dirty="0">
                <a:latin typeface="Georgia"/>
                <a:cs typeface="Georgia"/>
              </a:rPr>
              <a:t>there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15" dirty="0">
                <a:latin typeface="Georgia"/>
                <a:cs typeface="Georgia"/>
              </a:rPr>
              <a:t>special </a:t>
            </a:r>
            <a:r>
              <a:rPr sz="900" spc="-5" dirty="0">
                <a:latin typeface="Georgia"/>
                <a:cs typeface="Georgia"/>
              </a:rPr>
              <a:t>attraction of 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winter festival. </a:t>
            </a:r>
            <a:r>
              <a:rPr sz="900" spc="-5" dirty="0">
                <a:latin typeface="Georgia"/>
                <a:cs typeface="Georgia"/>
              </a:rPr>
              <a:t>Nyokum </a:t>
            </a:r>
            <a:r>
              <a:rPr sz="900" spc="-10" dirty="0">
                <a:latin typeface="Georgia"/>
                <a:cs typeface="Georgia"/>
              </a:rPr>
              <a:t>Yullo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Chalo Loku are </a:t>
            </a:r>
            <a:r>
              <a:rPr sz="900" spc="-10" dirty="0">
                <a:latin typeface="Georgia"/>
                <a:cs typeface="Georgia"/>
              </a:rPr>
              <a:t>agricultural festivals celebrated  </a:t>
            </a:r>
            <a:r>
              <a:rPr sz="900" spc="-5" dirty="0">
                <a:latin typeface="Georgia"/>
                <a:cs typeface="Georgia"/>
              </a:rPr>
              <a:t>during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month of </a:t>
            </a:r>
            <a:r>
              <a:rPr sz="900" spc="-10" dirty="0">
                <a:latin typeface="Georgia"/>
                <a:cs typeface="Georgia"/>
              </a:rPr>
              <a:t>February. Another </a:t>
            </a:r>
            <a:r>
              <a:rPr sz="900" spc="-5" dirty="0">
                <a:latin typeface="Georgia"/>
                <a:cs typeface="Georgia"/>
              </a:rPr>
              <a:t>draw </a:t>
            </a:r>
            <a:r>
              <a:rPr sz="900" dirty="0">
                <a:latin typeface="Georgia"/>
                <a:cs typeface="Georgia"/>
              </a:rPr>
              <a:t>is the </a:t>
            </a:r>
            <a:r>
              <a:rPr sz="900" spc="-10" dirty="0">
                <a:latin typeface="Georgia"/>
                <a:cs typeface="Georgia"/>
              </a:rPr>
              <a:t>Pangsau </a:t>
            </a:r>
            <a:r>
              <a:rPr sz="900" spc="-5" dirty="0">
                <a:latin typeface="Georgia"/>
                <a:cs typeface="Georgia"/>
              </a:rPr>
              <a:t>Pass </a:t>
            </a:r>
            <a:r>
              <a:rPr sz="900" spc="-10" dirty="0">
                <a:latin typeface="Georgia"/>
                <a:cs typeface="Georgia"/>
              </a:rPr>
              <a:t>Winter Festival,  celebrated </a:t>
            </a:r>
            <a:r>
              <a:rPr sz="900" spc="-5" dirty="0">
                <a:latin typeface="Georgia"/>
                <a:cs typeface="Georgia"/>
              </a:rPr>
              <a:t>during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month </a:t>
            </a:r>
            <a:r>
              <a:rPr sz="900" spc="-15" dirty="0">
                <a:latin typeface="Georgia"/>
                <a:cs typeface="Georgia"/>
              </a:rPr>
              <a:t>of </a:t>
            </a:r>
            <a:r>
              <a:rPr sz="900" spc="-5" dirty="0">
                <a:latin typeface="Georgia"/>
                <a:cs typeface="Georgia"/>
              </a:rPr>
              <a:t>January, </a:t>
            </a:r>
            <a:r>
              <a:rPr sz="900" spc="-10" dirty="0">
                <a:latin typeface="Georgia"/>
                <a:cs typeface="Georgia"/>
              </a:rPr>
              <a:t>which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one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most popular tourist  attractions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7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region.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har char=""/>
            </a:pPr>
            <a:endParaRPr sz="800">
              <a:latin typeface="Georgia"/>
              <a:cs typeface="Georgia"/>
            </a:endParaRPr>
          </a:p>
          <a:p>
            <a:pPr marL="698500" indent="-22987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698500" algn="l"/>
                <a:tab pos="699135" algn="l"/>
              </a:tabLst>
            </a:pPr>
            <a:r>
              <a:rPr sz="900" b="1" dirty="0">
                <a:latin typeface="Georgia"/>
                <a:cs typeface="Georgia"/>
              </a:rPr>
              <a:t>Climate </a:t>
            </a:r>
            <a:r>
              <a:rPr sz="900" b="1" spc="-5" dirty="0">
                <a:latin typeface="Georgia"/>
                <a:cs typeface="Georgia"/>
              </a:rPr>
              <a:t>and Temperature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5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612900" marR="5080" lvl="1" indent="-228600" algn="just">
              <a:lnSpc>
                <a:spcPct val="94700"/>
              </a:lnSpc>
              <a:buClr>
                <a:srgbClr val="6F2F9F"/>
              </a:buClr>
              <a:buFont typeface="Wingdings"/>
              <a:buChar char=""/>
              <a:tabLst>
                <a:tab pos="1613535" algn="l"/>
              </a:tabLst>
            </a:pPr>
            <a:r>
              <a:rPr sz="900" spc="5" dirty="0">
                <a:latin typeface="Georgia"/>
                <a:cs typeface="Georgia"/>
              </a:rPr>
              <a:t>There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no meteorological observatory </a:t>
            </a:r>
            <a:r>
              <a:rPr sz="900" dirty="0">
                <a:latin typeface="Georgia"/>
                <a:cs typeface="Georgia"/>
              </a:rPr>
              <a:t>in the district and </a:t>
            </a:r>
            <a:r>
              <a:rPr sz="900" spc="-5" dirty="0">
                <a:latin typeface="Georgia"/>
                <a:cs typeface="Georgia"/>
              </a:rPr>
              <a:t>on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basis of records of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observatories </a:t>
            </a:r>
            <a:r>
              <a:rPr sz="900" dirty="0">
                <a:latin typeface="Georgia"/>
                <a:cs typeface="Georgia"/>
              </a:rPr>
              <a:t>in the districts where </a:t>
            </a:r>
            <a:r>
              <a:rPr sz="900" spc="-5" dirty="0">
                <a:latin typeface="Georgia"/>
                <a:cs typeface="Georgia"/>
              </a:rPr>
              <a:t>similar climatic conditions </a:t>
            </a:r>
            <a:r>
              <a:rPr sz="900" dirty="0">
                <a:latin typeface="Georgia"/>
                <a:cs typeface="Georgia"/>
              </a:rPr>
              <a:t>prevail. It is </a:t>
            </a:r>
            <a:r>
              <a:rPr sz="900" spc="-5" dirty="0">
                <a:latin typeface="Georgia"/>
                <a:cs typeface="Georgia"/>
              </a:rPr>
              <a:t>very cold </a:t>
            </a:r>
            <a:r>
              <a:rPr sz="900" dirty="0">
                <a:latin typeface="Georgia"/>
                <a:cs typeface="Georgia"/>
              </a:rPr>
              <a:t>in  </a:t>
            </a:r>
            <a:r>
              <a:rPr sz="900" spc="-5" dirty="0">
                <a:latin typeface="Georgia"/>
                <a:cs typeface="Georgia"/>
              </a:rPr>
              <a:t>summer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also.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North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District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summer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highest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day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temperature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between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12°C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10" dirty="0">
                <a:latin typeface="Georgia"/>
                <a:cs typeface="Georgia"/>
              </a:rPr>
              <a:t>to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21°C.  Average </a:t>
            </a:r>
            <a:r>
              <a:rPr sz="900" spc="-5" dirty="0">
                <a:latin typeface="Georgia"/>
                <a:cs typeface="Georgia"/>
              </a:rPr>
              <a:t>temperatures of </a:t>
            </a:r>
            <a:r>
              <a:rPr sz="900" dirty="0">
                <a:latin typeface="Georgia"/>
                <a:cs typeface="Georgia"/>
              </a:rPr>
              <a:t>January is 5°C, </a:t>
            </a:r>
            <a:r>
              <a:rPr sz="900" spc="-5" dirty="0">
                <a:latin typeface="Georgia"/>
                <a:cs typeface="Georgia"/>
              </a:rPr>
              <a:t>February </a:t>
            </a:r>
            <a:r>
              <a:rPr sz="900" dirty="0">
                <a:latin typeface="Georgia"/>
                <a:cs typeface="Georgia"/>
              </a:rPr>
              <a:t>is 7°C, March is </a:t>
            </a:r>
            <a:r>
              <a:rPr sz="900" spc="-5" dirty="0">
                <a:latin typeface="Georgia"/>
                <a:cs typeface="Georgia"/>
              </a:rPr>
              <a:t>11°C, </a:t>
            </a:r>
            <a:r>
              <a:rPr sz="900" dirty="0">
                <a:latin typeface="Georgia"/>
                <a:cs typeface="Georgia"/>
              </a:rPr>
              <a:t>April is 14°C,  May is 15°C </a:t>
            </a:r>
            <a:r>
              <a:rPr sz="900" spc="-15" dirty="0">
                <a:latin typeface="Georgia"/>
                <a:cs typeface="Georgia"/>
              </a:rPr>
              <a:t>for </a:t>
            </a:r>
            <a:r>
              <a:rPr sz="900" spc="-5" dirty="0">
                <a:latin typeface="Georgia"/>
                <a:cs typeface="Georgia"/>
              </a:rPr>
              <a:t>specific regions.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mean temperature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lower altitudinal zone, </a:t>
            </a:r>
            <a:r>
              <a:rPr sz="900" dirty="0">
                <a:latin typeface="Georgia"/>
                <a:cs typeface="Georgia"/>
              </a:rPr>
              <a:t>it  varies from </a:t>
            </a:r>
            <a:r>
              <a:rPr sz="900" spc="-5" dirty="0">
                <a:latin typeface="Georgia"/>
                <a:cs typeface="Georgia"/>
              </a:rPr>
              <a:t>1.5°C </a:t>
            </a:r>
            <a:r>
              <a:rPr sz="900" dirty="0">
                <a:latin typeface="Georgia"/>
                <a:cs typeface="Georgia"/>
              </a:rPr>
              <a:t>to 9.5°C. </a:t>
            </a:r>
            <a:r>
              <a:rPr sz="900" spc="-5" dirty="0">
                <a:latin typeface="Georgia"/>
                <a:cs typeface="Georgia"/>
              </a:rPr>
              <a:t>Temperature varies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-5" dirty="0">
                <a:latin typeface="Georgia"/>
                <a:cs typeface="Georgia"/>
              </a:rPr>
              <a:t>altitude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dirty="0">
                <a:latin typeface="Georgia"/>
                <a:cs typeface="Georgia"/>
              </a:rPr>
              <a:t>slope </a:t>
            </a:r>
            <a:r>
              <a:rPr sz="900" spc="-5" dirty="0">
                <a:latin typeface="Georgia"/>
                <a:cs typeface="Georgia"/>
              </a:rPr>
              <a:t>of mountainous/  </a:t>
            </a:r>
            <a:r>
              <a:rPr sz="900" dirty="0">
                <a:latin typeface="Georgia"/>
                <a:cs typeface="Georgia"/>
              </a:rPr>
              <a:t>hilly </a:t>
            </a:r>
            <a:r>
              <a:rPr sz="900" spc="-5" dirty="0">
                <a:latin typeface="Georgia"/>
                <a:cs typeface="Georgia"/>
              </a:rPr>
              <a:t>region </a:t>
            </a:r>
            <a:r>
              <a:rPr sz="900" dirty="0">
                <a:latin typeface="Georgia"/>
                <a:cs typeface="Georgia"/>
              </a:rPr>
              <a:t>and the </a:t>
            </a:r>
            <a:r>
              <a:rPr sz="900" spc="-5" dirty="0">
                <a:latin typeface="Georgia"/>
                <a:cs typeface="Georgia"/>
              </a:rPr>
              <a:t>maximum temperature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recorded usually </a:t>
            </a:r>
            <a:r>
              <a:rPr sz="900" dirty="0">
                <a:latin typeface="Georgia"/>
                <a:cs typeface="Georgia"/>
              </a:rPr>
              <a:t>during July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August 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minimum during December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January. </a:t>
            </a:r>
            <a:r>
              <a:rPr sz="900" dirty="0">
                <a:latin typeface="Georgia"/>
                <a:cs typeface="Georgia"/>
              </a:rPr>
              <a:t>Fog is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common </a:t>
            </a:r>
            <a:r>
              <a:rPr sz="900" dirty="0">
                <a:latin typeface="Georgia"/>
                <a:cs typeface="Georgia"/>
              </a:rPr>
              <a:t>feature in the </a:t>
            </a:r>
            <a:r>
              <a:rPr sz="900" spc="-5" dirty="0">
                <a:latin typeface="Georgia"/>
                <a:cs typeface="Georgia"/>
              </a:rPr>
              <a:t>entire  </a:t>
            </a:r>
            <a:r>
              <a:rPr sz="900" dirty="0">
                <a:latin typeface="Georgia"/>
                <a:cs typeface="Georgia"/>
              </a:rPr>
              <a:t>Arunachal </a:t>
            </a:r>
            <a:r>
              <a:rPr sz="900" spc="-5" dirty="0">
                <a:latin typeface="Georgia"/>
                <a:cs typeface="Georgia"/>
              </a:rPr>
              <a:t>Pradesh from </a:t>
            </a:r>
            <a:r>
              <a:rPr sz="900" dirty="0">
                <a:latin typeface="Georgia"/>
                <a:cs typeface="Georgia"/>
              </a:rPr>
              <a:t>May to </a:t>
            </a:r>
            <a:r>
              <a:rPr sz="900" spc="-5" dirty="0">
                <a:latin typeface="Georgia"/>
                <a:cs typeface="Georgia"/>
              </a:rPr>
              <a:t>September. Biting </a:t>
            </a:r>
            <a:r>
              <a:rPr sz="900" spc="-10" dirty="0">
                <a:latin typeface="Georgia"/>
                <a:cs typeface="Georgia"/>
              </a:rPr>
              <a:t>cold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experienced </a:t>
            </a:r>
            <a:r>
              <a:rPr sz="900" spc="-10" dirty="0">
                <a:latin typeface="Georgia"/>
                <a:cs typeface="Georgia"/>
              </a:rPr>
              <a:t>at </a:t>
            </a:r>
            <a:r>
              <a:rPr sz="900" dirty="0">
                <a:latin typeface="Georgia"/>
                <a:cs typeface="Georgia"/>
              </a:rPr>
              <a:t>high </a:t>
            </a:r>
            <a:r>
              <a:rPr sz="900" spc="-5" dirty="0">
                <a:latin typeface="Georgia"/>
                <a:cs typeface="Georgia"/>
              </a:rPr>
              <a:t>altitude  </a:t>
            </a:r>
            <a:r>
              <a:rPr sz="900" dirty="0">
                <a:latin typeface="Georgia"/>
                <a:cs typeface="Georgia"/>
              </a:rPr>
              <a:t>places in the </a:t>
            </a:r>
            <a:r>
              <a:rPr sz="900" spc="-5" dirty="0">
                <a:latin typeface="Georgia"/>
                <a:cs typeface="Georgia"/>
              </a:rPr>
              <a:t>winter months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snowfall </a:t>
            </a:r>
            <a:r>
              <a:rPr sz="900" dirty="0">
                <a:latin typeface="Georgia"/>
                <a:cs typeface="Georgia"/>
              </a:rPr>
              <a:t>is also not uncommon during this period.  </a:t>
            </a:r>
            <a:r>
              <a:rPr sz="900" spc="-5" dirty="0">
                <a:latin typeface="Georgia"/>
                <a:cs typeface="Georgia"/>
              </a:rPr>
              <a:t>Humidity varies </a:t>
            </a:r>
            <a:r>
              <a:rPr sz="900" dirty="0">
                <a:latin typeface="Georgia"/>
                <a:cs typeface="Georgia"/>
              </a:rPr>
              <a:t>from </a:t>
            </a:r>
            <a:r>
              <a:rPr sz="900" spc="5" dirty="0">
                <a:latin typeface="Georgia"/>
                <a:cs typeface="Georgia"/>
              </a:rPr>
              <a:t>80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5" dirty="0">
                <a:latin typeface="Georgia"/>
                <a:cs typeface="Georgia"/>
              </a:rPr>
              <a:t>90% </a:t>
            </a:r>
            <a:r>
              <a:rPr sz="900" dirty="0">
                <a:latin typeface="Georgia"/>
                <a:cs typeface="Georgia"/>
              </a:rPr>
              <a:t>and wind </a:t>
            </a:r>
            <a:r>
              <a:rPr sz="900" spc="-5" dirty="0">
                <a:latin typeface="Georgia"/>
                <a:cs typeface="Georgia"/>
              </a:rPr>
              <a:t>flows </a:t>
            </a:r>
            <a:r>
              <a:rPr sz="900" dirty="0">
                <a:latin typeface="Georgia"/>
                <a:cs typeface="Georgia"/>
              </a:rPr>
              <a:t>at 16 KPH from </a:t>
            </a:r>
            <a:r>
              <a:rPr sz="900" spc="-5" dirty="0">
                <a:latin typeface="Georgia"/>
                <a:cs typeface="Georgia"/>
              </a:rPr>
              <a:t>West </a:t>
            </a:r>
            <a:r>
              <a:rPr sz="900" dirty="0">
                <a:latin typeface="Georgia"/>
                <a:cs typeface="Georgia"/>
              </a:rPr>
              <a:t>to East </a:t>
            </a:r>
            <a:r>
              <a:rPr sz="900" spc="-5" dirty="0">
                <a:latin typeface="Georgia"/>
                <a:cs typeface="Georgia"/>
              </a:rPr>
              <a:t>on </a:t>
            </a:r>
            <a:r>
              <a:rPr sz="900" dirty="0">
                <a:latin typeface="Georgia"/>
                <a:cs typeface="Georgia"/>
              </a:rPr>
              <a:t>an  average. </a:t>
            </a:r>
            <a:r>
              <a:rPr sz="900" b="1" spc="-5" dirty="0">
                <a:latin typeface="Georgia"/>
                <a:cs typeface="Georgia"/>
              </a:rPr>
              <a:t>“Transmission Windows” (TWs) </a:t>
            </a:r>
            <a:r>
              <a:rPr sz="900" spc="-5" dirty="0">
                <a:latin typeface="Georgia"/>
                <a:cs typeface="Georgia"/>
              </a:rPr>
              <a:t>for malaria </a:t>
            </a:r>
            <a:r>
              <a:rPr sz="900" i="1" spc="-5" dirty="0">
                <a:latin typeface="Georgia"/>
                <a:cs typeface="Georgia"/>
              </a:rPr>
              <a:t>i.e.,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appropriate  conditions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temperature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humidity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which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vector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thrives,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increase  (temperature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ranges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between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14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40°C,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10" dirty="0">
                <a:latin typeface="Georgia"/>
                <a:cs typeface="Georgia"/>
              </a:rPr>
              <a:t>RH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&gt;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50%)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“Climate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Change”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(CC)</a:t>
            </a:r>
            <a:r>
              <a:rPr sz="900" dirty="0">
                <a:latin typeface="Georgia"/>
                <a:cs typeface="Georgia"/>
              </a:rPr>
              <a:t>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har char=""/>
            </a:pPr>
            <a:endParaRPr sz="800">
              <a:latin typeface="Georgia"/>
              <a:cs typeface="Georgia"/>
            </a:endParaRPr>
          </a:p>
          <a:p>
            <a:pPr marL="698500" indent="-22987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698500" algn="l"/>
                <a:tab pos="699135" algn="l"/>
              </a:tabLst>
            </a:pPr>
            <a:r>
              <a:rPr sz="900" b="1" spc="-5" dirty="0">
                <a:latin typeface="Georgia"/>
                <a:cs typeface="Georgia"/>
              </a:rPr>
              <a:t>Rainfall </a:t>
            </a:r>
            <a:r>
              <a:rPr sz="900" b="1" spc="5" dirty="0">
                <a:latin typeface="Georgia"/>
                <a:cs typeface="Georgia"/>
              </a:rPr>
              <a:t>and </a:t>
            </a:r>
            <a:r>
              <a:rPr sz="900" b="1" spc="-5" dirty="0">
                <a:latin typeface="Georgia"/>
                <a:cs typeface="Georgia"/>
              </a:rPr>
              <a:t>Temperature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850">
              <a:latin typeface="Georgia"/>
              <a:cs typeface="Georgia"/>
            </a:endParaRPr>
          </a:p>
          <a:p>
            <a:pPr marL="1612900" marR="6350" lvl="1" indent="-228600" algn="just">
              <a:lnSpc>
                <a:spcPct val="94700"/>
              </a:lnSpc>
              <a:buFont typeface="Wingdings"/>
              <a:buChar char=""/>
              <a:tabLst>
                <a:tab pos="1613535" algn="l"/>
              </a:tabLst>
            </a:pPr>
            <a:r>
              <a:rPr sz="900" b="1" dirty="0">
                <a:latin typeface="Georgia"/>
                <a:cs typeface="Georgia"/>
              </a:rPr>
              <a:t>PHYSICAL </a:t>
            </a:r>
            <a:r>
              <a:rPr sz="900" b="1" spc="-5" dirty="0">
                <a:latin typeface="Georgia"/>
                <a:cs typeface="Georgia"/>
              </a:rPr>
              <a:t>ASPECTS: </a:t>
            </a:r>
            <a:r>
              <a:rPr sz="900" spc="-5" dirty="0">
                <a:latin typeface="Georgia"/>
                <a:cs typeface="Georgia"/>
              </a:rPr>
              <a:t>With </a:t>
            </a:r>
            <a:r>
              <a:rPr sz="900" dirty="0">
                <a:latin typeface="Georgia"/>
                <a:cs typeface="Georgia"/>
              </a:rPr>
              <a:t>an </a:t>
            </a:r>
            <a:r>
              <a:rPr sz="900" spc="-5" dirty="0">
                <a:latin typeface="Georgia"/>
                <a:cs typeface="Georgia"/>
              </a:rPr>
              <a:t>annual average </a:t>
            </a:r>
            <a:r>
              <a:rPr sz="900" dirty="0">
                <a:latin typeface="Georgia"/>
                <a:cs typeface="Georgia"/>
              </a:rPr>
              <a:t>rainfall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2,068 </a:t>
            </a:r>
            <a:r>
              <a:rPr sz="900" spc="-5" dirty="0">
                <a:latin typeface="Georgia"/>
                <a:cs typeface="Georgia"/>
              </a:rPr>
              <a:t>mm, </a:t>
            </a:r>
            <a:r>
              <a:rPr sz="900" dirty="0">
                <a:latin typeface="Georgia"/>
                <a:cs typeface="Georgia"/>
              </a:rPr>
              <a:t>it is </a:t>
            </a:r>
            <a:r>
              <a:rPr sz="900" spc="-5" dirty="0">
                <a:latin typeface="Georgia"/>
                <a:cs typeface="Georgia"/>
              </a:rPr>
              <a:t>one of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highest </a:t>
            </a:r>
            <a:r>
              <a:rPr sz="900" dirty="0">
                <a:latin typeface="Georgia"/>
                <a:cs typeface="Georgia"/>
              </a:rPr>
              <a:t>rainfall receiving </a:t>
            </a:r>
            <a:r>
              <a:rPr sz="900" spc="-5" dirty="0">
                <a:latin typeface="Georgia"/>
                <a:cs typeface="Georgia"/>
              </a:rPr>
              <a:t>regions on </a:t>
            </a:r>
            <a:r>
              <a:rPr sz="900" dirty="0">
                <a:latin typeface="Georgia"/>
                <a:cs typeface="Georgia"/>
              </a:rPr>
              <a:t>the planet, which </a:t>
            </a:r>
            <a:r>
              <a:rPr sz="900" spc="-5" dirty="0">
                <a:latin typeface="Georgia"/>
                <a:cs typeface="Georgia"/>
              </a:rPr>
              <a:t>makes </a:t>
            </a:r>
            <a:r>
              <a:rPr sz="900" dirty="0">
                <a:latin typeface="Georgia"/>
                <a:cs typeface="Georgia"/>
              </a:rPr>
              <a:t>it an </a:t>
            </a:r>
            <a:r>
              <a:rPr sz="900" spc="-5" dirty="0">
                <a:latin typeface="Georgia"/>
                <a:cs typeface="Georgia"/>
              </a:rPr>
              <a:t>important site from </a:t>
            </a:r>
            <a:r>
              <a:rPr sz="900" spc="5" dirty="0">
                <a:latin typeface="Georgia"/>
                <a:cs typeface="Georgia"/>
              </a:rPr>
              <a:t>a  </a:t>
            </a:r>
            <a:r>
              <a:rPr sz="900" spc="-5" dirty="0">
                <a:latin typeface="Georgia"/>
                <a:cs typeface="Georgia"/>
              </a:rPr>
              <a:t>meteorological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perspective.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Analysis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rainfall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data</a:t>
            </a:r>
            <a:r>
              <a:rPr sz="900" spc="-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plays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important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role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any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water  </a:t>
            </a:r>
            <a:r>
              <a:rPr sz="900" dirty="0">
                <a:latin typeface="Georgia"/>
                <a:cs typeface="Georgia"/>
              </a:rPr>
              <a:t>resource </a:t>
            </a:r>
            <a:r>
              <a:rPr sz="900" spc="-5" dirty="0">
                <a:latin typeface="Georgia"/>
                <a:cs typeface="Georgia"/>
              </a:rPr>
              <a:t>planning </a:t>
            </a:r>
            <a:r>
              <a:rPr sz="900" dirty="0">
                <a:latin typeface="Georgia"/>
                <a:cs typeface="Georgia"/>
              </a:rPr>
              <a:t>as well as </a:t>
            </a:r>
            <a:r>
              <a:rPr sz="900" spc="-5" dirty="0">
                <a:latin typeface="Georgia"/>
                <a:cs typeface="Georgia"/>
              </a:rPr>
              <a:t>for hydrological modeling.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mean monthly </a:t>
            </a:r>
            <a:r>
              <a:rPr sz="900" dirty="0">
                <a:latin typeface="Georgia"/>
                <a:cs typeface="Georgia"/>
              </a:rPr>
              <a:t>rainfall data  </a:t>
            </a:r>
            <a:r>
              <a:rPr sz="900" spc="-5" dirty="0">
                <a:latin typeface="Georgia"/>
                <a:cs typeface="Georgia"/>
              </a:rPr>
              <a:t>for </a:t>
            </a:r>
            <a:r>
              <a:rPr sz="900" dirty="0">
                <a:latin typeface="Georgia"/>
                <a:cs typeface="Georgia"/>
              </a:rPr>
              <a:t>all </a:t>
            </a:r>
            <a:r>
              <a:rPr sz="900" spc="-5" dirty="0">
                <a:latin typeface="Georgia"/>
                <a:cs typeface="Georgia"/>
              </a:rPr>
              <a:t>districts of Arunachal for 102 </a:t>
            </a:r>
            <a:r>
              <a:rPr sz="900" dirty="0">
                <a:latin typeface="Georgia"/>
                <a:cs typeface="Georgia"/>
              </a:rPr>
              <a:t>years </a:t>
            </a:r>
            <a:r>
              <a:rPr sz="900" spc="-5" dirty="0">
                <a:latin typeface="Georgia"/>
                <a:cs typeface="Georgia"/>
              </a:rPr>
              <a:t>(1901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2002) </a:t>
            </a:r>
            <a:r>
              <a:rPr sz="900" dirty="0">
                <a:latin typeface="Georgia"/>
                <a:cs typeface="Georgia"/>
              </a:rPr>
              <a:t>were </a:t>
            </a:r>
            <a:r>
              <a:rPr sz="900" spc="-5" dirty="0">
                <a:latin typeface="Georgia"/>
                <a:cs typeface="Georgia"/>
              </a:rPr>
              <a:t>used for </a:t>
            </a:r>
            <a:r>
              <a:rPr sz="900" dirty="0">
                <a:latin typeface="Georgia"/>
                <a:cs typeface="Georgia"/>
              </a:rPr>
              <a:t>the present </a:t>
            </a:r>
            <a:r>
              <a:rPr sz="900" spc="-5" dirty="0">
                <a:latin typeface="Georgia"/>
                <a:cs typeface="Georgia"/>
              </a:rPr>
              <a:t>study  </a:t>
            </a:r>
            <a:r>
              <a:rPr sz="900" dirty="0">
                <a:latin typeface="Georgia"/>
                <a:cs typeface="Georgia"/>
              </a:rPr>
              <a:t>displays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annual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rainfall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behavior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recorded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whole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Arunachal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duration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1901</a:t>
            </a:r>
            <a:endParaRPr sz="900">
              <a:latin typeface="Georgia"/>
              <a:cs typeface="Georgia"/>
            </a:endParaRPr>
          </a:p>
          <a:p>
            <a:pPr marL="1612900" marR="6350" algn="just">
              <a:lnSpc>
                <a:spcPct val="94500"/>
              </a:lnSpc>
              <a:spcBef>
                <a:spcPts val="10"/>
              </a:spcBef>
            </a:pP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2002.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average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annual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rainfall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recorded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1069</a:t>
            </a:r>
            <a:r>
              <a:rPr sz="900" spc="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mm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whole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duration.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During  this period, the </a:t>
            </a:r>
            <a:r>
              <a:rPr sz="900" spc="-5" dirty="0">
                <a:latin typeface="Georgia"/>
                <a:cs typeface="Georgia"/>
              </a:rPr>
              <a:t>highest amount of </a:t>
            </a:r>
            <a:r>
              <a:rPr sz="900" dirty="0">
                <a:latin typeface="Georgia"/>
                <a:cs typeface="Georgia"/>
              </a:rPr>
              <a:t>rainfall was about 1982.15 mm in </a:t>
            </a:r>
            <a:r>
              <a:rPr sz="900" spc="5" dirty="0">
                <a:latin typeface="Georgia"/>
                <a:cs typeface="Georgia"/>
              </a:rPr>
              <a:t>1936, </a:t>
            </a:r>
            <a:r>
              <a:rPr sz="900" dirty="0">
                <a:latin typeface="Georgia"/>
                <a:cs typeface="Georgia"/>
              </a:rPr>
              <a:t>whereas the  </a:t>
            </a:r>
            <a:r>
              <a:rPr sz="900" spc="-5" dirty="0">
                <a:latin typeface="Georgia"/>
                <a:cs typeface="Georgia"/>
              </a:rPr>
              <a:t>lowest amount of </a:t>
            </a:r>
            <a:r>
              <a:rPr sz="900" dirty="0">
                <a:latin typeface="Georgia"/>
                <a:cs typeface="Georgia"/>
              </a:rPr>
              <a:t>rainfall </a:t>
            </a:r>
            <a:r>
              <a:rPr sz="900" spc="-5" dirty="0">
                <a:latin typeface="Georgia"/>
                <a:cs typeface="Georgia"/>
              </a:rPr>
              <a:t>recorded </a:t>
            </a:r>
            <a:r>
              <a:rPr sz="900" dirty="0">
                <a:latin typeface="Georgia"/>
                <a:cs typeface="Georgia"/>
              </a:rPr>
              <a:t>was about </a:t>
            </a:r>
            <a:r>
              <a:rPr sz="900" spc="-5" dirty="0">
                <a:latin typeface="Georgia"/>
                <a:cs typeface="Georgia"/>
              </a:rPr>
              <a:t>559.98 </a:t>
            </a:r>
            <a:r>
              <a:rPr sz="900" dirty="0">
                <a:latin typeface="Georgia"/>
                <a:cs typeface="Georgia"/>
              </a:rPr>
              <a:t>mm </a:t>
            </a:r>
            <a:r>
              <a:rPr sz="900" spc="-5" dirty="0">
                <a:latin typeface="Georgia"/>
                <a:cs typeface="Georgia"/>
              </a:rPr>
              <a:t>during </a:t>
            </a:r>
            <a:r>
              <a:rPr sz="900" dirty="0">
                <a:latin typeface="Georgia"/>
                <a:cs typeface="Georgia"/>
              </a:rPr>
              <a:t>1987.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dark </a:t>
            </a:r>
            <a:r>
              <a:rPr sz="900" dirty="0">
                <a:latin typeface="Georgia"/>
                <a:cs typeface="Georgia"/>
              </a:rPr>
              <a:t>line in  the figure </a:t>
            </a:r>
            <a:r>
              <a:rPr sz="900" spc="-5" dirty="0">
                <a:latin typeface="Georgia"/>
                <a:cs typeface="Georgia"/>
              </a:rPr>
              <a:t>represents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annual </a:t>
            </a:r>
            <a:r>
              <a:rPr sz="900" dirty="0">
                <a:latin typeface="Georgia"/>
                <a:cs typeface="Georgia"/>
              </a:rPr>
              <a:t>average rainfall. If the </a:t>
            </a:r>
            <a:r>
              <a:rPr sz="900" spc="-5" dirty="0">
                <a:latin typeface="Georgia"/>
                <a:cs typeface="Georgia"/>
              </a:rPr>
              <a:t>annual </a:t>
            </a:r>
            <a:r>
              <a:rPr sz="900" dirty="0">
                <a:latin typeface="Georgia"/>
                <a:cs typeface="Georgia"/>
              </a:rPr>
              <a:t>rainfall in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year </a:t>
            </a:r>
            <a:r>
              <a:rPr sz="900" dirty="0">
                <a:latin typeface="Georgia"/>
                <a:cs typeface="Georgia"/>
              </a:rPr>
              <a:t>departs  from the </a:t>
            </a:r>
            <a:r>
              <a:rPr sz="900" spc="-5" dirty="0">
                <a:latin typeface="Georgia"/>
                <a:cs typeface="Georgia"/>
              </a:rPr>
              <a:t>average annual </a:t>
            </a:r>
            <a:r>
              <a:rPr sz="900" dirty="0">
                <a:latin typeface="Georgia"/>
                <a:cs typeface="Georgia"/>
              </a:rPr>
              <a:t>rainfall by </a:t>
            </a:r>
            <a:r>
              <a:rPr sz="900" spc="-5" dirty="0">
                <a:latin typeface="Georgia"/>
                <a:cs typeface="Georgia"/>
              </a:rPr>
              <a:t>greater </a:t>
            </a:r>
            <a:r>
              <a:rPr sz="900" dirty="0">
                <a:latin typeface="Georgia"/>
                <a:cs typeface="Georgia"/>
              </a:rPr>
              <a:t>than </a:t>
            </a:r>
            <a:r>
              <a:rPr sz="900" spc="-5" dirty="0">
                <a:latin typeface="Georgia"/>
                <a:cs typeface="Georgia"/>
              </a:rPr>
              <a:t>or </a:t>
            </a:r>
            <a:r>
              <a:rPr sz="900" dirty="0">
                <a:latin typeface="Georgia"/>
                <a:cs typeface="Georgia"/>
              </a:rPr>
              <a:t>equal to </a:t>
            </a:r>
            <a:r>
              <a:rPr sz="900" spc="-5" dirty="0">
                <a:latin typeface="Georgia"/>
                <a:cs typeface="Georgia"/>
              </a:rPr>
              <a:t>25%, then </a:t>
            </a:r>
            <a:r>
              <a:rPr sz="900" dirty="0">
                <a:latin typeface="Georgia"/>
                <a:cs typeface="Georgia"/>
              </a:rPr>
              <a:t>it is </a:t>
            </a:r>
            <a:r>
              <a:rPr sz="900" spc="-5" dirty="0">
                <a:latin typeface="Georgia"/>
                <a:cs typeface="Georgia"/>
              </a:rPr>
              <a:t>declared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5" dirty="0">
                <a:latin typeface="Georgia"/>
                <a:cs typeface="Georgia"/>
              </a:rPr>
              <a:t>a  </a:t>
            </a:r>
            <a:r>
              <a:rPr sz="900" dirty="0">
                <a:latin typeface="Georgia"/>
                <a:cs typeface="Georgia"/>
              </a:rPr>
              <a:t>drought </a:t>
            </a:r>
            <a:r>
              <a:rPr sz="900" spc="-5" dirty="0">
                <a:latin typeface="Georgia"/>
                <a:cs typeface="Georgia"/>
              </a:rPr>
              <a:t>(meteorological drought) </a:t>
            </a:r>
            <a:r>
              <a:rPr sz="900" dirty="0">
                <a:latin typeface="Georgia"/>
                <a:cs typeface="Georgia"/>
              </a:rPr>
              <a:t>year. On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basis of </a:t>
            </a:r>
            <a:r>
              <a:rPr sz="900" dirty="0">
                <a:latin typeface="Georgia"/>
                <a:cs typeface="Georgia"/>
              </a:rPr>
              <a:t>25% departure </a:t>
            </a:r>
            <a:r>
              <a:rPr sz="900" spc="-5" dirty="0">
                <a:latin typeface="Georgia"/>
                <a:cs typeface="Georgia"/>
              </a:rPr>
              <a:t>from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average  annual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rainfall,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30.4%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times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were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dry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years.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was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sufficient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rainfall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from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July  to </a:t>
            </a:r>
            <a:r>
              <a:rPr sz="900" spc="-5" dirty="0">
                <a:latin typeface="Georgia"/>
                <a:cs typeface="Georgia"/>
              </a:rPr>
              <a:t>September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meet </a:t>
            </a:r>
            <a:r>
              <a:rPr sz="900" dirty="0">
                <a:latin typeface="Georgia"/>
                <a:cs typeface="Georgia"/>
              </a:rPr>
              <a:t>evapotranspiration </a:t>
            </a:r>
            <a:r>
              <a:rPr sz="900" spc="-5" dirty="0">
                <a:latin typeface="Georgia"/>
                <a:cs typeface="Georgia"/>
              </a:rPr>
              <a:t>demand </a:t>
            </a:r>
            <a:r>
              <a:rPr sz="900" dirty="0">
                <a:latin typeface="Georgia"/>
                <a:cs typeface="Georgia"/>
              </a:rPr>
              <a:t>and vice versa from the </a:t>
            </a:r>
            <a:r>
              <a:rPr sz="900" spc="-5" dirty="0">
                <a:latin typeface="Georgia"/>
                <a:cs typeface="Georgia"/>
              </a:rPr>
              <a:t>October </a:t>
            </a:r>
            <a:r>
              <a:rPr sz="900" dirty="0">
                <a:latin typeface="Georgia"/>
                <a:cs typeface="Georgia"/>
              </a:rPr>
              <a:t>to  June.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Georgia"/>
              <a:cs typeface="Georgia"/>
            </a:endParaRPr>
          </a:p>
          <a:p>
            <a:pPr marL="1841500" marR="14604" indent="-228600">
              <a:lnSpc>
                <a:spcPts val="1010"/>
              </a:lnSpc>
              <a:buFont typeface="Wingdings"/>
              <a:buChar char=""/>
              <a:tabLst>
                <a:tab pos="1841500" algn="l"/>
                <a:tab pos="1842135" algn="l"/>
              </a:tabLst>
            </a:pPr>
            <a:r>
              <a:rPr sz="900" b="1" i="1" spc="5" dirty="0">
                <a:latin typeface="Georgia"/>
                <a:cs typeface="Georgia"/>
              </a:rPr>
              <a:t>(i) </a:t>
            </a:r>
            <a:r>
              <a:rPr sz="900" i="1" spc="-5" dirty="0">
                <a:latin typeface="Georgia"/>
                <a:cs typeface="Georgia"/>
              </a:rPr>
              <a:t>Moderate rainfall (more </a:t>
            </a:r>
            <a:r>
              <a:rPr sz="900" i="1" dirty="0">
                <a:latin typeface="Georgia"/>
                <a:cs typeface="Georgia"/>
              </a:rPr>
              <a:t>than </a:t>
            </a:r>
            <a:r>
              <a:rPr sz="900" i="1" spc="5" dirty="0">
                <a:latin typeface="Georgia"/>
                <a:cs typeface="Georgia"/>
              </a:rPr>
              <a:t>800 </a:t>
            </a:r>
            <a:r>
              <a:rPr sz="900" i="1" spc="-5" dirty="0">
                <a:latin typeface="Georgia"/>
                <a:cs typeface="Georgia"/>
              </a:rPr>
              <a:t>mm) </a:t>
            </a:r>
            <a:r>
              <a:rPr sz="900" i="1" dirty="0">
                <a:latin typeface="Georgia"/>
                <a:cs typeface="Georgia"/>
              </a:rPr>
              <a:t>receiving </a:t>
            </a:r>
            <a:r>
              <a:rPr sz="900" i="1" spc="-5" dirty="0">
                <a:latin typeface="Georgia"/>
                <a:cs typeface="Georgia"/>
              </a:rPr>
              <a:t>region </a:t>
            </a:r>
            <a:r>
              <a:rPr sz="900" i="1" dirty="0">
                <a:latin typeface="Georgia"/>
                <a:cs typeface="Georgia"/>
              </a:rPr>
              <a:t>in the </a:t>
            </a:r>
            <a:r>
              <a:rPr sz="900" i="1" spc="-5" dirty="0">
                <a:latin typeface="Georgia"/>
                <a:cs typeface="Georgia"/>
              </a:rPr>
              <a:t>Northern </a:t>
            </a:r>
            <a:r>
              <a:rPr sz="900" i="1" dirty="0">
                <a:latin typeface="Georgia"/>
                <a:cs typeface="Georgia"/>
              </a:rPr>
              <a:t>and  South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dirty="0">
                <a:latin typeface="Georgia"/>
                <a:cs typeface="Georgia"/>
              </a:rPr>
              <a:t>Eastern parts </a:t>
            </a:r>
            <a:r>
              <a:rPr sz="900" i="1" spc="-5" dirty="0">
                <a:latin typeface="Georgia"/>
                <a:cs typeface="Georgia"/>
              </a:rPr>
              <a:t>of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district/ region/</a:t>
            </a:r>
            <a:r>
              <a:rPr sz="900" i="1" spc="-65" dirty="0">
                <a:latin typeface="Georgia"/>
                <a:cs typeface="Georgia"/>
              </a:rPr>
              <a:t> </a:t>
            </a:r>
            <a:r>
              <a:rPr sz="900" i="1" spc="-10" dirty="0">
                <a:latin typeface="Georgia"/>
                <a:cs typeface="Georgia"/>
              </a:rPr>
              <a:t>locality;</a:t>
            </a:r>
            <a:endParaRPr sz="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6840" y="731266"/>
            <a:ext cx="5833110" cy="89547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73200" marR="148590" indent="-228600" algn="just">
              <a:lnSpc>
                <a:spcPts val="1030"/>
              </a:lnSpc>
              <a:spcBef>
                <a:spcPts val="185"/>
              </a:spcBef>
              <a:buFont typeface="Wingdings"/>
              <a:buChar char=""/>
              <a:tabLst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(ii)</a:t>
            </a:r>
            <a:r>
              <a:rPr sz="900" b="1" i="1" spc="-5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Low</a:t>
            </a:r>
            <a:r>
              <a:rPr sz="900" i="1" spc="-5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rainfall</a:t>
            </a:r>
            <a:r>
              <a:rPr sz="900" i="1" spc="-2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(700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mm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to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spc="5" dirty="0">
                <a:latin typeface="Georgia"/>
                <a:cs typeface="Georgia"/>
              </a:rPr>
              <a:t>800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mm)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in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spc="-10" dirty="0">
                <a:latin typeface="Georgia"/>
                <a:cs typeface="Georgia"/>
              </a:rPr>
              <a:t>the</a:t>
            </a:r>
            <a:r>
              <a:rPr sz="900" i="1" spc="-2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extensive</a:t>
            </a:r>
            <a:r>
              <a:rPr sz="900" i="1" spc="-1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Eastern</a:t>
            </a:r>
            <a:r>
              <a:rPr sz="900" i="1" spc="-3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and</a:t>
            </a:r>
            <a:r>
              <a:rPr sz="900" i="1" spc="-2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Southern</a:t>
            </a:r>
            <a:r>
              <a:rPr sz="900" i="1" spc="-2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parts  of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district/ region/ </a:t>
            </a:r>
            <a:r>
              <a:rPr sz="900" i="1" spc="-10" dirty="0">
                <a:latin typeface="Georgia"/>
                <a:cs typeface="Georgia"/>
              </a:rPr>
              <a:t>locality;</a:t>
            </a:r>
            <a:endParaRPr sz="900">
              <a:latin typeface="Georgia"/>
              <a:cs typeface="Georgia"/>
            </a:endParaRPr>
          </a:p>
          <a:p>
            <a:pPr marL="1473200" marR="151130" indent="-228600" algn="just">
              <a:lnSpc>
                <a:spcPts val="1030"/>
              </a:lnSpc>
              <a:spcBef>
                <a:spcPts val="434"/>
              </a:spcBef>
              <a:buFont typeface="Wingdings"/>
              <a:buChar char=""/>
              <a:tabLst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(iii) </a:t>
            </a:r>
            <a:r>
              <a:rPr sz="900" i="1" dirty="0">
                <a:latin typeface="Georgia"/>
                <a:cs typeface="Georgia"/>
              </a:rPr>
              <a:t>Very low </a:t>
            </a:r>
            <a:r>
              <a:rPr sz="900" i="1" spc="-5" dirty="0">
                <a:latin typeface="Georgia"/>
                <a:cs typeface="Georgia"/>
              </a:rPr>
              <a:t>rainfall (less </a:t>
            </a:r>
            <a:r>
              <a:rPr sz="900" i="1" dirty="0">
                <a:latin typeface="Georgia"/>
                <a:cs typeface="Georgia"/>
              </a:rPr>
              <a:t>than 700 </a:t>
            </a:r>
            <a:r>
              <a:rPr sz="900" i="1" spc="-5" dirty="0">
                <a:latin typeface="Georgia"/>
                <a:cs typeface="Georgia"/>
              </a:rPr>
              <a:t>mm) </a:t>
            </a:r>
            <a:r>
              <a:rPr sz="900" i="1" dirty="0">
                <a:latin typeface="Georgia"/>
                <a:cs typeface="Georgia"/>
              </a:rPr>
              <a:t>in the </a:t>
            </a:r>
            <a:r>
              <a:rPr sz="900" i="1" spc="5" dirty="0">
                <a:latin typeface="Georgia"/>
                <a:cs typeface="Georgia"/>
              </a:rPr>
              <a:t>Western part </a:t>
            </a:r>
            <a:r>
              <a:rPr sz="900" i="1" spc="-5" dirty="0">
                <a:latin typeface="Georgia"/>
                <a:cs typeface="Georgia"/>
              </a:rPr>
              <a:t>of </a:t>
            </a:r>
            <a:r>
              <a:rPr sz="900" i="1" dirty="0">
                <a:latin typeface="Georgia"/>
                <a:cs typeface="Georgia"/>
              </a:rPr>
              <a:t>the district/  </a:t>
            </a:r>
            <a:r>
              <a:rPr sz="900" i="1" spc="-5" dirty="0">
                <a:latin typeface="Georgia"/>
                <a:cs typeface="Georgia"/>
              </a:rPr>
              <a:t>region/ locality.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Georgia"/>
              <a:cs typeface="Georgia"/>
            </a:endParaRPr>
          </a:p>
          <a:p>
            <a:pPr marL="1244600" marR="144780" indent="-228600" algn="just">
              <a:lnSpc>
                <a:spcPct val="94700"/>
              </a:lnSpc>
              <a:spcBef>
                <a:spcPts val="5"/>
              </a:spcBef>
              <a:buFont typeface="Wingdings"/>
              <a:buChar char=""/>
              <a:tabLst>
                <a:tab pos="1245235" algn="l"/>
              </a:tabLst>
            </a:pPr>
            <a:r>
              <a:rPr sz="900" dirty="0">
                <a:latin typeface="Georgia"/>
                <a:cs typeface="Georgia"/>
              </a:rPr>
              <a:t>Climate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projections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2030s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(2021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2050)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and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2080s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(2071</a:t>
            </a:r>
            <a:r>
              <a:rPr sz="900" spc="-7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2098)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have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been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derived  from </a:t>
            </a:r>
            <a:r>
              <a:rPr sz="900" b="1" dirty="0">
                <a:latin typeface="Georgia"/>
                <a:cs typeface="Georgia"/>
              </a:rPr>
              <a:t>“PRECIS” </a:t>
            </a:r>
            <a:r>
              <a:rPr sz="900" b="1" spc="-5" dirty="0">
                <a:latin typeface="Georgia"/>
                <a:cs typeface="Georgia"/>
              </a:rPr>
              <a:t>(Providing Regional Climate </a:t>
            </a:r>
            <a:r>
              <a:rPr sz="900" b="1" spc="-10" dirty="0">
                <a:latin typeface="Georgia"/>
                <a:cs typeface="Georgia"/>
              </a:rPr>
              <a:t>for </a:t>
            </a:r>
            <a:r>
              <a:rPr sz="900" b="1" dirty="0">
                <a:latin typeface="Georgia"/>
                <a:cs typeface="Georgia"/>
              </a:rPr>
              <a:t>Impact Studies)</a:t>
            </a:r>
            <a:r>
              <a:rPr sz="900" dirty="0">
                <a:latin typeface="Georgia"/>
                <a:cs typeface="Georgia"/>
              </a:rPr>
              <a:t>, </a:t>
            </a:r>
            <a:r>
              <a:rPr sz="900" spc="-5" dirty="0">
                <a:latin typeface="Georgia"/>
                <a:cs typeface="Georgia"/>
              </a:rPr>
              <a:t>which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5" dirty="0">
                <a:latin typeface="Georgia"/>
                <a:cs typeface="Georgia"/>
              </a:rPr>
              <a:t>a  </a:t>
            </a:r>
            <a:r>
              <a:rPr sz="900" spc="-5" dirty="0">
                <a:latin typeface="Georgia"/>
                <a:cs typeface="Georgia"/>
              </a:rPr>
              <a:t>desktop version of </a:t>
            </a:r>
            <a:r>
              <a:rPr sz="900" dirty="0">
                <a:latin typeface="Georgia"/>
                <a:cs typeface="Georgia"/>
              </a:rPr>
              <a:t>the HadRM</a:t>
            </a:r>
            <a:r>
              <a:rPr sz="900" baseline="23148" dirty="0">
                <a:latin typeface="Georgia"/>
                <a:cs typeface="Georgia"/>
              </a:rPr>
              <a:t>3 </a:t>
            </a:r>
            <a:r>
              <a:rPr sz="900" spc="-10" dirty="0">
                <a:latin typeface="Georgia"/>
                <a:cs typeface="Georgia"/>
              </a:rPr>
              <a:t>model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grid resolution of 0.44°×0.44° Angles.  </a:t>
            </a:r>
            <a:r>
              <a:rPr sz="900" dirty="0">
                <a:latin typeface="Georgia"/>
                <a:cs typeface="Georgia"/>
              </a:rPr>
              <a:t>PRECIS </a:t>
            </a:r>
            <a:r>
              <a:rPr sz="900" spc="-5" dirty="0">
                <a:latin typeface="Georgia"/>
                <a:cs typeface="Georgia"/>
              </a:rPr>
              <a:t>simulation dataset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provided </a:t>
            </a:r>
            <a:r>
              <a:rPr sz="900" dirty="0">
                <a:latin typeface="Georgia"/>
                <a:cs typeface="Georgia"/>
              </a:rPr>
              <a:t>by the “</a:t>
            </a:r>
            <a:r>
              <a:rPr sz="900" b="1" dirty="0">
                <a:latin typeface="Georgia"/>
                <a:cs typeface="Georgia"/>
              </a:rPr>
              <a:t>Indian </a:t>
            </a:r>
            <a:r>
              <a:rPr sz="900" b="1" spc="-5" dirty="0">
                <a:latin typeface="Georgia"/>
                <a:cs typeface="Georgia"/>
              </a:rPr>
              <a:t>Institute </a:t>
            </a:r>
            <a:r>
              <a:rPr sz="900" b="1" dirty="0">
                <a:latin typeface="Georgia"/>
                <a:cs typeface="Georgia"/>
              </a:rPr>
              <a:t>of </a:t>
            </a:r>
            <a:r>
              <a:rPr sz="900" b="1" spc="-5" dirty="0">
                <a:latin typeface="Georgia"/>
                <a:cs typeface="Georgia"/>
              </a:rPr>
              <a:t>Tropical  Meteorology” </a:t>
            </a:r>
            <a:r>
              <a:rPr sz="900" b="1" dirty="0">
                <a:latin typeface="Georgia"/>
                <a:cs typeface="Georgia"/>
              </a:rPr>
              <a:t>(IITM), </a:t>
            </a:r>
            <a:r>
              <a:rPr sz="900" b="1" spc="-5" dirty="0">
                <a:latin typeface="Georgia"/>
                <a:cs typeface="Georgia"/>
              </a:rPr>
              <a:t>Pune</a:t>
            </a:r>
            <a:r>
              <a:rPr sz="900" spc="-5" dirty="0">
                <a:latin typeface="Georgia"/>
                <a:cs typeface="Georgia"/>
              </a:rPr>
              <a:t>.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b="1" spc="-5" dirty="0">
                <a:latin typeface="Georgia"/>
                <a:cs typeface="Georgia"/>
              </a:rPr>
              <a:t>“Climate Change Scenarios” (CCS)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driven  </a:t>
            </a:r>
            <a:r>
              <a:rPr sz="900" dirty="0">
                <a:latin typeface="Georgia"/>
                <a:cs typeface="Georgia"/>
              </a:rPr>
              <a:t>by the </a:t>
            </a:r>
            <a:r>
              <a:rPr sz="900" b="1" dirty="0">
                <a:latin typeface="Georgia"/>
                <a:cs typeface="Georgia"/>
              </a:rPr>
              <a:t>“Green House Gases” </a:t>
            </a:r>
            <a:r>
              <a:rPr sz="900" b="1" spc="-5" dirty="0">
                <a:latin typeface="Georgia"/>
                <a:cs typeface="Georgia"/>
              </a:rPr>
              <a:t>(GHG) </a:t>
            </a:r>
            <a:r>
              <a:rPr sz="900" spc="-5" dirty="0">
                <a:latin typeface="Georgia"/>
                <a:cs typeface="Georgia"/>
              </a:rPr>
              <a:t>Emission Scenario, </a:t>
            </a:r>
            <a:r>
              <a:rPr sz="900" dirty="0">
                <a:latin typeface="Georgia"/>
                <a:cs typeface="Georgia"/>
              </a:rPr>
              <a:t>which </a:t>
            </a:r>
            <a:r>
              <a:rPr sz="900" spc="-5" dirty="0">
                <a:latin typeface="Georgia"/>
                <a:cs typeface="Georgia"/>
              </a:rPr>
              <a:t>assumes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future  </a:t>
            </a:r>
            <a:r>
              <a:rPr sz="900" spc="-5" dirty="0">
                <a:latin typeface="Georgia"/>
                <a:cs typeface="Georgia"/>
              </a:rPr>
              <a:t>world of </a:t>
            </a:r>
            <a:r>
              <a:rPr sz="900" dirty="0">
                <a:latin typeface="Georgia"/>
                <a:cs typeface="Georgia"/>
              </a:rPr>
              <a:t>very rapid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growth,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global population </a:t>
            </a:r>
            <a:r>
              <a:rPr sz="900" spc="-10" dirty="0">
                <a:latin typeface="Georgia"/>
                <a:cs typeface="Georgia"/>
              </a:rPr>
              <a:t>that </a:t>
            </a:r>
            <a:r>
              <a:rPr sz="900" dirty="0">
                <a:latin typeface="Georgia"/>
                <a:cs typeface="Georgia"/>
              </a:rPr>
              <a:t>peaks in midcentury </a:t>
            </a:r>
            <a:r>
              <a:rPr sz="900" spc="-1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declines thereafter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assumes </a:t>
            </a:r>
            <a:r>
              <a:rPr sz="900" dirty="0">
                <a:latin typeface="Georgia"/>
                <a:cs typeface="Georgia"/>
              </a:rPr>
              <a:t>rapid </a:t>
            </a:r>
            <a:r>
              <a:rPr sz="900" spc="-5" dirty="0">
                <a:latin typeface="Georgia"/>
                <a:cs typeface="Georgia"/>
              </a:rPr>
              <a:t>introduction of new </a:t>
            </a:r>
            <a:r>
              <a:rPr sz="900" dirty="0">
                <a:latin typeface="Georgia"/>
                <a:cs typeface="Georgia"/>
              </a:rPr>
              <a:t>and more </a:t>
            </a:r>
            <a:r>
              <a:rPr sz="900" spc="-5" dirty="0">
                <a:latin typeface="Georgia"/>
                <a:cs typeface="Georgia"/>
              </a:rPr>
              <a:t>efficient  technologies/ innovations </a:t>
            </a:r>
            <a:r>
              <a:rPr sz="900" dirty="0">
                <a:latin typeface="Georgia"/>
                <a:cs typeface="Georgia"/>
              </a:rPr>
              <a:t>in this </a:t>
            </a:r>
            <a:r>
              <a:rPr sz="900" spc="-5" dirty="0">
                <a:latin typeface="Georgia"/>
                <a:cs typeface="Georgia"/>
              </a:rPr>
              <a:t>scenario </a:t>
            </a:r>
            <a:r>
              <a:rPr sz="900" spc="-15" dirty="0">
                <a:latin typeface="Georgia"/>
                <a:cs typeface="Georgia"/>
              </a:rPr>
              <a:t>or </a:t>
            </a:r>
            <a:r>
              <a:rPr sz="900" dirty="0">
                <a:latin typeface="Georgia"/>
                <a:cs typeface="Georgia"/>
              </a:rPr>
              <a:t>field. </a:t>
            </a:r>
            <a:r>
              <a:rPr sz="900" spc="-5" dirty="0">
                <a:latin typeface="Georgia"/>
                <a:cs typeface="Georgia"/>
              </a:rPr>
              <a:t>Change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precipitation </a:t>
            </a:r>
            <a:r>
              <a:rPr sz="900" spc="-10" dirty="0">
                <a:latin typeface="Georgia"/>
                <a:cs typeface="Georgia"/>
              </a:rPr>
              <a:t>and  </a:t>
            </a:r>
            <a:r>
              <a:rPr sz="900" dirty="0">
                <a:latin typeface="Georgia"/>
                <a:cs typeface="Georgia"/>
              </a:rPr>
              <a:t>temperature in 2030s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end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century </a:t>
            </a:r>
            <a:r>
              <a:rPr sz="900" dirty="0">
                <a:latin typeface="Georgia"/>
                <a:cs typeface="Georgia"/>
              </a:rPr>
              <a:t>2080s have </a:t>
            </a:r>
            <a:r>
              <a:rPr sz="900" spc="-10" dirty="0">
                <a:latin typeface="Georgia"/>
                <a:cs typeface="Georgia"/>
              </a:rPr>
              <a:t>been </a:t>
            </a:r>
            <a:r>
              <a:rPr sz="900" dirty="0">
                <a:latin typeface="Georgia"/>
                <a:cs typeface="Georgia"/>
              </a:rPr>
              <a:t>derived with respect to  1970s (1961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1990).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330200" indent="-229235">
              <a:lnSpc>
                <a:spcPct val="100000"/>
              </a:lnSpc>
              <a:buFont typeface="Wingdings"/>
              <a:buChar char=""/>
              <a:tabLst>
                <a:tab pos="330200" algn="l"/>
                <a:tab pos="330835" algn="l"/>
              </a:tabLst>
            </a:pPr>
            <a:r>
              <a:rPr sz="900" b="1" dirty="0">
                <a:latin typeface="Georgia"/>
                <a:cs typeface="Georgia"/>
              </a:rPr>
              <a:t>Humidity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Wingdings"/>
              <a:buChar char=""/>
            </a:pPr>
            <a:endParaRPr sz="850">
              <a:latin typeface="Georgia"/>
              <a:cs typeface="Georgia"/>
            </a:endParaRPr>
          </a:p>
          <a:p>
            <a:pPr marL="1244600" marR="143510" lvl="1" indent="-228600" algn="just">
              <a:lnSpc>
                <a:spcPct val="95000"/>
              </a:lnSpc>
              <a:buFont typeface="Wingdings"/>
              <a:buChar char=""/>
              <a:tabLst>
                <a:tab pos="1245235" algn="l"/>
              </a:tabLst>
            </a:pP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Humidity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is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found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 </a:t>
            </a:r>
            <a:r>
              <a:rPr sz="900" b="1" i="1" spc="10" dirty="0">
                <a:solidFill>
                  <a:srgbClr val="006FC0"/>
                </a:solidFill>
                <a:latin typeface="Georgia"/>
                <a:cs typeface="Georgia"/>
              </a:rPr>
              <a:t>47%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along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with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West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wind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flow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at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9.00 Km/ </a:t>
            </a:r>
            <a:r>
              <a:rPr sz="900" b="1" i="1" spc="10" dirty="0">
                <a:solidFill>
                  <a:srgbClr val="006FC0"/>
                </a:solidFill>
                <a:latin typeface="Georgia"/>
                <a:cs typeface="Georgia"/>
              </a:rPr>
              <a:t>Hr 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towards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NNW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and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Wind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Gusts is 11 Km/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Hr.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Arunachal’s current Weather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and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Temperature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on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an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average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is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 26.9°C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 to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29.0°C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and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there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is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 found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overcast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clouds,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few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clouds, clear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sky,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scattered clouds, broken clouds,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along with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moderate rain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and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light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rain.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Arunachal Live Weather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Temperature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has been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found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 (30°C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×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9/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5) + </a:t>
            </a:r>
            <a:r>
              <a:rPr sz="900" b="1" i="1" spc="10" dirty="0">
                <a:solidFill>
                  <a:srgbClr val="006FC0"/>
                </a:solidFill>
                <a:latin typeface="Georgia"/>
                <a:cs typeface="Georgia"/>
              </a:rPr>
              <a:t>32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=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86°F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in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summer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and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Weather Forecast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for next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3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days may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varies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between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8.0°C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35°C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with  heavy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intensity</a:t>
            </a:r>
            <a:r>
              <a:rPr sz="900" b="1" i="1" spc="-4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rain.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Pressure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level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is</a:t>
            </a:r>
            <a:r>
              <a:rPr sz="900" b="1" i="1" spc="-2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observed</a:t>
            </a:r>
            <a:r>
              <a:rPr sz="900" b="1" i="1" spc="-6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</a:t>
            </a:r>
            <a:r>
              <a:rPr sz="900" b="1" i="1" spc="-2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1008.00</a:t>
            </a:r>
            <a:r>
              <a:rPr sz="900" b="1" i="1" spc="-2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mb</a:t>
            </a:r>
            <a:r>
              <a:rPr sz="900" b="1" i="1" spc="-2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and</a:t>
            </a:r>
            <a:r>
              <a:rPr sz="900" b="1" i="1" spc="-4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Ultra</a:t>
            </a:r>
            <a:endParaRPr sz="900">
              <a:latin typeface="Georgia"/>
              <a:cs typeface="Georgia"/>
            </a:endParaRPr>
          </a:p>
          <a:p>
            <a:pPr marL="1244600" marR="145415" algn="just">
              <a:lnSpc>
                <a:spcPts val="1030"/>
              </a:lnSpc>
              <a:spcBef>
                <a:spcPts val="5"/>
              </a:spcBef>
            </a:pP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–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Violet Index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is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near about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2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(Low)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with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Cloud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Cover 42%. Ceiling point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is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5,639 </a:t>
            </a:r>
            <a:r>
              <a:rPr sz="900" b="1" i="1" spc="10" dirty="0">
                <a:solidFill>
                  <a:srgbClr val="006FC0"/>
                </a:solidFill>
                <a:latin typeface="Georgia"/>
                <a:cs typeface="Georgia"/>
              </a:rPr>
              <a:t>m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and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dew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point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is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found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14°C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with visibility 15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Km.</a:t>
            </a:r>
            <a:r>
              <a:rPr sz="900" b="1" i="1" spc="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Arunachal</a:t>
            </a:r>
            <a:endParaRPr sz="900">
              <a:latin typeface="Georgia"/>
              <a:cs typeface="Georgia"/>
            </a:endParaRPr>
          </a:p>
          <a:p>
            <a:pPr marL="1244600" marR="146050" algn="just">
              <a:lnSpc>
                <a:spcPts val="1010"/>
              </a:lnSpc>
              <a:spcBef>
                <a:spcPts val="25"/>
              </a:spcBef>
            </a:pP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is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home</a:t>
            </a:r>
            <a:r>
              <a:rPr sz="900" b="1" i="1" spc="-4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to</a:t>
            </a:r>
            <a:r>
              <a:rPr sz="900" b="1" i="1" spc="-3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several</a:t>
            </a:r>
            <a:r>
              <a:rPr sz="900" b="1" i="1" spc="-5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Himalayan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glaciers.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It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became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renowned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for</a:t>
            </a:r>
            <a:r>
              <a:rPr sz="900" b="1" i="1" spc="-1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the</a:t>
            </a:r>
            <a:r>
              <a:rPr sz="900" b="1" i="1" spc="-2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quality 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of</a:t>
            </a:r>
            <a:r>
              <a:rPr sz="900" b="1" i="1" spc="5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the</a:t>
            </a:r>
            <a:r>
              <a:rPr sz="900" b="1" i="1" spc="6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tea</a:t>
            </a:r>
            <a:r>
              <a:rPr sz="900" b="1" i="1" spc="6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grown</a:t>
            </a:r>
            <a:r>
              <a:rPr sz="900" b="1" i="1" spc="3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on</a:t>
            </a:r>
            <a:r>
              <a:rPr sz="900" b="1" i="1" spc="5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the</a:t>
            </a:r>
            <a:r>
              <a:rPr sz="900" b="1" i="1" spc="6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hills</a:t>
            </a:r>
            <a:r>
              <a:rPr sz="900" b="1" i="1" spc="4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around</a:t>
            </a:r>
            <a:r>
              <a:rPr sz="900" b="1" i="1" spc="5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the</a:t>
            </a:r>
            <a:r>
              <a:rPr sz="900" b="1" i="1" spc="3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town,</a:t>
            </a:r>
            <a:r>
              <a:rPr sz="900" b="1" i="1" spc="5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and</a:t>
            </a:r>
            <a:r>
              <a:rPr sz="900" b="1" i="1" spc="1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today</a:t>
            </a:r>
            <a:r>
              <a:rPr sz="900" b="1" i="1" spc="5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tea</a:t>
            </a:r>
            <a:r>
              <a:rPr sz="900" b="1" i="1" spc="60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10" dirty="0">
                <a:solidFill>
                  <a:srgbClr val="006FC0"/>
                </a:solidFill>
                <a:latin typeface="Georgia"/>
                <a:cs typeface="Georgia"/>
              </a:rPr>
              <a:t>and</a:t>
            </a:r>
            <a:r>
              <a:rPr sz="900" b="1" i="1" spc="5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tourism</a:t>
            </a:r>
            <a:endParaRPr sz="900">
              <a:latin typeface="Georgia"/>
              <a:cs typeface="Georgia"/>
            </a:endParaRPr>
          </a:p>
          <a:p>
            <a:pPr marL="1244600" algn="just">
              <a:lnSpc>
                <a:spcPts val="1010"/>
              </a:lnSpc>
            </a:pP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are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still the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main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income earners for the </a:t>
            </a:r>
            <a:r>
              <a:rPr sz="900" b="1" i="1" dirty="0">
                <a:solidFill>
                  <a:srgbClr val="006FC0"/>
                </a:solidFill>
                <a:latin typeface="Georgia"/>
                <a:cs typeface="Georgia"/>
              </a:rPr>
              <a:t>area </a:t>
            </a:r>
            <a:r>
              <a:rPr sz="900" b="1" i="1" spc="5" dirty="0">
                <a:solidFill>
                  <a:srgbClr val="006FC0"/>
                </a:solidFill>
                <a:latin typeface="Georgia"/>
                <a:cs typeface="Georgia"/>
              </a:rPr>
              <a:t>in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Arunachal</a:t>
            </a:r>
            <a:r>
              <a:rPr sz="900" b="1" i="1" spc="-35" dirty="0">
                <a:solidFill>
                  <a:srgbClr val="006FC0"/>
                </a:solidFill>
                <a:latin typeface="Georgia"/>
                <a:cs typeface="Georgia"/>
              </a:rPr>
              <a:t> </a:t>
            </a:r>
            <a:r>
              <a:rPr sz="900" b="1" i="1" spc="-5" dirty="0">
                <a:solidFill>
                  <a:srgbClr val="006FC0"/>
                </a:solidFill>
                <a:latin typeface="Georgia"/>
                <a:cs typeface="Georgia"/>
              </a:rPr>
              <a:t>Pradesh.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1244600" marR="147320" lvl="1" indent="-228600" algn="just">
              <a:lnSpc>
                <a:spcPct val="94400"/>
              </a:lnSpc>
              <a:spcBef>
                <a:spcPts val="5"/>
              </a:spcBef>
              <a:buFont typeface="Wingdings"/>
              <a:buChar char=""/>
              <a:tabLst>
                <a:tab pos="1245235" algn="l"/>
              </a:tabLst>
            </a:pPr>
            <a:r>
              <a:rPr sz="900" spc="-5" dirty="0">
                <a:latin typeface="Georgia"/>
                <a:cs typeface="Georgia"/>
              </a:rPr>
              <a:t>Since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study region </a:t>
            </a:r>
            <a:r>
              <a:rPr sz="900" dirty="0">
                <a:latin typeface="Georgia"/>
                <a:cs typeface="Georgia"/>
              </a:rPr>
              <a:t>lies </a:t>
            </a:r>
            <a:r>
              <a:rPr sz="900" spc="-10" dirty="0">
                <a:latin typeface="Georgia"/>
                <a:cs typeface="Georgia"/>
              </a:rPr>
              <a:t>far </a:t>
            </a:r>
            <a:r>
              <a:rPr sz="900" spc="-5" dirty="0">
                <a:latin typeface="Georgia"/>
                <a:cs typeface="Georgia"/>
              </a:rPr>
              <a:t>away from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sea coast area/ region, </a:t>
            </a:r>
            <a:r>
              <a:rPr sz="900" dirty="0">
                <a:latin typeface="Georgia"/>
                <a:cs typeface="Georgia"/>
              </a:rPr>
              <a:t>it </a:t>
            </a:r>
            <a:r>
              <a:rPr sz="900" spc="-5" dirty="0">
                <a:latin typeface="Georgia"/>
                <a:cs typeface="Georgia"/>
              </a:rPr>
              <a:t>experiences  continental </a:t>
            </a:r>
            <a:r>
              <a:rPr sz="900" spc="5" dirty="0">
                <a:latin typeface="Georgia"/>
                <a:cs typeface="Georgia"/>
              </a:rPr>
              <a:t>type </a:t>
            </a:r>
            <a:r>
              <a:rPr sz="900" spc="-5" dirty="0">
                <a:latin typeface="Georgia"/>
                <a:cs typeface="Georgia"/>
              </a:rPr>
              <a:t>of climate zone. </a:t>
            </a:r>
            <a:r>
              <a:rPr sz="900" dirty="0">
                <a:latin typeface="Georgia"/>
                <a:cs typeface="Georgia"/>
              </a:rPr>
              <a:t>It has the </a:t>
            </a:r>
            <a:r>
              <a:rPr sz="900" spc="-5" dirty="0">
                <a:latin typeface="Georgia"/>
                <a:cs typeface="Georgia"/>
              </a:rPr>
              <a:t>Tropical </a:t>
            </a:r>
            <a:r>
              <a:rPr sz="900" spc="-10" dirty="0">
                <a:latin typeface="Georgia"/>
                <a:cs typeface="Georgia"/>
              </a:rPr>
              <a:t>monsoon </a:t>
            </a:r>
            <a:r>
              <a:rPr sz="900" spc="-5" dirty="0">
                <a:latin typeface="Georgia"/>
                <a:cs typeface="Georgia"/>
              </a:rPr>
              <a:t>climate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5" dirty="0">
                <a:latin typeface="Georgia"/>
                <a:cs typeface="Georgia"/>
              </a:rPr>
              <a:t>five </a:t>
            </a:r>
            <a:r>
              <a:rPr sz="900" spc="-5" dirty="0">
                <a:latin typeface="Georgia"/>
                <a:cs typeface="Georgia"/>
              </a:rPr>
              <a:t>distinct/  dissimilar/ divergent seasons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namely…!!!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har char=""/>
            </a:pPr>
            <a:endParaRPr sz="800">
              <a:latin typeface="Georgia"/>
              <a:cs typeface="Georgia"/>
            </a:endParaRPr>
          </a:p>
          <a:p>
            <a:pPr marL="1473200" lvl="2" indent="-229235">
              <a:lnSpc>
                <a:spcPct val="100000"/>
              </a:lnSpc>
              <a:buFont typeface="Wingdings"/>
              <a:buChar char=""/>
              <a:tabLst>
                <a:tab pos="1473200" algn="l"/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i. </a:t>
            </a:r>
            <a:r>
              <a:rPr sz="900" i="1" spc="-5" dirty="0">
                <a:latin typeface="Georgia"/>
                <a:cs typeface="Georgia"/>
              </a:rPr>
              <a:t>Monsoon </a:t>
            </a:r>
            <a:r>
              <a:rPr sz="900" i="1" dirty="0">
                <a:latin typeface="Georgia"/>
                <a:cs typeface="Georgia"/>
              </a:rPr>
              <a:t>season extending from </a:t>
            </a:r>
            <a:r>
              <a:rPr sz="900" i="1" spc="5" dirty="0">
                <a:latin typeface="Georgia"/>
                <a:cs typeface="Georgia"/>
              </a:rPr>
              <a:t>June </a:t>
            </a:r>
            <a:r>
              <a:rPr sz="900" i="1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September</a:t>
            </a:r>
            <a:r>
              <a:rPr sz="900" i="1" spc="-100" dirty="0">
                <a:latin typeface="Georgia"/>
                <a:cs typeface="Georgia"/>
              </a:rPr>
              <a:t> </a:t>
            </a:r>
            <a:r>
              <a:rPr sz="900" i="1" spc="-10" dirty="0">
                <a:latin typeface="Georgia"/>
                <a:cs typeface="Georgia"/>
              </a:rPr>
              <a:t>month;</a:t>
            </a:r>
            <a:endParaRPr sz="900">
              <a:latin typeface="Georgia"/>
              <a:cs typeface="Georgia"/>
            </a:endParaRPr>
          </a:p>
          <a:p>
            <a:pPr marL="1473200" lvl="2" indent="-229235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1473200" algn="l"/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ii. </a:t>
            </a:r>
            <a:r>
              <a:rPr sz="900" i="1" spc="-5" dirty="0">
                <a:latin typeface="Georgia"/>
                <a:cs typeface="Georgia"/>
              </a:rPr>
              <a:t>Retreating monsoon </a:t>
            </a:r>
            <a:r>
              <a:rPr sz="900" i="1" dirty="0">
                <a:latin typeface="Georgia"/>
                <a:cs typeface="Georgia"/>
              </a:rPr>
              <a:t>season </a:t>
            </a:r>
            <a:r>
              <a:rPr sz="900" i="1" spc="-5" dirty="0">
                <a:latin typeface="Georgia"/>
                <a:cs typeface="Georgia"/>
              </a:rPr>
              <a:t>extending </a:t>
            </a:r>
            <a:r>
              <a:rPr sz="900" i="1" dirty="0">
                <a:latin typeface="Georgia"/>
                <a:cs typeface="Georgia"/>
              </a:rPr>
              <a:t>from </a:t>
            </a:r>
            <a:r>
              <a:rPr sz="900" i="1" spc="-5" dirty="0">
                <a:latin typeface="Georgia"/>
                <a:cs typeface="Georgia"/>
              </a:rPr>
              <a:t>October </a:t>
            </a:r>
            <a:r>
              <a:rPr sz="900" i="1" dirty="0">
                <a:latin typeface="Georgia"/>
                <a:cs typeface="Georgia"/>
              </a:rPr>
              <a:t>to </a:t>
            </a:r>
            <a:r>
              <a:rPr sz="900" i="1" spc="-5" dirty="0">
                <a:latin typeface="Georgia"/>
                <a:cs typeface="Georgia"/>
              </a:rPr>
              <a:t>November</a:t>
            </a:r>
            <a:r>
              <a:rPr sz="900" i="1" spc="-40" dirty="0">
                <a:latin typeface="Georgia"/>
                <a:cs typeface="Georgia"/>
              </a:rPr>
              <a:t> </a:t>
            </a:r>
            <a:r>
              <a:rPr sz="900" i="1" spc="-10" dirty="0">
                <a:latin typeface="Georgia"/>
                <a:cs typeface="Georgia"/>
              </a:rPr>
              <a:t>month;</a:t>
            </a:r>
            <a:endParaRPr sz="900">
              <a:latin typeface="Georgia"/>
              <a:cs typeface="Georgia"/>
            </a:endParaRPr>
          </a:p>
          <a:p>
            <a:pPr marL="1473200" lvl="2" indent="-229235">
              <a:lnSpc>
                <a:spcPct val="100000"/>
              </a:lnSpc>
              <a:spcBef>
                <a:spcPts val="384"/>
              </a:spcBef>
              <a:buFont typeface="Wingdings"/>
              <a:buChar char=""/>
              <a:tabLst>
                <a:tab pos="1473200" algn="l"/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iii. </a:t>
            </a:r>
            <a:r>
              <a:rPr sz="900" i="1" spc="-5" dirty="0">
                <a:latin typeface="Georgia"/>
                <a:cs typeface="Georgia"/>
              </a:rPr>
              <a:t>Winter </a:t>
            </a:r>
            <a:r>
              <a:rPr sz="900" i="1" dirty="0">
                <a:latin typeface="Georgia"/>
                <a:cs typeface="Georgia"/>
              </a:rPr>
              <a:t>season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spc="-5" dirty="0">
                <a:latin typeface="Georgia"/>
                <a:cs typeface="Georgia"/>
              </a:rPr>
              <a:t>December </a:t>
            </a:r>
            <a:r>
              <a:rPr sz="900" i="1" dirty="0">
                <a:latin typeface="Georgia"/>
                <a:cs typeface="Georgia"/>
              </a:rPr>
              <a:t>to February</a:t>
            </a:r>
            <a:r>
              <a:rPr sz="900" i="1" spc="-6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month;</a:t>
            </a:r>
            <a:endParaRPr sz="900">
              <a:latin typeface="Georgia"/>
              <a:cs typeface="Georgia"/>
            </a:endParaRPr>
          </a:p>
          <a:p>
            <a:pPr marL="1473200" lvl="2" indent="-229235">
              <a:lnSpc>
                <a:spcPct val="100000"/>
              </a:lnSpc>
              <a:spcBef>
                <a:spcPts val="405"/>
              </a:spcBef>
              <a:buFont typeface="Wingdings"/>
              <a:buChar char=""/>
              <a:tabLst>
                <a:tab pos="1473200" algn="l"/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iv. </a:t>
            </a:r>
            <a:r>
              <a:rPr sz="900" i="1" dirty="0">
                <a:latin typeface="Georgia"/>
                <a:cs typeface="Georgia"/>
              </a:rPr>
              <a:t>Summer </a:t>
            </a:r>
            <a:r>
              <a:rPr sz="900" i="1" spc="-5" dirty="0">
                <a:latin typeface="Georgia"/>
                <a:cs typeface="Georgia"/>
              </a:rPr>
              <a:t>season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dirty="0">
                <a:latin typeface="Georgia"/>
                <a:cs typeface="Georgia"/>
              </a:rPr>
              <a:t>March to May</a:t>
            </a:r>
            <a:r>
              <a:rPr sz="900" i="1" spc="-7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month.</a:t>
            </a:r>
            <a:endParaRPr sz="900">
              <a:latin typeface="Georgia"/>
              <a:cs typeface="Georgia"/>
            </a:endParaRPr>
          </a:p>
          <a:p>
            <a:pPr marL="1473200" marR="144780" lvl="2" indent="-228600" algn="just">
              <a:lnSpc>
                <a:spcPct val="94600"/>
              </a:lnSpc>
              <a:spcBef>
                <a:spcPts val="465"/>
              </a:spcBef>
              <a:buFont typeface="Wingdings"/>
              <a:buChar char=""/>
              <a:tabLst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v. </a:t>
            </a:r>
            <a:r>
              <a:rPr sz="900" i="1" spc="-5" dirty="0">
                <a:latin typeface="Georgia"/>
                <a:cs typeface="Georgia"/>
              </a:rPr>
              <a:t>The temperature </a:t>
            </a:r>
            <a:r>
              <a:rPr sz="900" i="1" dirty="0">
                <a:latin typeface="Georgia"/>
                <a:cs typeface="Georgia"/>
              </a:rPr>
              <a:t>during </a:t>
            </a:r>
            <a:r>
              <a:rPr sz="900" i="1" spc="-5" dirty="0">
                <a:latin typeface="Georgia"/>
                <a:cs typeface="Georgia"/>
              </a:rPr>
              <a:t>spring season </a:t>
            </a:r>
            <a:r>
              <a:rPr sz="900" i="1" dirty="0">
                <a:latin typeface="Georgia"/>
                <a:cs typeface="Georgia"/>
              </a:rPr>
              <a:t>ranges between </a:t>
            </a:r>
            <a:r>
              <a:rPr sz="900" i="1" spc="5" dirty="0">
                <a:latin typeface="Georgia"/>
                <a:cs typeface="Georgia"/>
              </a:rPr>
              <a:t>6°C at </a:t>
            </a:r>
            <a:r>
              <a:rPr sz="900" i="1" spc="-5" dirty="0">
                <a:latin typeface="Georgia"/>
                <a:cs typeface="Georgia"/>
              </a:rPr>
              <a:t>night </a:t>
            </a:r>
            <a:r>
              <a:rPr sz="900" i="1" dirty="0">
                <a:latin typeface="Georgia"/>
                <a:cs typeface="Georgia"/>
              </a:rPr>
              <a:t>to 17°C  during</a:t>
            </a:r>
            <a:r>
              <a:rPr sz="900" i="1" spc="-45" dirty="0">
                <a:latin typeface="Georgia"/>
                <a:cs typeface="Georgia"/>
              </a:rPr>
              <a:t> </a:t>
            </a:r>
            <a:r>
              <a:rPr sz="900" i="1" spc="5" dirty="0">
                <a:latin typeface="Georgia"/>
                <a:cs typeface="Georgia"/>
              </a:rPr>
              <a:t>day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in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the</a:t>
            </a:r>
            <a:r>
              <a:rPr sz="900" i="1" spc="1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month of</a:t>
            </a:r>
            <a:r>
              <a:rPr sz="900" i="1" spc="-60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December</a:t>
            </a:r>
            <a:r>
              <a:rPr sz="900" i="1" spc="-3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the</a:t>
            </a:r>
            <a:r>
              <a:rPr sz="900" i="1" spc="-4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sky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generally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remains</a:t>
            </a:r>
            <a:r>
              <a:rPr sz="900" i="1" spc="-5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clear</a:t>
            </a:r>
            <a:r>
              <a:rPr sz="900" i="1" spc="-3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in</a:t>
            </a:r>
            <a:r>
              <a:rPr sz="900" i="1" spc="-5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Arunachal  </a:t>
            </a:r>
            <a:r>
              <a:rPr sz="900" i="1" dirty="0">
                <a:latin typeface="Georgia"/>
                <a:cs typeface="Georgia"/>
              </a:rPr>
              <a:t>Pradesh;</a:t>
            </a:r>
            <a:endParaRPr sz="900">
              <a:latin typeface="Georgia"/>
              <a:cs typeface="Georgia"/>
            </a:endParaRPr>
          </a:p>
          <a:p>
            <a:pPr marL="1473200" marR="144145" lvl="2" indent="-228600" algn="just">
              <a:lnSpc>
                <a:spcPts val="1030"/>
              </a:lnSpc>
              <a:spcBef>
                <a:spcPts val="459"/>
              </a:spcBef>
              <a:buFont typeface="Wingdings"/>
              <a:buChar char=""/>
              <a:tabLst>
                <a:tab pos="1473835" algn="l"/>
              </a:tabLst>
            </a:pPr>
            <a:r>
              <a:rPr sz="900" b="1" i="1" dirty="0">
                <a:latin typeface="Georgia"/>
                <a:cs typeface="Georgia"/>
              </a:rPr>
              <a:t>vi. </a:t>
            </a:r>
            <a:r>
              <a:rPr sz="900" i="1" dirty="0">
                <a:latin typeface="Georgia"/>
                <a:cs typeface="Georgia"/>
              </a:rPr>
              <a:t>Autumn season </a:t>
            </a:r>
            <a:r>
              <a:rPr sz="900" i="1" spc="-5" dirty="0">
                <a:latin typeface="Georgia"/>
                <a:cs typeface="Georgia"/>
              </a:rPr>
              <a:t>falls on </a:t>
            </a:r>
            <a:r>
              <a:rPr sz="900" i="1" dirty="0">
                <a:latin typeface="Georgia"/>
                <a:cs typeface="Georgia"/>
              </a:rPr>
              <a:t>the </a:t>
            </a:r>
            <a:r>
              <a:rPr sz="900" i="1" spc="-5" dirty="0">
                <a:latin typeface="Georgia"/>
                <a:cs typeface="Georgia"/>
              </a:rPr>
              <a:t>months of </a:t>
            </a:r>
            <a:r>
              <a:rPr sz="900" i="1" dirty="0">
                <a:latin typeface="Georgia"/>
                <a:cs typeface="Georgia"/>
              </a:rPr>
              <a:t>September and </a:t>
            </a:r>
            <a:r>
              <a:rPr sz="900" i="1" spc="-5" dirty="0">
                <a:latin typeface="Georgia"/>
                <a:cs typeface="Georgia"/>
              </a:rPr>
              <a:t>October </a:t>
            </a:r>
            <a:r>
              <a:rPr sz="900" i="1" dirty="0">
                <a:latin typeface="Georgia"/>
                <a:cs typeface="Georgia"/>
              </a:rPr>
              <a:t>in </a:t>
            </a:r>
            <a:r>
              <a:rPr sz="900" i="1" spc="-5" dirty="0">
                <a:latin typeface="Georgia"/>
                <a:cs typeface="Georgia"/>
              </a:rPr>
              <a:t>Arunachal  </a:t>
            </a:r>
            <a:r>
              <a:rPr sz="900" i="1" dirty="0">
                <a:latin typeface="Georgia"/>
                <a:cs typeface="Georgia"/>
              </a:rPr>
              <a:t>Pradesh;</a:t>
            </a:r>
            <a:endParaRPr sz="900">
              <a:latin typeface="Georgia"/>
              <a:cs typeface="Georgia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Font typeface="Wingdings"/>
              <a:buChar char=""/>
            </a:pPr>
            <a:endParaRPr sz="850">
              <a:latin typeface="Georgia"/>
              <a:cs typeface="Georgia"/>
            </a:endParaRPr>
          </a:p>
          <a:p>
            <a:pPr marL="1244600" marR="141605" lvl="1" indent="-228600" algn="just">
              <a:lnSpc>
                <a:spcPct val="94700"/>
              </a:lnSpc>
              <a:buFont typeface="Wingdings"/>
              <a:buChar char=""/>
              <a:tabLst>
                <a:tab pos="1245235" algn="l"/>
              </a:tabLst>
            </a:pPr>
            <a:r>
              <a:rPr sz="900" spc="-5" dirty="0">
                <a:latin typeface="Georgia"/>
                <a:cs typeface="Georgia"/>
              </a:rPr>
              <a:t>Other minor effects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increased incidences of skin </a:t>
            </a:r>
            <a:r>
              <a:rPr sz="900" dirty="0">
                <a:latin typeface="Georgia"/>
                <a:cs typeface="Georgia"/>
              </a:rPr>
              <a:t>disorders, </a:t>
            </a:r>
            <a:r>
              <a:rPr sz="900" spc="-5" dirty="0">
                <a:latin typeface="Georgia"/>
                <a:cs typeface="Georgia"/>
              </a:rPr>
              <a:t>such </a:t>
            </a:r>
            <a:r>
              <a:rPr sz="900" dirty="0">
                <a:latin typeface="Georgia"/>
                <a:cs typeface="Georgia"/>
              </a:rPr>
              <a:t>as prickly heat and  </a:t>
            </a:r>
            <a:r>
              <a:rPr sz="900" spc="-5" dirty="0">
                <a:latin typeface="Georgia"/>
                <a:cs typeface="Georgia"/>
              </a:rPr>
              <a:t>fungal skin disorders </a:t>
            </a:r>
            <a:r>
              <a:rPr sz="900" spc="-10" dirty="0">
                <a:latin typeface="Georgia"/>
                <a:cs typeface="Georgia"/>
              </a:rPr>
              <a:t>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ringworm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athlete's foot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result </a:t>
            </a:r>
            <a:r>
              <a:rPr sz="900" spc="-5" dirty="0">
                <a:latin typeface="Georgia"/>
                <a:cs typeface="Georgia"/>
              </a:rPr>
              <a:t>of increased  </a:t>
            </a:r>
            <a:r>
              <a:rPr sz="900" dirty="0">
                <a:latin typeface="Georgia"/>
                <a:cs typeface="Georgia"/>
              </a:rPr>
              <a:t>temperature and humidity. </a:t>
            </a:r>
            <a:r>
              <a:rPr sz="900" spc="-5" dirty="0">
                <a:latin typeface="Georgia"/>
                <a:cs typeface="Georgia"/>
              </a:rPr>
              <a:t>Some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viral diseases </a:t>
            </a:r>
            <a:r>
              <a:rPr sz="900" dirty="0">
                <a:latin typeface="Georgia"/>
                <a:cs typeface="Georgia"/>
              </a:rPr>
              <a:t>like </a:t>
            </a:r>
            <a:r>
              <a:rPr sz="900" b="1" dirty="0">
                <a:latin typeface="Georgia"/>
                <a:cs typeface="Georgia"/>
              </a:rPr>
              <a:t>“Peste </a:t>
            </a:r>
            <a:r>
              <a:rPr sz="900" b="1" spc="5" dirty="0">
                <a:latin typeface="Georgia"/>
                <a:cs typeface="Georgia"/>
              </a:rPr>
              <a:t>des </a:t>
            </a:r>
            <a:r>
              <a:rPr sz="900" b="1" spc="-5" dirty="0">
                <a:latin typeface="Georgia"/>
                <a:cs typeface="Georgia"/>
              </a:rPr>
              <a:t>Petits  Ruminants” (PPR) </a:t>
            </a:r>
            <a:r>
              <a:rPr sz="900" spc="-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an acute </a:t>
            </a:r>
            <a:r>
              <a:rPr sz="900" spc="-5" dirty="0">
                <a:latin typeface="Georgia"/>
                <a:cs typeface="Georgia"/>
              </a:rPr>
              <a:t>or </a:t>
            </a:r>
            <a:r>
              <a:rPr sz="900" dirty="0">
                <a:latin typeface="Georgia"/>
                <a:cs typeface="Georgia"/>
              </a:rPr>
              <a:t>sub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acute </a:t>
            </a:r>
            <a:r>
              <a:rPr sz="900" spc="-5" dirty="0">
                <a:latin typeface="Georgia"/>
                <a:cs typeface="Georgia"/>
              </a:rPr>
              <a:t>viral </a:t>
            </a:r>
            <a:r>
              <a:rPr sz="900" spc="-10" dirty="0">
                <a:latin typeface="Georgia"/>
                <a:cs typeface="Georgia"/>
              </a:rPr>
              <a:t>disease </a:t>
            </a:r>
            <a:r>
              <a:rPr sz="900" spc="-5" dirty="0">
                <a:latin typeface="Georgia"/>
                <a:cs typeface="Georgia"/>
              </a:rPr>
              <a:t>of goats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sheep  characterized </a:t>
            </a:r>
            <a:r>
              <a:rPr sz="900" spc="-15" dirty="0">
                <a:latin typeface="Georgia"/>
                <a:cs typeface="Georgia"/>
              </a:rPr>
              <a:t>by </a:t>
            </a:r>
            <a:r>
              <a:rPr sz="900" spc="-5" dirty="0">
                <a:latin typeface="Georgia"/>
                <a:cs typeface="Georgia"/>
              </a:rPr>
              <a:t>fever, necrotic stomatitis, gastroenteritis, pneumonia etc. </a:t>
            </a:r>
            <a:r>
              <a:rPr sz="900" dirty="0">
                <a:latin typeface="Georgia"/>
                <a:cs typeface="Georgia"/>
              </a:rPr>
              <a:t>may also </a:t>
            </a:r>
            <a:r>
              <a:rPr sz="900" spc="5" dirty="0">
                <a:latin typeface="Georgia"/>
                <a:cs typeface="Georgia"/>
              </a:rPr>
              <a:t>re –  </a:t>
            </a:r>
            <a:r>
              <a:rPr sz="900" dirty="0">
                <a:latin typeface="Georgia"/>
                <a:cs typeface="Georgia"/>
              </a:rPr>
              <a:t>appear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affecting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small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ruminant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population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well.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“Temperature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Humidity</a:t>
            </a:r>
            <a:r>
              <a:rPr sz="900" b="1" spc="-4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Index”  </a:t>
            </a:r>
            <a:r>
              <a:rPr sz="900" b="1" dirty="0">
                <a:latin typeface="Georgia"/>
                <a:cs typeface="Georgia"/>
              </a:rPr>
              <a:t>(THI)</a:t>
            </a:r>
            <a:r>
              <a:rPr sz="900" dirty="0">
                <a:latin typeface="Georgia"/>
                <a:cs typeface="Georgia"/>
              </a:rPr>
              <a:t>, </a:t>
            </a:r>
            <a:r>
              <a:rPr sz="900" spc="-5" dirty="0">
                <a:latin typeface="Georgia"/>
                <a:cs typeface="Georgia"/>
              </a:rPr>
              <a:t>representing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combined stress of </a:t>
            </a:r>
            <a:r>
              <a:rPr sz="900" dirty="0">
                <a:latin typeface="Georgia"/>
                <a:cs typeface="Georgia"/>
              </a:rPr>
              <a:t>temperature and </a:t>
            </a:r>
            <a:r>
              <a:rPr sz="900" spc="-5" dirty="0">
                <a:latin typeface="Georgia"/>
                <a:cs typeface="Georgia"/>
              </a:rPr>
              <a:t>humidity, affects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productivity of livestock. </a:t>
            </a:r>
            <a:r>
              <a:rPr sz="900" spc="5" dirty="0">
                <a:latin typeface="Georgia"/>
                <a:cs typeface="Georgia"/>
              </a:rPr>
              <a:t>In </a:t>
            </a:r>
            <a:r>
              <a:rPr sz="900" dirty="0">
                <a:latin typeface="Georgia"/>
                <a:cs typeface="Georgia"/>
              </a:rPr>
              <a:t>addition to </a:t>
            </a:r>
            <a:r>
              <a:rPr sz="900" spc="-5" dirty="0">
                <a:latin typeface="Georgia"/>
                <a:cs typeface="Georgia"/>
              </a:rPr>
              <a:t>these inherent </a:t>
            </a:r>
            <a:r>
              <a:rPr sz="900" dirty="0">
                <a:latin typeface="Georgia"/>
                <a:cs typeface="Georgia"/>
              </a:rPr>
              <a:t>problems </a:t>
            </a:r>
            <a:r>
              <a:rPr sz="900" spc="-5" dirty="0">
                <a:latin typeface="Georgia"/>
                <a:cs typeface="Georgia"/>
              </a:rPr>
              <a:t>increasing </a:t>
            </a:r>
            <a:r>
              <a:rPr sz="900" dirty="0">
                <a:latin typeface="Georgia"/>
                <a:cs typeface="Georgia"/>
              </a:rPr>
              <a:t>temperature  and </a:t>
            </a:r>
            <a:r>
              <a:rPr sz="900" spc="-5" dirty="0">
                <a:latin typeface="Georgia"/>
                <a:cs typeface="Georgia"/>
              </a:rPr>
              <a:t>humidity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10" dirty="0">
                <a:latin typeface="Georgia"/>
                <a:cs typeface="Georgia"/>
              </a:rPr>
              <a:t>also </a:t>
            </a:r>
            <a:r>
              <a:rPr sz="900" spc="-5" dirty="0">
                <a:latin typeface="Georgia"/>
                <a:cs typeface="Georgia"/>
              </a:rPr>
              <a:t>affecting </a:t>
            </a:r>
            <a:r>
              <a:rPr sz="900" dirty="0">
                <a:latin typeface="Georgia"/>
                <a:cs typeface="Georgia"/>
              </a:rPr>
              <a:t>the quality </a:t>
            </a:r>
            <a:r>
              <a:rPr sz="900" spc="-5" dirty="0">
                <a:latin typeface="Georgia"/>
                <a:cs typeface="Georgia"/>
              </a:rPr>
              <a:t>of these produce. </a:t>
            </a:r>
            <a:r>
              <a:rPr sz="900" spc="-10" dirty="0">
                <a:latin typeface="Georgia"/>
                <a:cs typeface="Georgia"/>
              </a:rPr>
              <a:t>For </a:t>
            </a:r>
            <a:r>
              <a:rPr sz="900" dirty="0">
                <a:latin typeface="Georgia"/>
                <a:cs typeface="Georgia"/>
              </a:rPr>
              <a:t>value </a:t>
            </a:r>
            <a:r>
              <a:rPr sz="900" spc="-5" dirty="0">
                <a:latin typeface="Georgia"/>
                <a:cs typeface="Georgia"/>
              </a:rPr>
              <a:t>addition,  processing </a:t>
            </a:r>
            <a:r>
              <a:rPr sz="900" dirty="0">
                <a:latin typeface="Georgia"/>
                <a:cs typeface="Georgia"/>
              </a:rPr>
              <a:t>units and </a:t>
            </a:r>
            <a:r>
              <a:rPr sz="900" spc="-5" dirty="0">
                <a:latin typeface="Georgia"/>
                <a:cs typeface="Georgia"/>
              </a:rPr>
              <a:t>marketing of products need </a:t>
            </a:r>
            <a:r>
              <a:rPr sz="900" dirty="0">
                <a:latin typeface="Georgia"/>
                <a:cs typeface="Georgia"/>
              </a:rPr>
              <a:t>to be </a:t>
            </a:r>
            <a:r>
              <a:rPr sz="900" spc="-5" dirty="0">
                <a:latin typeface="Georgia"/>
                <a:cs typeface="Georgia"/>
              </a:rPr>
              <a:t>developed for </a:t>
            </a:r>
            <a:r>
              <a:rPr sz="900" dirty="0">
                <a:latin typeface="Georgia"/>
                <a:cs typeface="Georgia"/>
              </a:rPr>
              <a:t>rural </a:t>
            </a:r>
            <a:r>
              <a:rPr sz="900" spc="-5" dirty="0">
                <a:latin typeface="Georgia"/>
                <a:cs typeface="Georgia"/>
              </a:rPr>
              <a:t>clusters </a:t>
            </a:r>
            <a:r>
              <a:rPr sz="900" dirty="0">
                <a:latin typeface="Georgia"/>
                <a:cs typeface="Georgia"/>
              </a:rPr>
              <a:t>in  </a:t>
            </a:r>
            <a:r>
              <a:rPr sz="900" spc="-5" dirty="0">
                <a:latin typeface="Georgia"/>
                <a:cs typeface="Georgia"/>
              </a:rPr>
              <a:t>different </a:t>
            </a:r>
            <a:r>
              <a:rPr sz="900" b="1" spc="-5" dirty="0">
                <a:latin typeface="Georgia"/>
                <a:cs typeface="Georgia"/>
              </a:rPr>
              <a:t>“Agro </a:t>
            </a:r>
            <a:r>
              <a:rPr sz="900" b="1" spc="5" dirty="0">
                <a:latin typeface="Georgia"/>
                <a:cs typeface="Georgia"/>
              </a:rPr>
              <a:t>– </a:t>
            </a:r>
            <a:r>
              <a:rPr sz="900" b="1" spc="-5" dirty="0">
                <a:latin typeface="Georgia"/>
                <a:cs typeface="Georgia"/>
              </a:rPr>
              <a:t>Climatic Zones” </a:t>
            </a:r>
            <a:r>
              <a:rPr sz="900" b="1" dirty="0">
                <a:latin typeface="Georgia"/>
                <a:cs typeface="Georgia"/>
              </a:rPr>
              <a:t>(ACZ)</a:t>
            </a:r>
            <a:r>
              <a:rPr sz="900" dirty="0">
                <a:latin typeface="Georgia"/>
                <a:cs typeface="Georgia"/>
              </a:rPr>
              <a:t>. </a:t>
            </a:r>
            <a:r>
              <a:rPr sz="900" spc="5" dirty="0">
                <a:latin typeface="Georgia"/>
                <a:cs typeface="Georgia"/>
              </a:rPr>
              <a:t>This </a:t>
            </a:r>
            <a:r>
              <a:rPr sz="900" spc="-5" dirty="0">
                <a:latin typeface="Georgia"/>
                <a:cs typeface="Georgia"/>
              </a:rPr>
              <a:t>would </a:t>
            </a:r>
            <a:r>
              <a:rPr sz="900" dirty="0">
                <a:latin typeface="Georgia"/>
                <a:cs typeface="Georgia"/>
              </a:rPr>
              <a:t>also help in </a:t>
            </a:r>
            <a:r>
              <a:rPr sz="900" spc="-5" dirty="0">
                <a:latin typeface="Georgia"/>
                <a:cs typeface="Georgia"/>
              </a:rPr>
              <a:t>reducing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wastage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produce. </a:t>
            </a:r>
            <a:r>
              <a:rPr sz="900" dirty="0">
                <a:latin typeface="Georgia"/>
                <a:cs typeface="Georgia"/>
              </a:rPr>
              <a:t>Beside the </a:t>
            </a:r>
            <a:r>
              <a:rPr sz="900" spc="-10" dirty="0">
                <a:latin typeface="Georgia"/>
                <a:cs typeface="Georgia"/>
              </a:rPr>
              <a:t>vector </a:t>
            </a:r>
            <a:r>
              <a:rPr sz="900" spc="-5" dirty="0">
                <a:latin typeface="Georgia"/>
                <a:cs typeface="Georgia"/>
              </a:rPr>
              <a:t>borne diseases </a:t>
            </a:r>
            <a:r>
              <a:rPr sz="900" dirty="0">
                <a:latin typeface="Georgia"/>
                <a:cs typeface="Georgia"/>
              </a:rPr>
              <a:t>that could </a:t>
            </a:r>
            <a:r>
              <a:rPr sz="900" spc="-5" dirty="0">
                <a:latin typeface="Georgia"/>
                <a:cs typeface="Georgia"/>
              </a:rPr>
              <a:t>expand </a:t>
            </a:r>
            <a:r>
              <a:rPr sz="900" spc="-10" dirty="0">
                <a:latin typeface="Georgia"/>
                <a:cs typeface="Georgia"/>
              </a:rPr>
              <a:t>its  </a:t>
            </a:r>
            <a:r>
              <a:rPr sz="900" spc="-5" dirty="0">
                <a:latin typeface="Georgia"/>
                <a:cs typeface="Georgia"/>
              </a:rPr>
              <a:t>occurrences, other infections </a:t>
            </a:r>
            <a:r>
              <a:rPr sz="900" dirty="0">
                <a:latin typeface="Georgia"/>
                <a:cs typeface="Georgia"/>
              </a:rPr>
              <a:t>that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related to varying </a:t>
            </a:r>
            <a:r>
              <a:rPr sz="900" spc="-5" dirty="0">
                <a:latin typeface="Georgia"/>
                <a:cs typeface="Georgia"/>
              </a:rPr>
              <a:t>temperature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humidity  indices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also </a:t>
            </a:r>
            <a:r>
              <a:rPr sz="900" spc="-5" dirty="0">
                <a:latin typeface="Georgia"/>
                <a:cs typeface="Georgia"/>
              </a:rPr>
              <a:t>imminent </a:t>
            </a:r>
            <a:r>
              <a:rPr sz="900" dirty="0">
                <a:latin typeface="Georgia"/>
                <a:cs typeface="Georgia"/>
              </a:rPr>
              <a:t>threats to human </a:t>
            </a:r>
            <a:r>
              <a:rPr sz="900" spc="-5" dirty="0">
                <a:latin typeface="Georgia"/>
                <a:cs typeface="Georgia"/>
              </a:rPr>
              <a:t>health </a:t>
            </a:r>
            <a:r>
              <a:rPr sz="900" dirty="0">
                <a:latin typeface="Georgia"/>
                <a:cs typeface="Georgia"/>
              </a:rPr>
              <a:t>and its </a:t>
            </a:r>
            <a:r>
              <a:rPr sz="900" spc="-5" dirty="0">
                <a:latin typeface="Georgia"/>
                <a:cs typeface="Georgia"/>
              </a:rPr>
              <a:t>well</a:t>
            </a:r>
            <a:r>
              <a:rPr sz="900" spc="-1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beings.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har char=""/>
            </a:pPr>
            <a:endParaRPr sz="800">
              <a:latin typeface="Georgia"/>
              <a:cs typeface="Georgia"/>
            </a:endParaRPr>
          </a:p>
          <a:p>
            <a:pPr marL="330200" indent="-229235">
              <a:lnSpc>
                <a:spcPct val="100000"/>
              </a:lnSpc>
              <a:buFont typeface="Wingdings"/>
              <a:buChar char=""/>
              <a:tabLst>
                <a:tab pos="330200" algn="l"/>
                <a:tab pos="330835" algn="l"/>
              </a:tabLst>
            </a:pPr>
            <a:r>
              <a:rPr sz="900" b="1" dirty="0">
                <a:latin typeface="Georgia"/>
                <a:cs typeface="Georgia"/>
              </a:rPr>
              <a:t>Ambient Air Quality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244600" marR="149860" lvl="1" indent="-228600" algn="just">
              <a:lnSpc>
                <a:spcPts val="1030"/>
              </a:lnSpc>
              <a:buFont typeface="Wingdings"/>
              <a:buChar char=""/>
              <a:tabLst>
                <a:tab pos="1245235" algn="l"/>
              </a:tabLst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air </a:t>
            </a:r>
            <a:r>
              <a:rPr sz="900" spc="-5" dirty="0">
                <a:latin typeface="Georgia"/>
                <a:cs typeface="Georgia"/>
              </a:rPr>
              <a:t>quality along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roadsides/ ways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good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there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less </a:t>
            </a:r>
            <a:r>
              <a:rPr sz="900" spc="-5" dirty="0">
                <a:latin typeface="Georgia"/>
                <a:cs typeface="Georgia"/>
              </a:rPr>
              <a:t>flow of traffic. </a:t>
            </a:r>
            <a:r>
              <a:rPr sz="900" spc="5" dirty="0">
                <a:latin typeface="Georgia"/>
                <a:cs typeface="Georgia"/>
              </a:rPr>
              <a:t>No </a:t>
            </a:r>
            <a:r>
              <a:rPr sz="900" spc="-5" dirty="0">
                <a:latin typeface="Georgia"/>
                <a:cs typeface="Georgia"/>
              </a:rPr>
              <a:t>major  </a:t>
            </a:r>
            <a:r>
              <a:rPr sz="900" dirty="0">
                <a:latin typeface="Georgia"/>
                <a:cs typeface="Georgia"/>
              </a:rPr>
              <a:t>source</a:t>
            </a:r>
            <a:r>
              <a:rPr sz="900" spc="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emission</a:t>
            </a:r>
            <a:r>
              <a:rPr sz="900" spc="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exhaust</a:t>
            </a:r>
            <a:r>
              <a:rPr sz="900" spc="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gases</a:t>
            </a:r>
            <a:r>
              <a:rPr sz="900" spc="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exist</a:t>
            </a:r>
            <a:r>
              <a:rPr sz="900" spc="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along</a:t>
            </a:r>
            <a:r>
              <a:rPr sz="900" spc="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roadways</a:t>
            </a:r>
            <a:r>
              <a:rPr sz="900" spc="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or</a:t>
            </a:r>
            <a:r>
              <a:rPr sz="900" spc="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roadsides</a:t>
            </a:r>
            <a:r>
              <a:rPr sz="900" spc="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except</a:t>
            </a:r>
            <a:r>
              <a:rPr sz="900" spc="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some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146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5740" y="731266"/>
            <a:ext cx="5606415" cy="25031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55700" marR="10795">
              <a:lnSpc>
                <a:spcPts val="1030"/>
              </a:lnSpc>
              <a:spcBef>
                <a:spcPts val="185"/>
              </a:spcBef>
            </a:pPr>
            <a:r>
              <a:rPr sz="900" spc="-5" dirty="0">
                <a:latin typeface="Georgia"/>
                <a:cs typeface="Georgia"/>
              </a:rPr>
              <a:t>commercial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residential establishments concerns, enterprises, </a:t>
            </a:r>
            <a:r>
              <a:rPr sz="900" dirty="0">
                <a:latin typeface="Georgia"/>
                <a:cs typeface="Georgia"/>
              </a:rPr>
              <a:t>shops </a:t>
            </a:r>
            <a:r>
              <a:rPr sz="900" spc="-5" dirty="0">
                <a:latin typeface="Georgia"/>
                <a:cs typeface="Georgia"/>
              </a:rPr>
              <a:t>etc., </a:t>
            </a:r>
            <a:r>
              <a:rPr sz="900" dirty="0">
                <a:latin typeface="Georgia"/>
                <a:cs typeface="Georgia"/>
              </a:rPr>
              <a:t>which </a:t>
            </a:r>
            <a:r>
              <a:rPr sz="900" spc="5" dirty="0">
                <a:latin typeface="Georgia"/>
                <a:cs typeface="Georgia"/>
              </a:rPr>
              <a:t>burn  </a:t>
            </a:r>
            <a:r>
              <a:rPr sz="900" spc="-5" dirty="0">
                <a:latin typeface="Georgia"/>
                <a:cs typeface="Georgia"/>
              </a:rPr>
              <a:t>wood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fuel </a:t>
            </a:r>
            <a:r>
              <a:rPr sz="900" spc="-5" dirty="0">
                <a:latin typeface="Georgia"/>
                <a:cs typeface="Georgia"/>
              </a:rPr>
              <a:t>for commercial and domestic purposes/ reasons or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functions.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Georgia"/>
              <a:cs typeface="Georgia"/>
            </a:endParaRPr>
          </a:p>
          <a:p>
            <a:pPr marL="1155700" marR="12700" indent="-228600" algn="just">
              <a:lnSpc>
                <a:spcPct val="9490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1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900" dirty="0">
                <a:latin typeface="Georgia"/>
                <a:cs typeface="Georgia"/>
              </a:rPr>
              <a:t>road is in </a:t>
            </a:r>
            <a:r>
              <a:rPr sz="900" spc="-5" dirty="0">
                <a:latin typeface="Georgia"/>
                <a:cs typeface="Georgia"/>
              </a:rPr>
              <a:t>narrow condition, </a:t>
            </a:r>
            <a:r>
              <a:rPr sz="900" dirty="0">
                <a:latin typeface="Georgia"/>
                <a:cs typeface="Georgia"/>
              </a:rPr>
              <a:t>dust </a:t>
            </a:r>
            <a:r>
              <a:rPr sz="900" spc="-5" dirty="0">
                <a:latin typeface="Georgia"/>
                <a:cs typeface="Georgia"/>
              </a:rPr>
              <a:t>due </a:t>
            </a:r>
            <a:r>
              <a:rPr sz="900" dirty="0">
                <a:latin typeface="Georgia"/>
                <a:cs typeface="Georgia"/>
              </a:rPr>
              <a:t>to wind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blown and </a:t>
            </a:r>
            <a:r>
              <a:rPr sz="900" spc="-5" dirty="0">
                <a:latin typeface="Georgia"/>
                <a:cs typeface="Georgia"/>
              </a:rPr>
              <a:t>movement of  </a:t>
            </a:r>
            <a:r>
              <a:rPr sz="900" dirty="0">
                <a:latin typeface="Georgia"/>
                <a:cs typeface="Georgia"/>
              </a:rPr>
              <a:t>vehicles </a:t>
            </a:r>
            <a:r>
              <a:rPr sz="900" spc="-5" dirty="0">
                <a:latin typeface="Georgia"/>
                <a:cs typeface="Georgia"/>
              </a:rPr>
              <a:t>on earthen shoulder portion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observed experimentally, physically </a:t>
            </a:r>
            <a:r>
              <a:rPr sz="900" spc="-1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practically along </a:t>
            </a:r>
            <a:r>
              <a:rPr sz="900" dirty="0">
                <a:latin typeface="Georgia"/>
                <a:cs typeface="Georgia"/>
              </a:rPr>
              <a:t>the roadside. However, </a:t>
            </a:r>
            <a:r>
              <a:rPr sz="900" spc="-10" dirty="0">
                <a:latin typeface="Georgia"/>
                <a:cs typeface="Georgia"/>
              </a:rPr>
              <a:t>such </a:t>
            </a:r>
            <a:r>
              <a:rPr sz="900" spc="5" dirty="0">
                <a:latin typeface="Georgia"/>
                <a:cs typeface="Georgia"/>
              </a:rPr>
              <a:t>dust </a:t>
            </a:r>
            <a:r>
              <a:rPr sz="900" spc="-5" dirty="0">
                <a:latin typeface="Georgia"/>
                <a:cs typeface="Georgia"/>
              </a:rPr>
              <a:t>particles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settled or mend or  resolved within short distances </a:t>
            </a:r>
            <a:r>
              <a:rPr sz="900" dirty="0">
                <a:latin typeface="Georgia"/>
                <a:cs typeface="Georgia"/>
              </a:rPr>
              <a:t>from the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road.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dirty="0">
                <a:latin typeface="Georgia"/>
                <a:cs typeface="Georgia"/>
              </a:rPr>
              <a:t>Noise Levels</a:t>
            </a:r>
            <a:r>
              <a:rPr sz="900" b="1" spc="-2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850">
              <a:latin typeface="Georgia"/>
              <a:cs typeface="Georgia"/>
            </a:endParaRPr>
          </a:p>
          <a:p>
            <a:pPr marL="1155700" marR="10795" lvl="1" indent="-228600" algn="just">
              <a:lnSpc>
                <a:spcPct val="9440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5" dirty="0">
                <a:latin typeface="Georgia"/>
                <a:cs typeface="Georgia"/>
              </a:rPr>
              <a:t>In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area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along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road,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noise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levels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moderate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there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less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traffic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flow.  Therefore,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contribution of traffic, </a:t>
            </a:r>
            <a:r>
              <a:rPr sz="900" dirty="0">
                <a:latin typeface="Georgia"/>
                <a:cs typeface="Georgia"/>
              </a:rPr>
              <a:t>an </a:t>
            </a:r>
            <a:r>
              <a:rPr sz="900" spc="-5" dirty="0">
                <a:latin typeface="Georgia"/>
                <a:cs typeface="Georgia"/>
              </a:rPr>
              <a:t>increase of </a:t>
            </a:r>
            <a:r>
              <a:rPr sz="900" dirty="0">
                <a:latin typeface="Georgia"/>
                <a:cs typeface="Georgia"/>
              </a:rPr>
              <a:t>ambient </a:t>
            </a:r>
            <a:r>
              <a:rPr sz="900" spc="-5" dirty="0">
                <a:latin typeface="Georgia"/>
                <a:cs typeface="Georgia"/>
              </a:rPr>
              <a:t>noise </a:t>
            </a:r>
            <a:r>
              <a:rPr sz="900" dirty="0">
                <a:latin typeface="Georgia"/>
                <a:cs typeface="Georgia"/>
              </a:rPr>
              <a:t>levels can be  </a:t>
            </a:r>
            <a:r>
              <a:rPr sz="900" spc="-5" dirty="0">
                <a:latin typeface="Georgia"/>
                <a:cs typeface="Georgia"/>
              </a:rPr>
              <a:t>considered insignificant or unimportant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immaterial.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buFont typeface="Wingdings"/>
              <a:buChar char=""/>
            </a:pPr>
            <a:endParaRPr sz="85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spc="-5" dirty="0">
                <a:latin typeface="Georgia"/>
                <a:cs typeface="Georgia"/>
              </a:rPr>
              <a:t>Seismological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5080" lvl="1" indent="-228600" algn="just">
              <a:lnSpc>
                <a:spcPct val="9440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1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per seismic zonal </a:t>
            </a:r>
            <a:r>
              <a:rPr sz="900" spc="-10" dirty="0">
                <a:latin typeface="Georgia"/>
                <a:cs typeface="Georgia"/>
              </a:rPr>
              <a:t>map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India, the </a:t>
            </a:r>
            <a:r>
              <a:rPr sz="900" spc="-10" dirty="0">
                <a:latin typeface="Georgia"/>
                <a:cs typeface="Georgia"/>
              </a:rPr>
              <a:t>sub </a:t>
            </a:r>
            <a:r>
              <a:rPr sz="900" spc="-5" dirty="0">
                <a:latin typeface="Georgia"/>
                <a:cs typeface="Georgia"/>
              </a:rPr>
              <a:t>project area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10" dirty="0">
                <a:latin typeface="Georgia"/>
                <a:cs typeface="Georgia"/>
              </a:rPr>
              <a:t>located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seismic zone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II. 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bridges, </a:t>
            </a:r>
            <a:r>
              <a:rPr sz="900" dirty="0">
                <a:latin typeface="Georgia"/>
                <a:cs typeface="Georgia"/>
              </a:rPr>
              <a:t>culverts and </a:t>
            </a:r>
            <a:r>
              <a:rPr sz="900" spc="-5" dirty="0">
                <a:latin typeface="Georgia"/>
                <a:cs typeface="Georgia"/>
              </a:rPr>
              <a:t>other structures, therefore, need </a:t>
            </a:r>
            <a:r>
              <a:rPr sz="900" dirty="0">
                <a:latin typeface="Georgia"/>
                <a:cs typeface="Georgia"/>
              </a:rPr>
              <a:t>to be </a:t>
            </a:r>
            <a:r>
              <a:rPr sz="900" spc="-5" dirty="0">
                <a:latin typeface="Georgia"/>
                <a:cs typeface="Georgia"/>
              </a:rPr>
              <a:t>designed accordingly </a:t>
            </a:r>
            <a:r>
              <a:rPr sz="900" dirty="0">
                <a:latin typeface="Georgia"/>
                <a:cs typeface="Georgia"/>
              </a:rPr>
              <a:t>as  per </a:t>
            </a:r>
            <a:r>
              <a:rPr sz="900" spc="-5" dirty="0">
                <a:latin typeface="Georgia"/>
                <a:cs typeface="Georgia"/>
              </a:rPr>
              <a:t>specific </a:t>
            </a:r>
            <a:r>
              <a:rPr sz="900" dirty="0">
                <a:latin typeface="Georgia"/>
                <a:cs typeface="Georgia"/>
              </a:rPr>
              <a:t>record </a:t>
            </a:r>
            <a:r>
              <a:rPr sz="900" spc="-5" dirty="0">
                <a:latin typeface="Georgia"/>
                <a:cs typeface="Georgia"/>
              </a:rPr>
              <a:t>of civil construction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work.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147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618540" y="3328796"/>
            <a:ext cx="208279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spc="5" dirty="0">
                <a:latin typeface="Georgia"/>
                <a:cs typeface="Georgia"/>
              </a:rPr>
              <a:t>(</a:t>
            </a:r>
            <a:r>
              <a:rPr sz="900" b="1" spc="-15" dirty="0">
                <a:latin typeface="Georgia"/>
                <a:cs typeface="Georgia"/>
              </a:rPr>
              <a:t>ii</a:t>
            </a:r>
            <a:r>
              <a:rPr sz="900" b="1" spc="5" dirty="0">
                <a:latin typeface="Georgia"/>
                <a:cs typeface="Georgia"/>
              </a:rPr>
              <a:t>)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5740" y="3328796"/>
            <a:ext cx="1635125" cy="4241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dirty="0">
                <a:latin typeface="Georgia"/>
                <a:cs typeface="Georgia"/>
              </a:rPr>
              <a:t>Ecological </a:t>
            </a:r>
            <a:r>
              <a:rPr sz="900" b="1" spc="-5" dirty="0">
                <a:latin typeface="Georgia"/>
                <a:cs typeface="Georgia"/>
              </a:rPr>
              <a:t>Resources</a:t>
            </a:r>
            <a:r>
              <a:rPr sz="900" b="1" spc="-8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Index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spc="-5" dirty="0">
                <a:latin typeface="Georgia"/>
                <a:cs typeface="Georgia"/>
              </a:rPr>
              <a:t>Terrestrial</a:t>
            </a:r>
            <a:r>
              <a:rPr sz="900" b="1" spc="-4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Ecology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75740" y="3850385"/>
            <a:ext cx="5604510" cy="353949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155700" marR="5080" indent="-228600" algn="just">
              <a:lnSpc>
                <a:spcPct val="94600"/>
              </a:lnSpc>
              <a:spcBef>
                <a:spcPts val="170"/>
              </a:spcBef>
              <a:buFont typeface="Wingdings"/>
              <a:buChar char=""/>
              <a:tabLst>
                <a:tab pos="1156335" algn="l"/>
              </a:tabLst>
            </a:pPr>
            <a:r>
              <a:rPr sz="900" dirty="0">
                <a:latin typeface="Georgia"/>
                <a:cs typeface="Georgia"/>
              </a:rPr>
              <a:t>Impacts to </a:t>
            </a:r>
            <a:r>
              <a:rPr sz="900" spc="-5" dirty="0">
                <a:latin typeface="Georgia"/>
                <a:cs typeface="Georgia"/>
              </a:rPr>
              <a:t>flora </a:t>
            </a:r>
            <a:r>
              <a:rPr sz="900" dirty="0">
                <a:latin typeface="Georgia"/>
                <a:cs typeface="Georgia"/>
              </a:rPr>
              <a:t>will be </a:t>
            </a:r>
            <a:r>
              <a:rPr sz="900" spc="-5" dirty="0">
                <a:latin typeface="Georgia"/>
                <a:cs typeface="Georgia"/>
              </a:rPr>
              <a:t>minimal throughout most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projected </a:t>
            </a:r>
            <a:r>
              <a:rPr sz="900" dirty="0">
                <a:latin typeface="Georgia"/>
                <a:cs typeface="Georgia"/>
              </a:rPr>
              <a:t>areas. </a:t>
            </a:r>
            <a:r>
              <a:rPr sz="900" spc="-5" dirty="0">
                <a:latin typeface="Georgia"/>
                <a:cs typeface="Georgia"/>
              </a:rPr>
              <a:t>Most of </a:t>
            </a:r>
            <a:r>
              <a:rPr sz="900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length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b="1" dirty="0">
                <a:latin typeface="Georgia"/>
                <a:cs typeface="Georgia"/>
              </a:rPr>
              <a:t>“Right of Way” (ROW) </a:t>
            </a:r>
            <a:r>
              <a:rPr sz="900" dirty="0">
                <a:latin typeface="Georgia"/>
                <a:cs typeface="Georgia"/>
              </a:rPr>
              <a:t>lies in rural </a:t>
            </a:r>
            <a:r>
              <a:rPr sz="900" spc="-5" dirty="0">
                <a:latin typeface="Georgia"/>
                <a:cs typeface="Georgia"/>
              </a:rPr>
              <a:t>areas </a:t>
            </a:r>
            <a:r>
              <a:rPr sz="900" dirty="0">
                <a:latin typeface="Georgia"/>
                <a:cs typeface="Georgia"/>
              </a:rPr>
              <a:t>as well as </a:t>
            </a:r>
            <a:r>
              <a:rPr sz="900" spc="-5" dirty="0">
                <a:latin typeface="Georgia"/>
                <a:cs typeface="Georgia"/>
              </a:rPr>
              <a:t>some </a:t>
            </a:r>
            <a:r>
              <a:rPr sz="900" spc="5" dirty="0">
                <a:latin typeface="Georgia"/>
                <a:cs typeface="Georgia"/>
              </a:rPr>
              <a:t>parts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urban  areas </a:t>
            </a:r>
            <a:r>
              <a:rPr sz="900" spc="-5" dirty="0">
                <a:latin typeface="Georgia"/>
                <a:cs typeface="Georgia"/>
              </a:rPr>
              <a:t>also. Insofar </a:t>
            </a:r>
            <a:r>
              <a:rPr sz="900" dirty="0">
                <a:latin typeface="Georgia"/>
                <a:cs typeface="Georgia"/>
              </a:rPr>
              <a:t>as can be </a:t>
            </a:r>
            <a:r>
              <a:rPr sz="900" spc="-5" dirty="0">
                <a:latin typeface="Georgia"/>
                <a:cs typeface="Georgia"/>
              </a:rPr>
              <a:t>determined, no threatened or endangered </a:t>
            </a:r>
            <a:r>
              <a:rPr sz="900" dirty="0">
                <a:latin typeface="Georgia"/>
                <a:cs typeface="Georgia"/>
              </a:rPr>
              <a:t>plant </a:t>
            </a:r>
            <a:r>
              <a:rPr sz="900" spc="-5" dirty="0">
                <a:latin typeface="Georgia"/>
                <a:cs typeface="Georgia"/>
              </a:rPr>
              <a:t>species are  located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adjacent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affected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ROWS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adverse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impacts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special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status  of species/ </a:t>
            </a:r>
            <a:r>
              <a:rPr sz="900" dirty="0">
                <a:latin typeface="Georgia"/>
                <a:cs typeface="Georgia"/>
              </a:rPr>
              <a:t>varieties/ </a:t>
            </a:r>
            <a:r>
              <a:rPr sz="900" spc="-5" dirty="0">
                <a:latin typeface="Georgia"/>
                <a:cs typeface="Georgia"/>
              </a:rPr>
              <a:t>groups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likely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occur due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these activities. Virtually </a:t>
            </a:r>
            <a:r>
              <a:rPr sz="900" dirty="0">
                <a:latin typeface="Georgia"/>
                <a:cs typeface="Georgia"/>
              </a:rPr>
              <a:t>all  </a:t>
            </a:r>
            <a:r>
              <a:rPr sz="900" spc="-5" dirty="0">
                <a:latin typeface="Georgia"/>
                <a:cs typeface="Georgia"/>
              </a:rPr>
              <a:t>rehabilitation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resettlement </a:t>
            </a:r>
            <a:r>
              <a:rPr sz="900" dirty="0">
                <a:latin typeface="Georgia"/>
                <a:cs typeface="Georgia"/>
              </a:rPr>
              <a:t>applicable </a:t>
            </a:r>
            <a:r>
              <a:rPr sz="900" spc="-5" dirty="0">
                <a:latin typeface="Georgia"/>
                <a:cs typeface="Georgia"/>
              </a:rPr>
              <a:t>processes or activities </a:t>
            </a:r>
            <a:r>
              <a:rPr sz="900" dirty="0">
                <a:latin typeface="Georgia"/>
                <a:cs typeface="Georgia"/>
              </a:rPr>
              <a:t>will be </a:t>
            </a:r>
            <a:r>
              <a:rPr sz="900" spc="-5" dirty="0">
                <a:latin typeface="Georgia"/>
                <a:cs typeface="Georgia"/>
              </a:rPr>
              <a:t>confined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5" dirty="0">
                <a:latin typeface="Georgia"/>
                <a:cs typeface="Georgia"/>
              </a:rPr>
              <a:t>the 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900" dirty="0">
                <a:latin typeface="Georgia"/>
                <a:cs typeface="Georgia"/>
              </a:rPr>
              <a:t>ROWS, and </a:t>
            </a:r>
            <a:r>
              <a:rPr sz="900" spc="-5" dirty="0">
                <a:latin typeface="Georgia"/>
                <a:cs typeface="Georgia"/>
              </a:rPr>
              <a:t>both direct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indirect impacts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10" dirty="0">
                <a:latin typeface="Georgia"/>
                <a:cs typeface="Georgia"/>
              </a:rPr>
              <a:t>threatened </a:t>
            </a:r>
            <a:r>
              <a:rPr sz="900" spc="-5" dirty="0">
                <a:latin typeface="Georgia"/>
                <a:cs typeface="Georgia"/>
              </a:rPr>
              <a:t>or endangered plant  species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unlikely.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Plant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species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present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within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“Right</a:t>
            </a:r>
            <a:r>
              <a:rPr sz="900" b="1" spc="-35" dirty="0">
                <a:latin typeface="Georgia"/>
                <a:cs typeface="Georgia"/>
              </a:rPr>
              <a:t> </a:t>
            </a:r>
            <a:r>
              <a:rPr sz="900" b="1" spc="-10" dirty="0">
                <a:latin typeface="Georgia"/>
                <a:cs typeface="Georgia"/>
              </a:rPr>
              <a:t>of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Way”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(ROW)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are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either  introduced species or </a:t>
            </a:r>
            <a:r>
              <a:rPr sz="900" dirty="0">
                <a:latin typeface="Georgia"/>
                <a:cs typeface="Georgia"/>
              </a:rPr>
              <a:t>ubiquitous </a:t>
            </a:r>
            <a:r>
              <a:rPr sz="900" spc="-5" dirty="0">
                <a:latin typeface="Georgia"/>
                <a:cs typeface="Georgia"/>
              </a:rPr>
              <a:t>native species, </a:t>
            </a:r>
            <a:r>
              <a:rPr sz="900" dirty="0">
                <a:latin typeface="Georgia"/>
                <a:cs typeface="Georgia"/>
              </a:rPr>
              <a:t>which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highly </a:t>
            </a:r>
            <a:r>
              <a:rPr sz="900" spc="-5" dirty="0">
                <a:latin typeface="Georgia"/>
                <a:cs typeface="Georgia"/>
              </a:rPr>
              <a:t>tolerant of </a:t>
            </a:r>
            <a:r>
              <a:rPr sz="900" dirty="0">
                <a:latin typeface="Georgia"/>
                <a:cs typeface="Georgia"/>
              </a:rPr>
              <a:t>grazing,  </a:t>
            </a:r>
            <a:r>
              <a:rPr sz="900" spc="-5" dirty="0">
                <a:latin typeface="Georgia"/>
                <a:cs typeface="Georgia"/>
              </a:rPr>
              <a:t>compaction,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other </a:t>
            </a:r>
            <a:r>
              <a:rPr sz="900" dirty="0">
                <a:latin typeface="Georgia"/>
                <a:cs typeface="Georgia"/>
              </a:rPr>
              <a:t>physical </a:t>
            </a:r>
            <a:r>
              <a:rPr sz="900" spc="-5" dirty="0">
                <a:latin typeface="Georgia"/>
                <a:cs typeface="Georgia"/>
              </a:rPr>
              <a:t>disturbances. Construction activities </a:t>
            </a:r>
            <a:r>
              <a:rPr sz="900" dirty="0">
                <a:latin typeface="Georgia"/>
                <a:cs typeface="Georgia"/>
              </a:rPr>
              <a:t>will </a:t>
            </a:r>
            <a:r>
              <a:rPr sz="900" spc="-5" dirty="0">
                <a:latin typeface="Georgia"/>
                <a:cs typeface="Georgia"/>
              </a:rPr>
              <a:t>have direct  </a:t>
            </a:r>
            <a:r>
              <a:rPr sz="900" dirty="0">
                <a:latin typeface="Georgia"/>
                <a:cs typeface="Georgia"/>
              </a:rPr>
              <a:t>impact </a:t>
            </a:r>
            <a:r>
              <a:rPr sz="900" spc="-5" dirty="0">
                <a:latin typeface="Georgia"/>
                <a:cs typeface="Georgia"/>
              </a:rPr>
              <a:t>only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narrow </a:t>
            </a:r>
            <a:r>
              <a:rPr sz="900" spc="-5" dirty="0">
                <a:latin typeface="Georgia"/>
                <a:cs typeface="Georgia"/>
              </a:rPr>
              <a:t>band of vegetation adjacent </a:t>
            </a:r>
            <a:r>
              <a:rPr sz="900" dirty="0">
                <a:latin typeface="Georgia"/>
                <a:cs typeface="Georgia"/>
              </a:rPr>
              <a:t>to the </a:t>
            </a:r>
            <a:r>
              <a:rPr sz="900" spc="-5" dirty="0">
                <a:latin typeface="Georgia"/>
                <a:cs typeface="Georgia"/>
              </a:rPr>
              <a:t>existing </a:t>
            </a:r>
            <a:r>
              <a:rPr sz="900" dirty="0">
                <a:latin typeface="Georgia"/>
                <a:cs typeface="Georgia"/>
              </a:rPr>
              <a:t>roadways. </a:t>
            </a:r>
            <a:r>
              <a:rPr sz="900" spc="-5" dirty="0">
                <a:latin typeface="Georgia"/>
                <a:cs typeface="Georgia"/>
              </a:rPr>
              <a:t>Potential  </a:t>
            </a:r>
            <a:r>
              <a:rPr sz="900" dirty="0">
                <a:latin typeface="Georgia"/>
                <a:cs typeface="Georgia"/>
              </a:rPr>
              <a:t>impacts to flora, in </a:t>
            </a:r>
            <a:r>
              <a:rPr sz="900" spc="-5" dirty="0">
                <a:latin typeface="Georgia"/>
                <a:cs typeface="Georgia"/>
              </a:rPr>
              <a:t>both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forested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non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forested land </a:t>
            </a:r>
            <a:r>
              <a:rPr sz="900" dirty="0">
                <a:latin typeface="Georgia"/>
                <a:cs typeface="Georgia"/>
              </a:rPr>
              <a:t>areas will be </a:t>
            </a:r>
            <a:r>
              <a:rPr sz="900" spc="-5" dirty="0">
                <a:latin typeface="Georgia"/>
                <a:cs typeface="Georgia"/>
              </a:rPr>
              <a:t>avoided </a:t>
            </a:r>
            <a:r>
              <a:rPr sz="900" spc="-15" dirty="0">
                <a:latin typeface="Georgia"/>
                <a:cs typeface="Georgia"/>
              </a:rPr>
              <a:t>by  </a:t>
            </a:r>
            <a:r>
              <a:rPr sz="900" spc="-5" dirty="0">
                <a:latin typeface="Georgia"/>
                <a:cs typeface="Georgia"/>
              </a:rPr>
              <a:t>ensuring </a:t>
            </a:r>
            <a:r>
              <a:rPr sz="900" dirty="0">
                <a:latin typeface="Georgia"/>
                <a:cs typeface="Georgia"/>
              </a:rPr>
              <a:t>that roadside </a:t>
            </a:r>
            <a:r>
              <a:rPr sz="900" spc="-5" dirty="0">
                <a:latin typeface="Georgia"/>
                <a:cs typeface="Georgia"/>
              </a:rPr>
              <a:t>activities 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asphalt </a:t>
            </a:r>
            <a:r>
              <a:rPr sz="900" spc="-10" dirty="0">
                <a:latin typeface="Georgia"/>
                <a:cs typeface="Georgia"/>
              </a:rPr>
              <a:t>crushing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hot mixing </a:t>
            </a:r>
            <a:r>
              <a:rPr sz="900" dirty="0">
                <a:latin typeface="Georgia"/>
                <a:cs typeface="Georgia"/>
              </a:rPr>
              <a:t>plants,  </a:t>
            </a:r>
            <a:r>
              <a:rPr sz="900" spc="-5" dirty="0">
                <a:latin typeface="Georgia"/>
                <a:cs typeface="Georgia"/>
              </a:rPr>
              <a:t>construction </a:t>
            </a:r>
            <a:r>
              <a:rPr sz="900" dirty="0">
                <a:latin typeface="Georgia"/>
                <a:cs typeface="Georgia"/>
              </a:rPr>
              <a:t>camps and </a:t>
            </a:r>
            <a:r>
              <a:rPr sz="900" spc="-10" dirty="0">
                <a:latin typeface="Georgia"/>
                <a:cs typeface="Georgia"/>
              </a:rPr>
              <a:t>other </a:t>
            </a:r>
            <a:r>
              <a:rPr sz="900" spc="-5" dirty="0">
                <a:latin typeface="Georgia"/>
                <a:cs typeface="Georgia"/>
              </a:rPr>
              <a:t>ancillary </a:t>
            </a:r>
            <a:r>
              <a:rPr sz="900" dirty="0">
                <a:latin typeface="Georgia"/>
                <a:cs typeface="Georgia"/>
              </a:rPr>
              <a:t>features </a:t>
            </a:r>
            <a:r>
              <a:rPr sz="900" spc="-5" dirty="0">
                <a:latin typeface="Georgia"/>
                <a:cs typeface="Georgia"/>
              </a:rPr>
              <a:t>are properly sited. </a:t>
            </a:r>
            <a:r>
              <a:rPr sz="900" dirty="0">
                <a:latin typeface="Georgia"/>
                <a:cs typeface="Georgia"/>
              </a:rPr>
              <a:t>Right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Way, </a:t>
            </a:r>
            <a:r>
              <a:rPr sz="900" spc="-5" dirty="0">
                <a:latin typeface="Georgia"/>
                <a:cs typeface="Georgia"/>
              </a:rPr>
              <a:t>both  inside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outside of forested </a:t>
            </a:r>
            <a:r>
              <a:rPr sz="900" dirty="0">
                <a:latin typeface="Georgia"/>
                <a:cs typeface="Georgia"/>
              </a:rPr>
              <a:t>areas is </a:t>
            </a:r>
            <a:r>
              <a:rPr sz="900" spc="-5" dirty="0">
                <a:latin typeface="Georgia"/>
                <a:cs typeface="Georgia"/>
              </a:rPr>
              <a:t>lined </a:t>
            </a:r>
            <a:r>
              <a:rPr sz="900" spc="-15" dirty="0">
                <a:latin typeface="Georgia"/>
                <a:cs typeface="Georgia"/>
              </a:rPr>
              <a:t>by </a:t>
            </a:r>
            <a:r>
              <a:rPr sz="900" spc="-5" dirty="0">
                <a:latin typeface="Georgia"/>
                <a:cs typeface="Georgia"/>
              </a:rPr>
              <a:t>mature </a:t>
            </a:r>
            <a:r>
              <a:rPr sz="900" dirty="0">
                <a:latin typeface="Georgia"/>
                <a:cs typeface="Georgia"/>
              </a:rPr>
              <a:t>trees overarching the roadways/  roadside. </a:t>
            </a:r>
            <a:r>
              <a:rPr sz="900" spc="5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some </a:t>
            </a:r>
            <a:r>
              <a:rPr sz="900" dirty="0">
                <a:latin typeface="Georgia"/>
                <a:cs typeface="Georgia"/>
              </a:rPr>
              <a:t>portion trees will have to be cut to permit </a:t>
            </a:r>
            <a:r>
              <a:rPr sz="900" spc="-5" dirty="0">
                <a:latin typeface="Georgia"/>
                <a:cs typeface="Georgia"/>
              </a:rPr>
              <a:t>rehabilitation </a:t>
            </a:r>
            <a:r>
              <a:rPr sz="90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resettlement of </a:t>
            </a:r>
            <a:r>
              <a:rPr sz="900" dirty="0">
                <a:latin typeface="Georgia"/>
                <a:cs typeface="Georgia"/>
              </a:rPr>
              <a:t>the roads to </a:t>
            </a:r>
            <a:r>
              <a:rPr sz="900" spc="-5" dirty="0">
                <a:latin typeface="Georgia"/>
                <a:cs typeface="Georgia"/>
              </a:rPr>
              <a:t>current/ recent </a:t>
            </a:r>
            <a:r>
              <a:rPr sz="900" dirty="0">
                <a:latin typeface="Georgia"/>
                <a:cs typeface="Georgia"/>
              </a:rPr>
              <a:t>applicable </a:t>
            </a:r>
            <a:r>
              <a:rPr sz="900" spc="-5" dirty="0">
                <a:latin typeface="Georgia"/>
                <a:cs typeface="Georgia"/>
              </a:rPr>
              <a:t>safety </a:t>
            </a:r>
            <a:r>
              <a:rPr sz="900" dirty="0">
                <a:latin typeface="Georgia"/>
                <a:cs typeface="Georgia"/>
              </a:rPr>
              <a:t>measure</a:t>
            </a:r>
            <a:r>
              <a:rPr sz="900" spc="-8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standards.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spc="-5" dirty="0">
                <a:latin typeface="Georgia"/>
                <a:cs typeface="Georgia"/>
              </a:rPr>
              <a:t>Wildlife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15875" lvl="1" indent="-228600" algn="just">
              <a:lnSpc>
                <a:spcPts val="1010"/>
              </a:lnSpc>
              <a:spcBef>
                <a:spcPts val="5"/>
              </a:spcBef>
              <a:buFont typeface="Wingdings"/>
              <a:buChar char=""/>
              <a:tabLst>
                <a:tab pos="1156335" algn="l"/>
              </a:tabLst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road </a:t>
            </a:r>
            <a:r>
              <a:rPr sz="900" spc="-5" dirty="0">
                <a:latin typeface="Georgia"/>
                <a:cs typeface="Georgia"/>
              </a:rPr>
              <a:t>does </a:t>
            </a:r>
            <a:r>
              <a:rPr sz="900" dirty="0">
                <a:latin typeface="Georgia"/>
                <a:cs typeface="Georgia"/>
              </a:rPr>
              <a:t>pass </a:t>
            </a:r>
            <a:r>
              <a:rPr sz="900" spc="-5" dirty="0">
                <a:latin typeface="Georgia"/>
                <a:cs typeface="Georgia"/>
              </a:rPr>
              <a:t>through any wildlife </a:t>
            </a:r>
            <a:r>
              <a:rPr sz="900" dirty="0">
                <a:latin typeface="Georgia"/>
                <a:cs typeface="Georgia"/>
              </a:rPr>
              <a:t>area in the </a:t>
            </a:r>
            <a:r>
              <a:rPr sz="900" spc="-5" dirty="0">
                <a:latin typeface="Georgia"/>
                <a:cs typeface="Georgia"/>
              </a:rPr>
              <a:t>projected region. </a:t>
            </a:r>
            <a:r>
              <a:rPr sz="900" spc="5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wildlife zone  </a:t>
            </a:r>
            <a:r>
              <a:rPr sz="900" dirty="0">
                <a:latin typeface="Georgia"/>
                <a:cs typeface="Georgia"/>
              </a:rPr>
              <a:t>occurs in the </a:t>
            </a:r>
            <a:r>
              <a:rPr sz="900" spc="-5" dirty="0">
                <a:latin typeface="Georgia"/>
                <a:cs typeface="Georgia"/>
              </a:rPr>
              <a:t>region/ area or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state.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Wingdings"/>
              <a:buChar char=""/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dirty="0">
                <a:latin typeface="Georgia"/>
                <a:cs typeface="Georgia"/>
              </a:rPr>
              <a:t>Fisheries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6350" lvl="1" indent="-228600" algn="just">
              <a:lnSpc>
                <a:spcPts val="101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5" dirty="0">
                <a:latin typeface="Georgia"/>
                <a:cs typeface="Georgia"/>
              </a:rPr>
              <a:t>No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fishing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activity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observed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drains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sub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projected</a:t>
            </a:r>
            <a:r>
              <a:rPr sz="900" spc="-7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area.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And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no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fisheries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zone  </a:t>
            </a:r>
            <a:r>
              <a:rPr sz="900" dirty="0">
                <a:latin typeface="Georgia"/>
                <a:cs typeface="Georgia"/>
              </a:rPr>
              <a:t>occurs in the </a:t>
            </a:r>
            <a:r>
              <a:rPr sz="900" spc="-5" dirty="0">
                <a:latin typeface="Georgia"/>
                <a:cs typeface="Georgia"/>
              </a:rPr>
              <a:t>region/ area or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state.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8540" y="7487539"/>
            <a:ext cx="24828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spc="5" dirty="0">
                <a:latin typeface="Georgia"/>
                <a:cs typeface="Georgia"/>
              </a:rPr>
              <a:t>(</a:t>
            </a:r>
            <a:r>
              <a:rPr sz="900" b="1" spc="-15" dirty="0">
                <a:latin typeface="Georgia"/>
                <a:cs typeface="Georgia"/>
              </a:rPr>
              <a:t>iii</a:t>
            </a:r>
            <a:r>
              <a:rPr sz="900" b="1" spc="5" dirty="0">
                <a:latin typeface="Georgia"/>
                <a:cs typeface="Georgia"/>
              </a:rPr>
              <a:t>)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5740" y="7487539"/>
            <a:ext cx="142494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dirty="0">
                <a:latin typeface="Georgia"/>
                <a:cs typeface="Georgia"/>
              </a:rPr>
              <a:t>Economic</a:t>
            </a:r>
            <a:r>
              <a:rPr sz="900" b="1" spc="-5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Development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5740" y="7746872"/>
            <a:ext cx="5601970" cy="19818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10"/>
              </a:spcBef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dirty="0">
                <a:latin typeface="Georgia"/>
                <a:cs typeface="Georgia"/>
              </a:rPr>
              <a:t>Industries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5080" lvl="1" indent="-228600" algn="just">
              <a:lnSpc>
                <a:spcPts val="103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5" dirty="0">
                <a:latin typeface="Georgia"/>
                <a:cs typeface="Georgia"/>
              </a:rPr>
              <a:t>No </a:t>
            </a:r>
            <a:r>
              <a:rPr sz="900" dirty="0">
                <a:latin typeface="Georgia"/>
                <a:cs typeface="Georgia"/>
              </a:rPr>
              <a:t>major/ </a:t>
            </a:r>
            <a:r>
              <a:rPr sz="900" spc="-5" dirty="0">
                <a:latin typeface="Georgia"/>
                <a:cs typeface="Georgia"/>
              </a:rPr>
              <a:t>minor industrial activity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observed along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projected </a:t>
            </a:r>
            <a:r>
              <a:rPr sz="900" dirty="0">
                <a:latin typeface="Georgia"/>
                <a:cs typeface="Georgia"/>
              </a:rPr>
              <a:t>roadside. Therefore  </a:t>
            </a:r>
            <a:r>
              <a:rPr sz="900" spc="-5" dirty="0">
                <a:latin typeface="Georgia"/>
                <a:cs typeface="Georgia"/>
              </a:rPr>
              <a:t>no </a:t>
            </a:r>
            <a:r>
              <a:rPr sz="900" dirty="0">
                <a:latin typeface="Georgia"/>
                <a:cs typeface="Georgia"/>
              </a:rPr>
              <a:t>industrial </a:t>
            </a:r>
            <a:r>
              <a:rPr sz="900" spc="-5" dirty="0">
                <a:latin typeface="Georgia"/>
                <a:cs typeface="Georgia"/>
              </a:rPr>
              <a:t>zone </a:t>
            </a:r>
            <a:r>
              <a:rPr sz="900" dirty="0">
                <a:latin typeface="Georgia"/>
                <a:cs typeface="Georgia"/>
              </a:rPr>
              <a:t>occurs in the region/ </a:t>
            </a:r>
            <a:r>
              <a:rPr sz="900" spc="-5" dirty="0">
                <a:latin typeface="Georgia"/>
                <a:cs typeface="Georgia"/>
              </a:rPr>
              <a:t>area or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state.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Wingdings"/>
              <a:buChar char=""/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dirty="0">
                <a:latin typeface="Georgia"/>
                <a:cs typeface="Georgia"/>
              </a:rPr>
              <a:t>Commercial</a:t>
            </a:r>
            <a:r>
              <a:rPr sz="900" b="1" spc="-2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Activities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5080" lvl="1" indent="-228600" algn="just">
              <a:lnSpc>
                <a:spcPct val="9440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-5" dirty="0">
                <a:latin typeface="Georgia"/>
                <a:cs typeface="Georgia"/>
              </a:rPr>
              <a:t>Commercial activities observed mostly </a:t>
            </a:r>
            <a:r>
              <a:rPr sz="900" spc="-10" dirty="0">
                <a:latin typeface="Georgia"/>
                <a:cs typeface="Georgia"/>
              </a:rPr>
              <a:t>near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inhabitation portion, along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projected  </a:t>
            </a:r>
            <a:r>
              <a:rPr sz="900" dirty="0">
                <a:latin typeface="Georgia"/>
                <a:cs typeface="Georgia"/>
              </a:rPr>
              <a:t>road. These </a:t>
            </a:r>
            <a:r>
              <a:rPr sz="900" spc="-5" dirty="0">
                <a:latin typeface="Georgia"/>
                <a:cs typeface="Georgia"/>
              </a:rPr>
              <a:t>commercial activities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in the form </a:t>
            </a:r>
            <a:r>
              <a:rPr sz="900" spc="-5" dirty="0">
                <a:latin typeface="Georgia"/>
                <a:cs typeface="Georgia"/>
              </a:rPr>
              <a:t>of shops/ </a:t>
            </a:r>
            <a:r>
              <a:rPr sz="900" dirty="0">
                <a:latin typeface="Georgia"/>
                <a:cs typeface="Georgia"/>
              </a:rPr>
              <a:t>malls </a:t>
            </a:r>
            <a:r>
              <a:rPr sz="900" spc="-5" dirty="0">
                <a:latin typeface="Georgia"/>
                <a:cs typeface="Georgia"/>
              </a:rPr>
              <a:t>or complexes </a:t>
            </a:r>
            <a:r>
              <a:rPr sz="900" dirty="0">
                <a:latin typeface="Georgia"/>
                <a:cs typeface="Georgia"/>
              </a:rPr>
              <a:t>in the  </a:t>
            </a:r>
            <a:r>
              <a:rPr sz="900" spc="-5" dirty="0">
                <a:latin typeface="Georgia"/>
                <a:cs typeface="Georgia"/>
              </a:rPr>
              <a:t>region/ </a:t>
            </a:r>
            <a:r>
              <a:rPr sz="900" dirty="0">
                <a:latin typeface="Georgia"/>
                <a:cs typeface="Georgia"/>
              </a:rPr>
              <a:t>area </a:t>
            </a:r>
            <a:r>
              <a:rPr sz="900" spc="-15" dirty="0">
                <a:latin typeface="Georgia"/>
                <a:cs typeface="Georgia"/>
              </a:rPr>
              <a:t>or</a:t>
            </a:r>
            <a:r>
              <a:rPr sz="90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site.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Wingdings"/>
              <a:buChar char=""/>
            </a:pPr>
            <a:endParaRPr sz="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41300" algn="l"/>
                <a:tab pos="241935" algn="l"/>
              </a:tabLst>
            </a:pPr>
            <a:r>
              <a:rPr sz="900" b="1" spc="-5" dirty="0">
                <a:latin typeface="Georgia"/>
                <a:cs typeface="Georgia"/>
              </a:rPr>
              <a:t>Infrastructure</a:t>
            </a:r>
            <a:r>
              <a:rPr sz="900" b="1" spc="-1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Facilities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900">
              <a:latin typeface="Georgia"/>
              <a:cs typeface="Georgia"/>
            </a:endParaRPr>
          </a:p>
          <a:p>
            <a:pPr marL="1155700" marR="5080" lvl="1" indent="-228600" algn="just">
              <a:lnSpc>
                <a:spcPts val="1010"/>
              </a:lnSpc>
              <a:buFont typeface="Wingdings"/>
              <a:buChar char=""/>
              <a:tabLst>
                <a:tab pos="1156335" algn="l"/>
              </a:tabLst>
            </a:pPr>
            <a:r>
              <a:rPr sz="900" spc="-5" dirty="0">
                <a:latin typeface="Georgia"/>
                <a:cs typeface="Georgia"/>
              </a:rPr>
              <a:t>Infrastructure facilities are </a:t>
            </a:r>
            <a:r>
              <a:rPr sz="900" spc="-10" dirty="0">
                <a:latin typeface="Georgia"/>
                <a:cs typeface="Georgia"/>
              </a:rPr>
              <a:t>adequate/ </a:t>
            </a:r>
            <a:r>
              <a:rPr sz="900" spc="-5" dirty="0">
                <a:latin typeface="Georgia"/>
                <a:cs typeface="Georgia"/>
              </a:rPr>
              <a:t>sufficient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satisfactory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5" dirty="0">
                <a:latin typeface="Georgia"/>
                <a:cs typeface="Georgia"/>
              </a:rPr>
              <a:t>area along </a:t>
            </a:r>
            <a:r>
              <a:rPr sz="900" dirty="0">
                <a:latin typeface="Georgia"/>
                <a:cs typeface="Georgia"/>
              </a:rPr>
              <a:t>the  projected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roadside.</a:t>
            </a:r>
            <a:endParaRPr sz="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6"/>
            <a:ext cx="6062980" cy="9098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98500" indent="-229870">
              <a:lnSpc>
                <a:spcPct val="100000"/>
              </a:lnSpc>
              <a:spcBef>
                <a:spcPts val="110"/>
              </a:spcBef>
              <a:buFont typeface="Wingdings"/>
              <a:buChar char=""/>
              <a:tabLst>
                <a:tab pos="698500" algn="l"/>
                <a:tab pos="699135" algn="l"/>
              </a:tabLst>
            </a:pPr>
            <a:r>
              <a:rPr sz="900" b="1" spc="-5" dirty="0">
                <a:latin typeface="Georgia"/>
                <a:cs typeface="Georgia"/>
              </a:rPr>
              <a:t>Agricultural</a:t>
            </a:r>
            <a:r>
              <a:rPr sz="900" b="1" spc="-1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Development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"/>
            </a:pPr>
            <a:endParaRPr sz="850">
              <a:latin typeface="Georgia"/>
              <a:cs typeface="Georgia"/>
            </a:endParaRPr>
          </a:p>
          <a:p>
            <a:pPr marL="1612900" marR="6985" lvl="1" indent="-228600" algn="just">
              <a:lnSpc>
                <a:spcPct val="94700"/>
              </a:lnSpc>
              <a:buFont typeface="Wingdings"/>
              <a:buChar char=""/>
              <a:tabLst>
                <a:tab pos="1613535" algn="l"/>
              </a:tabLst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climate of </a:t>
            </a:r>
            <a:r>
              <a:rPr sz="900" dirty="0">
                <a:latin typeface="Georgia"/>
                <a:cs typeface="Georgia"/>
              </a:rPr>
              <a:t>the area is more </a:t>
            </a:r>
            <a:r>
              <a:rPr sz="900" spc="-5" dirty="0">
                <a:latin typeface="Georgia"/>
                <a:cs typeface="Georgia"/>
              </a:rPr>
              <a:t>suitable for growing </a:t>
            </a:r>
            <a:r>
              <a:rPr sz="900" dirty="0">
                <a:latin typeface="Georgia"/>
                <a:cs typeface="Georgia"/>
              </a:rPr>
              <a:t>agricultural </a:t>
            </a:r>
            <a:r>
              <a:rPr sz="900" i="1" spc="-5" dirty="0">
                <a:latin typeface="Georgia"/>
                <a:cs typeface="Georgia"/>
              </a:rPr>
              <a:t>i.e., </a:t>
            </a:r>
            <a:r>
              <a:rPr sz="900" dirty="0">
                <a:latin typeface="Georgia"/>
                <a:cs typeface="Georgia"/>
              </a:rPr>
              <a:t>wheat, </a:t>
            </a:r>
            <a:r>
              <a:rPr sz="900" spc="-5" dirty="0">
                <a:latin typeface="Georgia"/>
                <a:cs typeface="Georgia"/>
              </a:rPr>
              <a:t>soya bean,  Zwaar (Heavy), </a:t>
            </a:r>
            <a:r>
              <a:rPr sz="900" dirty="0">
                <a:latin typeface="Georgia"/>
                <a:cs typeface="Georgia"/>
              </a:rPr>
              <a:t>Bazra </a:t>
            </a:r>
            <a:r>
              <a:rPr sz="900" spc="-5" dirty="0">
                <a:latin typeface="Georgia"/>
                <a:cs typeface="Georgia"/>
              </a:rPr>
              <a:t>or </a:t>
            </a:r>
            <a:r>
              <a:rPr sz="900" dirty="0">
                <a:latin typeface="Georgia"/>
                <a:cs typeface="Georgia"/>
              </a:rPr>
              <a:t>Pearl Millet </a:t>
            </a:r>
            <a:r>
              <a:rPr sz="900" spc="-5" dirty="0">
                <a:latin typeface="Georgia"/>
                <a:cs typeface="Georgia"/>
              </a:rPr>
              <a:t>(Pennisetum </a:t>
            </a:r>
            <a:r>
              <a:rPr sz="900" dirty="0">
                <a:latin typeface="Georgia"/>
                <a:cs typeface="Georgia"/>
              </a:rPr>
              <a:t>Glaucum) is the </a:t>
            </a:r>
            <a:r>
              <a:rPr sz="900" spc="-5" dirty="0">
                <a:latin typeface="Georgia"/>
                <a:cs typeface="Georgia"/>
              </a:rPr>
              <a:t>most widely </a:t>
            </a:r>
            <a:r>
              <a:rPr sz="900" dirty="0">
                <a:latin typeface="Georgia"/>
                <a:cs typeface="Georgia"/>
              </a:rPr>
              <a:t>grown  </a:t>
            </a:r>
            <a:r>
              <a:rPr sz="900" spc="5" dirty="0">
                <a:latin typeface="Georgia"/>
                <a:cs typeface="Georgia"/>
              </a:rPr>
              <a:t>type </a:t>
            </a:r>
            <a:r>
              <a:rPr sz="900" spc="-5" dirty="0">
                <a:latin typeface="Georgia"/>
                <a:cs typeface="Georgia"/>
              </a:rPr>
              <a:t>of millet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part </a:t>
            </a:r>
            <a:r>
              <a:rPr sz="900" spc="-5" dirty="0">
                <a:latin typeface="Georgia"/>
                <a:cs typeface="Georgia"/>
              </a:rPr>
              <a:t>of plants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vegetables. </a:t>
            </a:r>
            <a:r>
              <a:rPr sz="900" dirty="0">
                <a:latin typeface="Georgia"/>
                <a:cs typeface="Georgia"/>
              </a:rPr>
              <a:t>There </a:t>
            </a:r>
            <a:r>
              <a:rPr sz="900" spc="-5" dirty="0">
                <a:latin typeface="Georgia"/>
                <a:cs typeface="Georgia"/>
              </a:rPr>
              <a:t>exists </a:t>
            </a:r>
            <a:r>
              <a:rPr sz="900" dirty="0">
                <a:latin typeface="Georgia"/>
                <a:cs typeface="Georgia"/>
              </a:rPr>
              <a:t>huge </a:t>
            </a:r>
            <a:r>
              <a:rPr sz="900" spc="-5" dirty="0">
                <a:latin typeface="Georgia"/>
                <a:cs typeface="Georgia"/>
              </a:rPr>
              <a:t>potential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10" dirty="0">
                <a:latin typeface="Georgia"/>
                <a:cs typeface="Georgia"/>
              </a:rPr>
              <a:t>far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10" dirty="0">
                <a:latin typeface="Georgia"/>
                <a:cs typeface="Georgia"/>
              </a:rPr>
              <a:t>the  </a:t>
            </a:r>
            <a:r>
              <a:rPr sz="900" dirty="0">
                <a:latin typeface="Georgia"/>
                <a:cs typeface="Georgia"/>
              </a:rPr>
              <a:t>agriculture </a:t>
            </a:r>
            <a:r>
              <a:rPr sz="900" spc="-5" dirty="0">
                <a:latin typeface="Georgia"/>
                <a:cs typeface="Georgia"/>
              </a:rPr>
              <a:t>development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concerned. Soils are Medium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Deep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Black with relatively  </a:t>
            </a:r>
            <a:r>
              <a:rPr sz="900" dirty="0">
                <a:latin typeface="Georgia"/>
                <a:cs typeface="Georgia"/>
              </a:rPr>
              <a:t>high clay </a:t>
            </a:r>
            <a:r>
              <a:rPr sz="900" spc="-5" dirty="0">
                <a:latin typeface="Georgia"/>
                <a:cs typeface="Georgia"/>
              </a:rPr>
              <a:t>content.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major agricultural crops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dirty="0">
                <a:latin typeface="Georgia"/>
                <a:cs typeface="Georgia"/>
              </a:rPr>
              <a:t>wheat, gram </a:t>
            </a:r>
            <a:r>
              <a:rPr sz="900" spc="-5" dirty="0">
                <a:latin typeface="Georgia"/>
                <a:cs typeface="Georgia"/>
              </a:rPr>
              <a:t>soybeans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cotton  seeds for cotton generation/ production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etc.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225425" lvl="1" indent="-213360">
              <a:lnSpc>
                <a:spcPct val="100000"/>
              </a:lnSpc>
              <a:spcBef>
                <a:spcPts val="5"/>
              </a:spcBef>
              <a:buAutoNum type="arabicPeriod" startAt="6"/>
              <a:tabLst>
                <a:tab pos="226060" algn="l"/>
              </a:tabLst>
            </a:pPr>
            <a:r>
              <a:rPr sz="900" b="1" spc="-5" dirty="0">
                <a:latin typeface="Georgia"/>
                <a:cs typeface="Georgia"/>
              </a:rPr>
              <a:t>SOCIAL IMPACT </a:t>
            </a:r>
            <a:r>
              <a:rPr sz="900" b="1" dirty="0">
                <a:latin typeface="Georgia"/>
                <a:cs typeface="Georgia"/>
              </a:rPr>
              <a:t>ASSESSMENT </a:t>
            </a:r>
            <a:r>
              <a:rPr sz="900" b="1" spc="-5" dirty="0">
                <a:latin typeface="Georgia"/>
                <a:cs typeface="Georgia"/>
              </a:rPr>
              <a:t>(SIA): </a:t>
            </a:r>
            <a:r>
              <a:rPr sz="900" b="1" dirty="0">
                <a:latin typeface="Georgia"/>
                <a:cs typeface="Georgia"/>
              </a:rPr>
              <a:t>GENERAL</a:t>
            </a:r>
            <a:r>
              <a:rPr sz="900" b="1" spc="-2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DESCRIPTION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Georgia"/>
              <a:buAutoNum type="arabicPeriod" startAt="6"/>
            </a:pPr>
            <a:endParaRPr sz="900">
              <a:latin typeface="Georgia"/>
              <a:cs typeface="Georgia"/>
            </a:endParaRPr>
          </a:p>
          <a:p>
            <a:pPr marL="469265" marR="5715" algn="just">
              <a:lnSpc>
                <a:spcPct val="94500"/>
              </a:lnSpc>
            </a:pPr>
            <a:r>
              <a:rPr sz="900" spc="10" dirty="0">
                <a:latin typeface="Georgia"/>
                <a:cs typeface="Georgia"/>
              </a:rPr>
              <a:t>As </a:t>
            </a:r>
            <a:r>
              <a:rPr sz="900" spc="5" dirty="0">
                <a:latin typeface="Georgia"/>
                <a:cs typeface="Georgia"/>
              </a:rPr>
              <a:t>part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project, to </a:t>
            </a:r>
            <a:r>
              <a:rPr sz="900" spc="-5" dirty="0">
                <a:latin typeface="Georgia"/>
                <a:cs typeface="Georgia"/>
              </a:rPr>
              <a:t>ascertain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Resettlement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b="1" dirty="0">
                <a:latin typeface="Georgia"/>
                <a:cs typeface="Georgia"/>
              </a:rPr>
              <a:t>“Social </a:t>
            </a:r>
            <a:r>
              <a:rPr sz="900" b="1" spc="-5" dirty="0">
                <a:latin typeface="Georgia"/>
                <a:cs typeface="Georgia"/>
              </a:rPr>
              <a:t>Development and Improvement  </a:t>
            </a:r>
            <a:r>
              <a:rPr sz="900" b="1" dirty="0">
                <a:latin typeface="Georgia"/>
                <a:cs typeface="Georgia"/>
              </a:rPr>
              <a:t>Component” </a:t>
            </a:r>
            <a:r>
              <a:rPr sz="900" b="1" spc="-5" dirty="0">
                <a:latin typeface="Georgia"/>
                <a:cs typeface="Georgia"/>
              </a:rPr>
              <a:t>(SDIC)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project, the </a:t>
            </a:r>
            <a:r>
              <a:rPr sz="900" spc="-5" dirty="0">
                <a:latin typeface="Georgia"/>
                <a:cs typeface="Georgia"/>
              </a:rPr>
              <a:t>scopes </a:t>
            </a:r>
            <a:r>
              <a:rPr sz="900" spc="10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present study as </a:t>
            </a:r>
            <a:r>
              <a:rPr sz="900" spc="-5" dirty="0">
                <a:latin typeface="Georgia"/>
                <a:cs typeface="Georgia"/>
              </a:rPr>
              <a:t>defined </a:t>
            </a:r>
            <a:r>
              <a:rPr sz="900" dirty="0">
                <a:latin typeface="Georgia"/>
                <a:cs typeface="Georgia"/>
              </a:rPr>
              <a:t>by the </a:t>
            </a:r>
            <a:r>
              <a:rPr sz="900" b="1" dirty="0">
                <a:latin typeface="Georgia"/>
                <a:cs typeface="Georgia"/>
              </a:rPr>
              <a:t>“Terms of  </a:t>
            </a:r>
            <a:r>
              <a:rPr sz="900" b="1" spc="-5" dirty="0">
                <a:latin typeface="Georgia"/>
                <a:cs typeface="Georgia"/>
              </a:rPr>
              <a:t>References”</a:t>
            </a:r>
            <a:r>
              <a:rPr sz="900" b="1" spc="-30" dirty="0">
                <a:latin typeface="Georgia"/>
                <a:cs typeface="Georgia"/>
              </a:rPr>
              <a:t> </a:t>
            </a:r>
            <a:r>
              <a:rPr sz="900" b="1" dirty="0">
                <a:latin typeface="Georgia"/>
                <a:cs typeface="Georgia"/>
              </a:rPr>
              <a:t>(TORs)</a:t>
            </a:r>
            <a:r>
              <a:rPr sz="900" b="1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involved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several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elements,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parameters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factors,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which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order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below: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698500" marR="8255" lvl="2" indent="-229235" algn="just">
              <a:lnSpc>
                <a:spcPct val="94400"/>
              </a:lnSpc>
              <a:spcBef>
                <a:spcPts val="5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spc="1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examine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assess </a:t>
            </a:r>
            <a:r>
              <a:rPr sz="900" dirty="0">
                <a:latin typeface="Georgia"/>
                <a:cs typeface="Georgia"/>
              </a:rPr>
              <a:t>the overall </a:t>
            </a:r>
            <a:r>
              <a:rPr sz="900" spc="-5" dirty="0">
                <a:latin typeface="Georgia"/>
                <a:cs typeface="Georgia"/>
              </a:rPr>
              <a:t>social </a:t>
            </a:r>
            <a:r>
              <a:rPr sz="900" dirty="0">
                <a:latin typeface="Georgia"/>
                <a:cs typeface="Georgia"/>
              </a:rPr>
              <a:t>and poverty </a:t>
            </a:r>
            <a:r>
              <a:rPr sz="900" spc="-5" dirty="0">
                <a:latin typeface="Georgia"/>
                <a:cs typeface="Georgia"/>
              </a:rPr>
              <a:t>profile of </a:t>
            </a:r>
            <a:r>
              <a:rPr sz="900" dirty="0">
                <a:latin typeface="Georgia"/>
                <a:cs typeface="Georgia"/>
              </a:rPr>
              <a:t>the project area </a:t>
            </a:r>
            <a:r>
              <a:rPr sz="900" spc="-5" dirty="0">
                <a:latin typeface="Georgia"/>
                <a:cs typeface="Georgia"/>
              </a:rPr>
              <a:t>on </a:t>
            </a:r>
            <a:r>
              <a:rPr sz="900" dirty="0">
                <a:latin typeface="Georgia"/>
                <a:cs typeface="Georgia"/>
              </a:rPr>
              <a:t>the basis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primary  and </a:t>
            </a:r>
            <a:r>
              <a:rPr sz="900" spc="-5" dirty="0">
                <a:latin typeface="Georgia"/>
                <a:cs typeface="Georgia"/>
              </a:rPr>
              <a:t>secondary data sources 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statistical handbooks, poverty </a:t>
            </a:r>
            <a:r>
              <a:rPr sz="900" dirty="0">
                <a:latin typeface="Georgia"/>
                <a:cs typeface="Georgia"/>
              </a:rPr>
              <a:t>data, land use </a:t>
            </a:r>
            <a:r>
              <a:rPr sz="900" spc="-5" dirty="0">
                <a:latin typeface="Georgia"/>
                <a:cs typeface="Georgia"/>
              </a:rPr>
              <a:t>patterns </a:t>
            </a:r>
            <a:r>
              <a:rPr sz="900" dirty="0">
                <a:latin typeface="Georgia"/>
                <a:cs typeface="Georgia"/>
              </a:rPr>
              <a:t>and prototype  </a:t>
            </a:r>
            <a:r>
              <a:rPr sz="900" spc="-5" dirty="0">
                <a:latin typeface="Georgia"/>
                <a:cs typeface="Georgia"/>
              </a:rPr>
              <a:t>models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sample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areas/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site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visits/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field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visits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key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stakeholder’s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interviews</a:t>
            </a:r>
            <a:r>
              <a:rPr sz="900" spc="-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preparation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socio</a:t>
            </a:r>
            <a:endParaRPr sz="900">
              <a:latin typeface="Georgia"/>
              <a:cs typeface="Georgia"/>
            </a:endParaRPr>
          </a:p>
          <a:p>
            <a:pPr marL="698500" algn="just">
              <a:lnSpc>
                <a:spcPts val="1030"/>
              </a:lnSpc>
            </a:pP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profile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state of </a:t>
            </a:r>
            <a:r>
              <a:rPr sz="900" b="1" dirty="0">
                <a:latin typeface="Georgia"/>
                <a:cs typeface="Georgia"/>
              </a:rPr>
              <a:t>“Arunachal” </a:t>
            </a:r>
            <a:r>
              <a:rPr sz="900" dirty="0">
                <a:latin typeface="Georgia"/>
                <a:cs typeface="Georgia"/>
              </a:rPr>
              <a:t>and the </a:t>
            </a:r>
            <a:r>
              <a:rPr sz="900" spc="-5" dirty="0">
                <a:latin typeface="Georgia"/>
                <a:cs typeface="Georgia"/>
              </a:rPr>
              <a:t>project</a:t>
            </a:r>
            <a:r>
              <a:rPr sz="900" spc="-10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districts.</a:t>
            </a:r>
            <a:endParaRPr sz="900">
              <a:latin typeface="Georgia"/>
              <a:cs typeface="Georgia"/>
            </a:endParaRPr>
          </a:p>
          <a:p>
            <a:pPr marL="698500" marR="6350" lvl="2" indent="-229235" algn="just">
              <a:lnSpc>
                <a:spcPct val="94700"/>
              </a:lnSpc>
              <a:spcBef>
                <a:spcPts val="440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spc="-5" dirty="0">
                <a:latin typeface="Georgia"/>
                <a:cs typeface="Georgia"/>
              </a:rPr>
              <a:t>Preparation of social </a:t>
            </a:r>
            <a:r>
              <a:rPr sz="900" dirty="0">
                <a:latin typeface="Georgia"/>
                <a:cs typeface="Georgia"/>
              </a:rPr>
              <a:t>and poverty </a:t>
            </a:r>
            <a:r>
              <a:rPr sz="900" spc="-5" dirty="0">
                <a:latin typeface="Georgia"/>
                <a:cs typeface="Georgia"/>
              </a:rPr>
              <a:t>or scarcity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deficiency index analysis, taking into account socio </a:t>
            </a:r>
            <a:r>
              <a:rPr sz="900" spc="5" dirty="0">
                <a:latin typeface="Georgia"/>
                <a:cs typeface="Georgia"/>
              </a:rPr>
              <a:t>– 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poverty status of </a:t>
            </a:r>
            <a:r>
              <a:rPr sz="900" dirty="0">
                <a:latin typeface="Georgia"/>
                <a:cs typeface="Georgia"/>
              </a:rPr>
              <a:t>the projected </a:t>
            </a:r>
            <a:r>
              <a:rPr sz="900" spc="5" dirty="0">
                <a:latin typeface="Georgia"/>
                <a:cs typeface="Georgia"/>
              </a:rPr>
              <a:t>area </a:t>
            </a:r>
            <a:r>
              <a:rPr sz="900" spc="-5" dirty="0">
                <a:latin typeface="Georgia"/>
                <a:cs typeface="Georgia"/>
              </a:rPr>
              <a:t>of influence, </a:t>
            </a:r>
            <a:r>
              <a:rPr sz="900" dirty="0">
                <a:latin typeface="Georgia"/>
                <a:cs typeface="Georgia"/>
              </a:rPr>
              <a:t>including the </a:t>
            </a:r>
            <a:r>
              <a:rPr sz="900" spc="-5" dirty="0">
                <a:latin typeface="Georgia"/>
                <a:cs typeface="Georgia"/>
              </a:rPr>
              <a:t>nature, extent </a:t>
            </a:r>
            <a:r>
              <a:rPr sz="900" spc="-10" dirty="0">
                <a:latin typeface="Georgia"/>
                <a:cs typeface="Georgia"/>
              </a:rPr>
              <a:t>and  </a:t>
            </a:r>
            <a:r>
              <a:rPr sz="900" spc="-5" dirty="0">
                <a:latin typeface="Georgia"/>
                <a:cs typeface="Georgia"/>
              </a:rPr>
              <a:t>determinants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poverty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area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including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assessment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risk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10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human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trafficking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HIV/  </a:t>
            </a:r>
            <a:r>
              <a:rPr sz="900" spc="5" dirty="0">
                <a:latin typeface="Georgia"/>
                <a:cs typeface="Georgia"/>
              </a:rPr>
              <a:t>AIDS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due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project.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addition,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estimation/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judgment/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inference/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evaluation/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assessment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likely  </a:t>
            </a:r>
            <a:r>
              <a:rPr sz="900" spc="-5" dirty="0">
                <a:latin typeface="Georgia"/>
                <a:cs typeface="Georgia"/>
              </a:rPr>
              <a:t>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and poverty </a:t>
            </a:r>
            <a:r>
              <a:rPr sz="900" spc="-5" dirty="0">
                <a:latin typeface="Georgia"/>
                <a:cs typeface="Georgia"/>
              </a:rPr>
              <a:t>or deficiency index reduction </a:t>
            </a:r>
            <a:r>
              <a:rPr sz="900" dirty="0">
                <a:latin typeface="Georgia"/>
                <a:cs typeface="Georgia"/>
              </a:rPr>
              <a:t>impacts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 </a:t>
            </a:r>
            <a:r>
              <a:rPr sz="900" dirty="0">
                <a:latin typeface="Georgia"/>
                <a:cs typeface="Georgia"/>
              </a:rPr>
              <a:t>also </a:t>
            </a:r>
            <a:r>
              <a:rPr sz="900" spc="-10" dirty="0">
                <a:latin typeface="Georgia"/>
                <a:cs typeface="Georgia"/>
              </a:rPr>
              <a:t>constituted </a:t>
            </a:r>
            <a:r>
              <a:rPr sz="900" dirty="0">
                <a:latin typeface="Georgia"/>
                <a:cs typeface="Georgia"/>
              </a:rPr>
              <a:t>an  </a:t>
            </a:r>
            <a:r>
              <a:rPr sz="900" spc="-5" dirty="0">
                <a:latin typeface="Georgia"/>
                <a:cs typeface="Georgia"/>
              </a:rPr>
              <a:t>important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well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significant aspect of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study.</a:t>
            </a:r>
            <a:endParaRPr sz="900">
              <a:latin typeface="Georgia"/>
              <a:cs typeface="Georgia"/>
            </a:endParaRPr>
          </a:p>
          <a:p>
            <a:pPr marL="698500" marR="7620" lvl="2" indent="-229235" algn="just">
              <a:lnSpc>
                <a:spcPct val="94400"/>
              </a:lnSpc>
              <a:spcBef>
                <a:spcPts val="470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spc="-5" dirty="0">
                <a:latin typeface="Georgia"/>
                <a:cs typeface="Georgia"/>
              </a:rPr>
              <a:t>Consultations </a:t>
            </a:r>
            <a:r>
              <a:rPr sz="900" dirty="0">
                <a:latin typeface="Georgia"/>
                <a:cs typeface="Georgia"/>
              </a:rPr>
              <a:t>with relevant </a:t>
            </a:r>
            <a:r>
              <a:rPr sz="900" spc="-5" dirty="0">
                <a:latin typeface="Georgia"/>
                <a:cs typeface="Georgia"/>
              </a:rPr>
              <a:t>officials </a:t>
            </a:r>
            <a:r>
              <a:rPr sz="900" dirty="0">
                <a:latin typeface="Georgia"/>
                <a:cs typeface="Georgia"/>
              </a:rPr>
              <a:t>from the </a:t>
            </a:r>
            <a:r>
              <a:rPr sz="900" spc="-5" dirty="0">
                <a:latin typeface="Georgia"/>
                <a:cs typeface="Georgia"/>
              </a:rPr>
              <a:t>governments, </a:t>
            </a:r>
            <a:r>
              <a:rPr sz="900" spc="5" dirty="0">
                <a:latin typeface="Georgia"/>
                <a:cs typeface="Georgia"/>
              </a:rPr>
              <a:t>NGOs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10" dirty="0">
                <a:latin typeface="Georgia"/>
                <a:cs typeface="Georgia"/>
              </a:rPr>
              <a:t>other </a:t>
            </a:r>
            <a:r>
              <a:rPr sz="900" spc="-5" dirty="0">
                <a:latin typeface="Georgia"/>
                <a:cs typeface="Georgia"/>
              </a:rPr>
              <a:t>relevant </a:t>
            </a:r>
            <a:r>
              <a:rPr sz="900" dirty="0">
                <a:latin typeface="Georgia"/>
                <a:cs typeface="Georgia"/>
              </a:rPr>
              <a:t>officials, including  </a:t>
            </a:r>
            <a:r>
              <a:rPr sz="900" spc="-5" dirty="0">
                <a:latin typeface="Georgia"/>
                <a:cs typeface="Georgia"/>
              </a:rPr>
              <a:t>consultation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“Affected</a:t>
            </a:r>
            <a:r>
              <a:rPr sz="900" b="1" spc="-60" dirty="0">
                <a:solidFill>
                  <a:srgbClr val="FF99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Persons”</a:t>
            </a:r>
            <a:r>
              <a:rPr sz="900" b="1" spc="-55" dirty="0">
                <a:solidFill>
                  <a:srgbClr val="FF99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(APs)</a:t>
            </a:r>
            <a:r>
              <a:rPr sz="900" b="1" spc="-30" dirty="0">
                <a:solidFill>
                  <a:srgbClr val="FF9900"/>
                </a:solidFill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affected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communities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assess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responses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 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ascertain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nature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scope of local participation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10" dirty="0">
                <a:latin typeface="Georgia"/>
                <a:cs typeface="Georgia"/>
              </a:rPr>
              <a:t>project </a:t>
            </a:r>
            <a:r>
              <a:rPr sz="900" spc="-5" dirty="0">
                <a:latin typeface="Georgia"/>
                <a:cs typeface="Georgia"/>
              </a:rPr>
              <a:t>planning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implementation</a:t>
            </a:r>
            <a:r>
              <a:rPr sz="900" spc="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stage.</a:t>
            </a:r>
            <a:endParaRPr sz="900">
              <a:latin typeface="Georgia"/>
              <a:cs typeface="Georgia"/>
            </a:endParaRPr>
          </a:p>
          <a:p>
            <a:pPr marL="698500" marR="12065" lvl="2" indent="-229235" algn="just">
              <a:lnSpc>
                <a:spcPts val="1010"/>
              </a:lnSpc>
              <a:spcBef>
                <a:spcPts val="500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spc="1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identify, analyze </a:t>
            </a:r>
            <a:r>
              <a:rPr sz="900" dirty="0">
                <a:latin typeface="Georgia"/>
                <a:cs typeface="Georgia"/>
              </a:rPr>
              <a:t>and where </a:t>
            </a:r>
            <a:r>
              <a:rPr sz="900" spc="-5" dirty="0">
                <a:latin typeface="Georgia"/>
                <a:cs typeface="Georgia"/>
              </a:rPr>
              <a:t>appropriate, quantify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potential resettlement </a:t>
            </a:r>
            <a:r>
              <a:rPr sz="900" dirty="0">
                <a:latin typeface="Georgia"/>
                <a:cs typeface="Georgia"/>
              </a:rPr>
              <a:t>impacts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proposed  project </a:t>
            </a:r>
            <a:r>
              <a:rPr sz="900" spc="-5" dirty="0">
                <a:latin typeface="Georgia"/>
                <a:cs typeface="Georgia"/>
              </a:rPr>
              <a:t>on </a:t>
            </a:r>
            <a:r>
              <a:rPr sz="900" dirty="0">
                <a:latin typeface="Georgia"/>
                <a:cs typeface="Georgia"/>
              </a:rPr>
              <a:t>the area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population.</a:t>
            </a:r>
            <a:endParaRPr sz="900">
              <a:latin typeface="Georgia"/>
              <a:cs typeface="Georgia"/>
            </a:endParaRPr>
          </a:p>
          <a:p>
            <a:pPr marL="698500" marR="11430" lvl="2" indent="-229235" algn="just">
              <a:lnSpc>
                <a:spcPts val="1030"/>
              </a:lnSpc>
              <a:spcBef>
                <a:spcPts val="459"/>
              </a:spcBef>
              <a:buFont typeface="Wingdings"/>
              <a:buChar char=""/>
              <a:tabLst>
                <a:tab pos="699135" algn="l"/>
              </a:tabLst>
            </a:pPr>
            <a:r>
              <a:rPr sz="900" spc="1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suggest </a:t>
            </a:r>
            <a:r>
              <a:rPr sz="900" dirty="0">
                <a:latin typeface="Georgia"/>
                <a:cs typeface="Georgia"/>
              </a:rPr>
              <a:t>measures to </a:t>
            </a:r>
            <a:r>
              <a:rPr sz="900" spc="-5" dirty="0">
                <a:latin typeface="Georgia"/>
                <a:cs typeface="Georgia"/>
              </a:rPr>
              <a:t>enhance benefits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mitigate </a:t>
            </a:r>
            <a:r>
              <a:rPr sz="900" dirty="0">
                <a:latin typeface="Georgia"/>
                <a:cs typeface="Georgia"/>
              </a:rPr>
              <a:t>adverse impact </a:t>
            </a:r>
            <a:r>
              <a:rPr sz="900" spc="-5" dirty="0">
                <a:latin typeface="Georgia"/>
                <a:cs typeface="Georgia"/>
              </a:rPr>
              <a:t>on 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profile in the  </a:t>
            </a:r>
            <a:r>
              <a:rPr sz="900" spc="-5" dirty="0">
                <a:latin typeface="Georgia"/>
                <a:cs typeface="Georgia"/>
              </a:rPr>
              <a:t>region.</a:t>
            </a:r>
            <a:endParaRPr sz="900">
              <a:latin typeface="Georgia"/>
              <a:cs typeface="Georgia"/>
            </a:endParaRPr>
          </a:p>
          <a:p>
            <a:pPr marL="469265" algn="just">
              <a:lnSpc>
                <a:spcPts val="96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report </a:t>
            </a:r>
            <a:r>
              <a:rPr sz="900" dirty="0">
                <a:latin typeface="Georgia"/>
                <a:cs typeface="Georgia"/>
              </a:rPr>
              <a:t>is </a:t>
            </a:r>
            <a:r>
              <a:rPr sz="900" spc="-5" dirty="0">
                <a:latin typeface="Georgia"/>
                <a:cs typeface="Georgia"/>
              </a:rPr>
              <a:t>based on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findings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surveys, field </a:t>
            </a:r>
            <a:r>
              <a:rPr sz="900" dirty="0">
                <a:latin typeface="Georgia"/>
                <a:cs typeface="Georgia"/>
              </a:rPr>
              <a:t>visits </a:t>
            </a:r>
            <a:r>
              <a:rPr sz="900" spc="-5" dirty="0">
                <a:latin typeface="Georgia"/>
                <a:cs typeface="Georgia"/>
              </a:rPr>
              <a:t>or site/ area </a:t>
            </a:r>
            <a:r>
              <a:rPr sz="900" dirty="0">
                <a:latin typeface="Georgia"/>
                <a:cs typeface="Georgia"/>
              </a:rPr>
              <a:t>visits and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small</a:t>
            </a:r>
            <a:endParaRPr sz="900">
              <a:latin typeface="Georgia"/>
              <a:cs typeface="Georgia"/>
            </a:endParaRPr>
          </a:p>
          <a:p>
            <a:pPr marL="469265" algn="just">
              <a:lnSpc>
                <a:spcPts val="1055"/>
              </a:lnSpc>
            </a:pPr>
            <a:r>
              <a:rPr sz="900" dirty="0">
                <a:latin typeface="Georgia"/>
                <a:cs typeface="Georgia"/>
              </a:rPr>
              <a:t>group </a:t>
            </a:r>
            <a:r>
              <a:rPr sz="900" spc="-5" dirty="0">
                <a:latin typeface="Georgia"/>
                <a:cs typeface="Georgia"/>
              </a:rPr>
              <a:t>meetings/ discussions </a:t>
            </a:r>
            <a:r>
              <a:rPr sz="900" dirty="0">
                <a:latin typeface="Georgia"/>
                <a:cs typeface="Georgia"/>
              </a:rPr>
              <a:t>with the </a:t>
            </a:r>
            <a:r>
              <a:rPr sz="900" spc="-5" dirty="0">
                <a:latin typeface="Georgia"/>
                <a:cs typeface="Georgia"/>
              </a:rPr>
              <a:t>project populations </a:t>
            </a:r>
            <a:r>
              <a:rPr sz="900" dirty="0">
                <a:latin typeface="Georgia"/>
                <a:cs typeface="Georgia"/>
              </a:rPr>
              <a:t>in the projected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area.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Georgia"/>
              <a:cs typeface="Georgia"/>
            </a:endParaRPr>
          </a:p>
          <a:p>
            <a:pPr marL="213360" lvl="1" indent="-201295">
              <a:lnSpc>
                <a:spcPct val="100000"/>
              </a:lnSpc>
              <a:spcBef>
                <a:spcPts val="5"/>
              </a:spcBef>
              <a:buAutoNum type="arabicPeriod" startAt="7"/>
              <a:tabLst>
                <a:tab pos="213995" algn="l"/>
              </a:tabLst>
            </a:pPr>
            <a:r>
              <a:rPr sz="900" b="1" spc="-5" dirty="0">
                <a:latin typeface="Georgia"/>
                <a:cs typeface="Georgia"/>
              </a:rPr>
              <a:t>METHODOLOGY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469265" marR="5080" algn="just">
              <a:lnSpc>
                <a:spcPct val="9460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study will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conducted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participatory approach that aimed </a:t>
            </a:r>
            <a:r>
              <a:rPr sz="900" dirty="0">
                <a:latin typeface="Georgia"/>
                <a:cs typeface="Georgia"/>
              </a:rPr>
              <a:t>at </a:t>
            </a:r>
            <a:r>
              <a:rPr sz="900" spc="-5" dirty="0">
                <a:latin typeface="Georgia"/>
                <a:cs typeface="Georgia"/>
              </a:rPr>
              <a:t>putting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community </a:t>
            </a:r>
            <a:r>
              <a:rPr sz="900" dirty="0">
                <a:latin typeface="Georgia"/>
                <a:cs typeface="Georgia"/>
              </a:rPr>
              <a:t>at the </a:t>
            </a:r>
            <a:r>
              <a:rPr sz="900" spc="-5" dirty="0">
                <a:latin typeface="Georgia"/>
                <a:cs typeface="Georgia"/>
              </a:rPr>
              <a:t>center  </a:t>
            </a:r>
            <a:r>
              <a:rPr sz="900" dirty="0">
                <a:latin typeface="Georgia"/>
                <a:cs typeface="Georgia"/>
              </a:rPr>
              <a:t>with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collective process of reflection, discussion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consultation </a:t>
            </a:r>
            <a:r>
              <a:rPr sz="900" dirty="0">
                <a:latin typeface="Georgia"/>
                <a:cs typeface="Georgia"/>
              </a:rPr>
              <a:t>with all </a:t>
            </a:r>
            <a:r>
              <a:rPr sz="900" spc="-10" dirty="0">
                <a:latin typeface="Georgia"/>
                <a:cs typeface="Georgia"/>
              </a:rPr>
              <a:t>major </a:t>
            </a:r>
            <a:r>
              <a:rPr sz="900" spc="-5" dirty="0">
                <a:latin typeface="Georgia"/>
                <a:cs typeface="Georgia"/>
              </a:rPr>
              <a:t>stakeholders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5" dirty="0">
                <a:latin typeface="Georgia"/>
                <a:cs typeface="Georgia"/>
              </a:rPr>
              <a:t>Project. 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primary stakeholders, such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farmers, shopkeepers, daily </a:t>
            </a:r>
            <a:r>
              <a:rPr sz="900" dirty="0">
                <a:latin typeface="Georgia"/>
                <a:cs typeface="Georgia"/>
              </a:rPr>
              <a:t>wage </a:t>
            </a:r>
            <a:r>
              <a:rPr sz="900" spc="-5" dirty="0">
                <a:latin typeface="Georgia"/>
                <a:cs typeface="Georgia"/>
              </a:rPr>
              <a:t>labourers, Panchayat members, women 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other 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economically </a:t>
            </a:r>
            <a:r>
              <a:rPr sz="900" dirty="0">
                <a:latin typeface="Georgia"/>
                <a:cs typeface="Georgia"/>
              </a:rPr>
              <a:t>deprived </a:t>
            </a:r>
            <a:r>
              <a:rPr sz="900" spc="-5" dirty="0">
                <a:latin typeface="Georgia"/>
                <a:cs typeface="Georgia"/>
              </a:rPr>
              <a:t>groups </a:t>
            </a:r>
            <a:r>
              <a:rPr sz="900" dirty="0">
                <a:latin typeface="Georgia"/>
                <a:cs typeface="Georgia"/>
              </a:rPr>
              <a:t>like </a:t>
            </a:r>
            <a:r>
              <a:rPr sz="900" spc="-5" dirty="0">
                <a:latin typeface="Georgia"/>
                <a:cs typeface="Georgia"/>
              </a:rPr>
              <a:t>Scheduled Caste (SC), </a:t>
            </a:r>
            <a:r>
              <a:rPr sz="900" dirty="0">
                <a:latin typeface="Georgia"/>
                <a:cs typeface="Georgia"/>
              </a:rPr>
              <a:t>Scheduled </a:t>
            </a:r>
            <a:r>
              <a:rPr sz="900" spc="-5" dirty="0">
                <a:latin typeface="Georgia"/>
                <a:cs typeface="Georgia"/>
              </a:rPr>
              <a:t>Tribes </a:t>
            </a:r>
            <a:r>
              <a:rPr sz="900" dirty="0">
                <a:latin typeface="Georgia"/>
                <a:cs typeface="Georgia"/>
              </a:rPr>
              <a:t>(ST), </a:t>
            </a:r>
            <a:r>
              <a:rPr sz="900" spc="-5" dirty="0">
                <a:latin typeface="Georgia"/>
                <a:cs typeface="Georgia"/>
              </a:rPr>
              <a:t>Other  Backward Classes (OBC), </a:t>
            </a:r>
            <a:r>
              <a:rPr sz="900" dirty="0">
                <a:latin typeface="Georgia"/>
                <a:cs typeface="Georgia"/>
              </a:rPr>
              <a:t>health </a:t>
            </a:r>
            <a:r>
              <a:rPr sz="900" spc="-5" dirty="0">
                <a:latin typeface="Georgia"/>
                <a:cs typeface="Georgia"/>
              </a:rPr>
              <a:t>workers, school teachers, </a:t>
            </a:r>
            <a:r>
              <a:rPr sz="900" dirty="0">
                <a:latin typeface="Georgia"/>
                <a:cs typeface="Georgia"/>
              </a:rPr>
              <a:t>General </a:t>
            </a:r>
            <a:r>
              <a:rPr sz="900" spc="-5" dirty="0">
                <a:latin typeface="Georgia"/>
                <a:cs typeface="Georgia"/>
              </a:rPr>
              <a:t>Category (GC) people </a:t>
            </a:r>
            <a:r>
              <a:rPr sz="900" dirty="0">
                <a:latin typeface="Georgia"/>
                <a:cs typeface="Georgia"/>
              </a:rPr>
              <a:t>and Non </a:t>
            </a:r>
            <a:r>
              <a:rPr sz="900" spc="5" dirty="0">
                <a:latin typeface="Georgia"/>
                <a:cs typeface="Georgia"/>
              </a:rPr>
              <a:t>–  </a:t>
            </a:r>
            <a:r>
              <a:rPr sz="900" spc="-5" dirty="0">
                <a:latin typeface="Georgia"/>
                <a:cs typeface="Georgia"/>
              </a:rPr>
              <a:t>Government Organizations </a:t>
            </a:r>
            <a:r>
              <a:rPr sz="900" dirty="0">
                <a:latin typeface="Georgia"/>
                <a:cs typeface="Georgia"/>
              </a:rPr>
              <a:t>(NGOs) </a:t>
            </a:r>
            <a:r>
              <a:rPr sz="900" spc="-5" dirty="0">
                <a:latin typeface="Georgia"/>
                <a:cs typeface="Georgia"/>
              </a:rPr>
              <a:t>will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consulted individually,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homogenous </a:t>
            </a:r>
            <a:r>
              <a:rPr sz="900" dirty="0">
                <a:latin typeface="Georgia"/>
                <a:cs typeface="Georgia"/>
              </a:rPr>
              <a:t>sub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groups and </a:t>
            </a:r>
            <a:r>
              <a:rPr sz="900" spc="-5" dirty="0">
                <a:latin typeface="Georgia"/>
                <a:cs typeface="Georgia"/>
              </a:rPr>
              <a:t>mixed  </a:t>
            </a:r>
            <a:r>
              <a:rPr sz="900" dirty="0">
                <a:latin typeface="Georgia"/>
                <a:cs typeface="Georgia"/>
              </a:rPr>
              <a:t>groups to </a:t>
            </a:r>
            <a:r>
              <a:rPr sz="900" spc="-5" dirty="0">
                <a:latin typeface="Georgia"/>
                <a:cs typeface="Georgia"/>
              </a:rPr>
              <a:t>understand </a:t>
            </a:r>
            <a:r>
              <a:rPr sz="900" spc="-1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local needs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responses </a:t>
            </a:r>
            <a:r>
              <a:rPr sz="900" dirty="0">
                <a:latin typeface="Georgia"/>
                <a:cs typeface="Georgia"/>
              </a:rPr>
              <a:t>to the proposed sub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projects </a:t>
            </a:r>
            <a:r>
              <a:rPr sz="900" dirty="0">
                <a:latin typeface="Georgia"/>
                <a:cs typeface="Georgia"/>
              </a:rPr>
              <a:t>and also to </a:t>
            </a:r>
            <a:r>
              <a:rPr sz="900" spc="-5" dirty="0">
                <a:latin typeface="Georgia"/>
                <a:cs typeface="Georgia"/>
              </a:rPr>
              <a:t>ascertain </a:t>
            </a:r>
            <a:r>
              <a:rPr sz="900" dirty="0">
                <a:latin typeface="Georgia"/>
                <a:cs typeface="Georgia"/>
              </a:rPr>
              <a:t>the  impact </a:t>
            </a:r>
            <a:r>
              <a:rPr sz="900" spc="-5" dirty="0">
                <a:latin typeface="Georgia"/>
                <a:cs typeface="Georgia"/>
              </a:rPr>
              <a:t>or contact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proposed project on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communities, </a:t>
            </a:r>
            <a:r>
              <a:rPr sz="900" dirty="0">
                <a:latin typeface="Georgia"/>
                <a:cs typeface="Georgia"/>
              </a:rPr>
              <a:t>the area and the </a:t>
            </a:r>
            <a:r>
              <a:rPr sz="900" spc="-5" dirty="0">
                <a:latin typeface="Georgia"/>
                <a:cs typeface="Georgia"/>
              </a:rPr>
              <a:t>overall regional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state.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Georgia"/>
              <a:cs typeface="Georgia"/>
            </a:endParaRPr>
          </a:p>
          <a:p>
            <a:pPr marL="469265" marR="7620" algn="just">
              <a:lnSpc>
                <a:spcPct val="94100"/>
              </a:lnSpc>
            </a:pPr>
            <a:r>
              <a:rPr sz="900" dirty="0">
                <a:latin typeface="Georgia"/>
                <a:cs typeface="Georgia"/>
              </a:rPr>
              <a:t>Site </a:t>
            </a:r>
            <a:r>
              <a:rPr sz="900" spc="-5" dirty="0">
                <a:latin typeface="Georgia"/>
                <a:cs typeface="Georgia"/>
              </a:rPr>
              <a:t>or field </a:t>
            </a:r>
            <a:r>
              <a:rPr sz="900" dirty="0">
                <a:latin typeface="Georgia"/>
                <a:cs typeface="Georgia"/>
              </a:rPr>
              <a:t>visits will be </a:t>
            </a:r>
            <a:r>
              <a:rPr sz="900" spc="-5" dirty="0">
                <a:latin typeface="Georgia"/>
                <a:cs typeface="Georgia"/>
              </a:rPr>
              <a:t>made </a:t>
            </a:r>
            <a:r>
              <a:rPr sz="900" spc="-15" dirty="0">
                <a:latin typeface="Georgia"/>
                <a:cs typeface="Georgia"/>
              </a:rPr>
              <a:t>by </a:t>
            </a:r>
            <a:r>
              <a:rPr sz="900" dirty="0">
                <a:latin typeface="Georgia"/>
                <a:cs typeface="Georgia"/>
              </a:rPr>
              <a:t>the team to the </a:t>
            </a:r>
            <a:r>
              <a:rPr sz="900" spc="-5" dirty="0">
                <a:latin typeface="Georgia"/>
                <a:cs typeface="Georgia"/>
              </a:rPr>
              <a:t>respective projects </a:t>
            </a:r>
            <a:r>
              <a:rPr sz="900" dirty="0">
                <a:latin typeface="Georgia"/>
                <a:cs typeface="Georgia"/>
              </a:rPr>
              <a:t>and all the </a:t>
            </a:r>
            <a:r>
              <a:rPr sz="900" spc="-5" dirty="0">
                <a:latin typeface="Georgia"/>
                <a:cs typeface="Georgia"/>
              </a:rPr>
              <a:t>villages getting affected </a:t>
            </a:r>
            <a:r>
              <a:rPr sz="900" dirty="0">
                <a:latin typeface="Georgia"/>
                <a:cs typeface="Georgia"/>
              </a:rPr>
              <a:t>by the  </a:t>
            </a:r>
            <a:r>
              <a:rPr sz="900" spc="-5" dirty="0">
                <a:latin typeface="Georgia"/>
                <a:cs typeface="Georgia"/>
              </a:rPr>
              <a:t>proposed project intervention,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-5" dirty="0">
                <a:latin typeface="Georgia"/>
                <a:cs typeface="Georgia"/>
              </a:rPr>
              <a:t>order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ascertain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profile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area, </a:t>
            </a:r>
            <a:r>
              <a:rPr sz="900" b="1" spc="-5" dirty="0">
                <a:latin typeface="Georgia"/>
                <a:cs typeface="Georgia"/>
              </a:rPr>
              <a:t>“Participatory  </a:t>
            </a:r>
            <a:r>
              <a:rPr sz="900" b="1" dirty="0">
                <a:latin typeface="Georgia"/>
                <a:cs typeface="Georgia"/>
              </a:rPr>
              <a:t>Rural </a:t>
            </a:r>
            <a:r>
              <a:rPr sz="900" b="1" spc="-5" dirty="0">
                <a:latin typeface="Georgia"/>
                <a:cs typeface="Georgia"/>
              </a:rPr>
              <a:t>Appraisal” </a:t>
            </a:r>
            <a:r>
              <a:rPr sz="900" b="1" dirty="0">
                <a:latin typeface="Georgia"/>
                <a:cs typeface="Georgia"/>
              </a:rPr>
              <a:t>(PRA) </a:t>
            </a:r>
            <a:r>
              <a:rPr sz="900" spc="-5" dirty="0">
                <a:latin typeface="Georgia"/>
                <a:cs typeface="Georgia"/>
              </a:rPr>
              <a:t>Methodologies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Techniques </a:t>
            </a:r>
            <a:r>
              <a:rPr sz="900" dirty="0">
                <a:latin typeface="Georgia"/>
                <a:cs typeface="Georgia"/>
              </a:rPr>
              <a:t>like </a:t>
            </a:r>
            <a:r>
              <a:rPr sz="900" spc="-5" dirty="0">
                <a:latin typeface="Georgia"/>
                <a:cs typeface="Georgia"/>
              </a:rPr>
              <a:t>social mapping, resource mapping, transect  </a:t>
            </a:r>
            <a:r>
              <a:rPr sz="900" dirty="0">
                <a:latin typeface="Georgia"/>
                <a:cs typeface="Georgia"/>
              </a:rPr>
              <a:t>walk and </a:t>
            </a:r>
            <a:r>
              <a:rPr sz="900" spc="-5" dirty="0">
                <a:latin typeface="Georgia"/>
                <a:cs typeface="Georgia"/>
              </a:rPr>
              <a:t>mobility </a:t>
            </a:r>
            <a:r>
              <a:rPr sz="900" dirty="0">
                <a:latin typeface="Georgia"/>
                <a:cs typeface="Georgia"/>
              </a:rPr>
              <a:t>maps </a:t>
            </a:r>
            <a:r>
              <a:rPr sz="900" spc="-5" dirty="0">
                <a:latin typeface="Georgia"/>
                <a:cs typeface="Georgia"/>
              </a:rPr>
              <a:t>etc. will </a:t>
            </a:r>
            <a:r>
              <a:rPr sz="900" dirty="0">
                <a:latin typeface="Georgia"/>
                <a:cs typeface="Georgia"/>
              </a:rPr>
              <a:t>be </a:t>
            </a:r>
            <a:r>
              <a:rPr sz="900" spc="-5" dirty="0">
                <a:latin typeface="Georgia"/>
                <a:cs typeface="Georgia"/>
              </a:rPr>
              <a:t>used during </a:t>
            </a:r>
            <a:r>
              <a:rPr sz="900" dirty="0">
                <a:latin typeface="Georgia"/>
                <a:cs typeface="Georgia"/>
              </a:rPr>
              <a:t>the course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field investigation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work.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50">
              <a:latin typeface="Georgia"/>
              <a:cs typeface="Georgia"/>
            </a:endParaRPr>
          </a:p>
          <a:p>
            <a:pPr marL="469265" marR="6350" algn="just">
              <a:lnSpc>
                <a:spcPts val="1010"/>
              </a:lnSpc>
            </a:pPr>
            <a:r>
              <a:rPr sz="900" spc="-5" dirty="0">
                <a:latin typeface="Georgia"/>
                <a:cs typeface="Georgia"/>
              </a:rPr>
              <a:t>Community meetings </a:t>
            </a:r>
            <a:r>
              <a:rPr sz="900" dirty="0">
                <a:latin typeface="Georgia"/>
                <a:cs typeface="Georgia"/>
              </a:rPr>
              <a:t>shall be </a:t>
            </a:r>
            <a:r>
              <a:rPr sz="900" spc="-5" dirty="0">
                <a:latin typeface="Georgia"/>
                <a:cs typeface="Georgia"/>
              </a:rPr>
              <a:t>initiated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obtain, acquire </a:t>
            </a:r>
            <a:r>
              <a:rPr sz="900" dirty="0">
                <a:latin typeface="Georgia"/>
                <a:cs typeface="Georgia"/>
              </a:rPr>
              <a:t>and achieve the views, </a:t>
            </a:r>
            <a:r>
              <a:rPr sz="900" spc="-5" dirty="0">
                <a:latin typeface="Georgia"/>
                <a:cs typeface="Georgia"/>
              </a:rPr>
              <a:t>responses </a:t>
            </a:r>
            <a:r>
              <a:rPr sz="900" dirty="0">
                <a:latin typeface="Georgia"/>
                <a:cs typeface="Georgia"/>
              </a:rPr>
              <a:t>and possible  </a:t>
            </a:r>
            <a:r>
              <a:rPr sz="900" spc="-5" dirty="0">
                <a:latin typeface="Georgia"/>
                <a:cs typeface="Georgia"/>
              </a:rPr>
              <a:t>solutions </a:t>
            </a:r>
            <a:r>
              <a:rPr sz="900" dirty="0">
                <a:latin typeface="Georgia"/>
                <a:cs typeface="Georgia"/>
              </a:rPr>
              <a:t>from the </a:t>
            </a:r>
            <a:r>
              <a:rPr sz="900" spc="-5" dirty="0">
                <a:latin typeface="Georgia"/>
                <a:cs typeface="Georgia"/>
              </a:rPr>
              <a:t>local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people.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Georgia"/>
              <a:cs typeface="Georgia"/>
            </a:endParaRPr>
          </a:p>
          <a:p>
            <a:pPr marL="469265" marR="12065" algn="just">
              <a:lnSpc>
                <a:spcPct val="94400"/>
              </a:lnSpc>
            </a:pP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Focus </a:t>
            </a:r>
            <a:r>
              <a:rPr sz="900" b="1" u="dbl" spc="-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Group Discussions (FGD's)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will be </a:t>
            </a:r>
            <a:r>
              <a:rPr sz="900" spc="-5" dirty="0">
                <a:latin typeface="Georgia"/>
                <a:cs typeface="Georgia"/>
              </a:rPr>
              <a:t>organized </a:t>
            </a:r>
            <a:r>
              <a:rPr sz="900" dirty="0">
                <a:latin typeface="Georgia"/>
                <a:cs typeface="Georgia"/>
              </a:rPr>
              <a:t>at the village level with </a:t>
            </a:r>
            <a:r>
              <a:rPr sz="900" spc="-5" dirty="0">
                <a:latin typeface="Georgia"/>
                <a:cs typeface="Georgia"/>
              </a:rPr>
              <a:t>different potential affected  </a:t>
            </a:r>
            <a:r>
              <a:rPr sz="900" dirty="0">
                <a:latin typeface="Georgia"/>
                <a:cs typeface="Georgia"/>
              </a:rPr>
              <a:t>groups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people, more </a:t>
            </a:r>
            <a:r>
              <a:rPr sz="900" spc="-5" dirty="0">
                <a:latin typeface="Georgia"/>
                <a:cs typeface="Georgia"/>
              </a:rPr>
              <a:t>importantly, women, indigenous/ native/ </a:t>
            </a:r>
            <a:r>
              <a:rPr sz="900" dirty="0">
                <a:latin typeface="Georgia"/>
                <a:cs typeface="Georgia"/>
              </a:rPr>
              <a:t>local/ </a:t>
            </a:r>
            <a:r>
              <a:rPr sz="900" spc="-5" dirty="0">
                <a:latin typeface="Georgia"/>
                <a:cs typeface="Georgia"/>
              </a:rPr>
              <a:t>original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other 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economically  </a:t>
            </a:r>
            <a:r>
              <a:rPr sz="900" dirty="0">
                <a:latin typeface="Georgia"/>
                <a:cs typeface="Georgia"/>
              </a:rPr>
              <a:t>deprived people to </a:t>
            </a:r>
            <a:r>
              <a:rPr sz="900" spc="-5" dirty="0">
                <a:latin typeface="Georgia"/>
                <a:cs typeface="Georgia"/>
              </a:rPr>
              <a:t>ascertain </a:t>
            </a:r>
            <a:r>
              <a:rPr sz="900" dirty="0">
                <a:latin typeface="Georgia"/>
                <a:cs typeface="Georgia"/>
              </a:rPr>
              <a:t>the impact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project on</a:t>
            </a:r>
            <a:r>
              <a:rPr sz="900" spc="-1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them.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469265" marR="8255" algn="just">
              <a:lnSpc>
                <a:spcPct val="94600"/>
              </a:lnSpc>
            </a:pPr>
            <a:r>
              <a:rPr sz="900" spc="-5" dirty="0">
                <a:latin typeface="Georgia"/>
                <a:cs typeface="Georgia"/>
              </a:rPr>
              <a:t>Meetings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village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Panchayats,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Non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–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Government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Organizations,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health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workers,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school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teachers,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social  </a:t>
            </a:r>
            <a:r>
              <a:rPr sz="900" dirty="0">
                <a:latin typeface="Georgia"/>
                <a:cs typeface="Georgia"/>
              </a:rPr>
              <a:t>workers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will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also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held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during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course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field/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site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area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visits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emphasis</a:t>
            </a:r>
            <a:r>
              <a:rPr sz="900" spc="-6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on</a:t>
            </a:r>
            <a:r>
              <a:rPr sz="900" spc="-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impact,</a:t>
            </a:r>
            <a:r>
              <a:rPr sz="900" spc="-8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poverty,  road </a:t>
            </a:r>
            <a:r>
              <a:rPr sz="900" spc="-5" dirty="0">
                <a:latin typeface="Georgia"/>
                <a:cs typeface="Georgia"/>
              </a:rPr>
              <a:t>safety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related</a:t>
            </a:r>
            <a:r>
              <a:rPr sz="900" spc="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issues.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Georgia"/>
              <a:cs typeface="Georgia"/>
            </a:endParaRPr>
          </a:p>
          <a:p>
            <a:pPr marL="469265" marR="10160" algn="just">
              <a:lnSpc>
                <a:spcPts val="1030"/>
              </a:lnSpc>
            </a:pPr>
            <a:r>
              <a:rPr sz="900" b="1" u="dbl" spc="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A </a:t>
            </a: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Socio </a:t>
            </a:r>
            <a:r>
              <a:rPr sz="900" b="1" u="dbl" spc="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– </a:t>
            </a:r>
            <a:r>
              <a:rPr sz="900" b="1" u="dbl" spc="-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Economic </a:t>
            </a:r>
            <a:r>
              <a:rPr sz="900" b="1" u="dbl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Survey </a:t>
            </a:r>
            <a:r>
              <a:rPr sz="900" b="1" u="dbl" spc="-5" dirty="0">
                <a:solidFill>
                  <a:srgbClr val="FF99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(SES)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covering </a:t>
            </a:r>
            <a:r>
              <a:rPr sz="900" dirty="0">
                <a:latin typeface="Georgia"/>
                <a:cs typeface="Georgia"/>
              </a:rPr>
              <a:t>20%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10" dirty="0">
                <a:latin typeface="Georgia"/>
                <a:cs typeface="Georgia"/>
              </a:rPr>
              <a:t>total </a:t>
            </a:r>
            <a:r>
              <a:rPr sz="900" spc="-5" dirty="0">
                <a:latin typeface="Georgia"/>
                <a:cs typeface="Georgia"/>
              </a:rPr>
              <a:t>households/ businesses along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alignments  of each </a:t>
            </a:r>
            <a:r>
              <a:rPr sz="900" spc="10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sub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dirty="0">
                <a:latin typeface="Georgia"/>
                <a:cs typeface="Georgia"/>
              </a:rPr>
              <a:t>projects shall be </a:t>
            </a:r>
            <a:r>
              <a:rPr sz="900" spc="-5" dirty="0">
                <a:latin typeface="Georgia"/>
                <a:cs typeface="Georgia"/>
              </a:rPr>
              <a:t>conducted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carried </a:t>
            </a:r>
            <a:r>
              <a:rPr sz="900" dirty="0">
                <a:latin typeface="Georgia"/>
                <a:cs typeface="Georgia"/>
              </a:rPr>
              <a:t>out and </a:t>
            </a:r>
            <a:r>
              <a:rPr sz="900" spc="-5" dirty="0">
                <a:latin typeface="Georgia"/>
                <a:cs typeface="Georgia"/>
              </a:rPr>
              <a:t>accomplished </a:t>
            </a:r>
            <a:r>
              <a:rPr sz="900" dirty="0">
                <a:latin typeface="Georgia"/>
                <a:cs typeface="Georgia"/>
              </a:rPr>
              <a:t>by </a:t>
            </a:r>
            <a:r>
              <a:rPr sz="900" spc="5" dirty="0">
                <a:latin typeface="Georgia"/>
                <a:cs typeface="Georgia"/>
              </a:rPr>
              <a:t>means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dirty="0">
                <a:latin typeface="Georgia"/>
                <a:cs typeface="Georgia"/>
              </a:rPr>
              <a:t>detailed  </a:t>
            </a:r>
            <a:r>
              <a:rPr sz="900" spc="-5" dirty="0">
                <a:latin typeface="Georgia"/>
                <a:cs typeface="Georgia"/>
              </a:rPr>
              <a:t>questionnaire </a:t>
            </a:r>
            <a:r>
              <a:rPr sz="900" dirty="0">
                <a:latin typeface="Georgia"/>
                <a:cs typeface="Georgia"/>
              </a:rPr>
              <a:t>as </a:t>
            </a:r>
            <a:r>
              <a:rPr sz="900" spc="-5" dirty="0">
                <a:latin typeface="Georgia"/>
                <a:cs typeface="Georgia"/>
              </a:rPr>
              <a:t>opinion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poll.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Georgia"/>
              <a:cs typeface="Georgia"/>
            </a:endParaRPr>
          </a:p>
          <a:p>
            <a:pPr marL="469265" marR="5080" algn="just">
              <a:lnSpc>
                <a:spcPts val="1010"/>
              </a:lnSpc>
            </a:pP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detailed </a:t>
            </a:r>
            <a:r>
              <a:rPr sz="900" dirty="0">
                <a:latin typeface="Georgia"/>
                <a:cs typeface="Georgia"/>
              </a:rPr>
              <a:t>analysis </a:t>
            </a:r>
            <a:r>
              <a:rPr sz="900" spc="-5" dirty="0">
                <a:latin typeface="Georgia"/>
                <a:cs typeface="Georgia"/>
              </a:rPr>
              <a:t>of secondary </a:t>
            </a:r>
            <a:r>
              <a:rPr sz="900" dirty="0">
                <a:latin typeface="Georgia"/>
                <a:cs typeface="Georgia"/>
              </a:rPr>
              <a:t>data </a:t>
            </a:r>
            <a:r>
              <a:rPr sz="900" spc="-5" dirty="0">
                <a:latin typeface="Georgia"/>
                <a:cs typeface="Georgia"/>
              </a:rPr>
              <a:t>sources </a:t>
            </a:r>
            <a:r>
              <a:rPr sz="900" dirty="0">
                <a:latin typeface="Georgia"/>
                <a:cs typeface="Georgia"/>
              </a:rPr>
              <a:t>shall be </a:t>
            </a:r>
            <a:r>
              <a:rPr sz="900" spc="-5" dirty="0">
                <a:latin typeface="Georgia"/>
                <a:cs typeface="Georgia"/>
              </a:rPr>
              <a:t>carried </a:t>
            </a:r>
            <a:r>
              <a:rPr sz="900" dirty="0">
                <a:latin typeface="Georgia"/>
                <a:cs typeface="Georgia"/>
              </a:rPr>
              <a:t>out and </a:t>
            </a:r>
            <a:r>
              <a:rPr sz="900" spc="-5" dirty="0">
                <a:latin typeface="Georgia"/>
                <a:cs typeface="Georgia"/>
              </a:rPr>
              <a:t>accomplished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understand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social,  economic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demographic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situation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6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projected</a:t>
            </a:r>
            <a:r>
              <a:rPr sz="900" spc="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area</a:t>
            </a:r>
            <a:r>
              <a:rPr sz="900" spc="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will</a:t>
            </a:r>
            <a:r>
              <a:rPr sz="900" spc="7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6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submitted</a:t>
            </a:r>
            <a:r>
              <a:rPr sz="900" spc="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along</a:t>
            </a:r>
            <a:r>
              <a:rPr sz="900" spc="7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85" dirty="0"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FF"/>
                </a:solidFill>
                <a:latin typeface="Georgia"/>
                <a:cs typeface="Georgia"/>
              </a:rPr>
              <a:t>“Initial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148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6"/>
            <a:ext cx="6062980" cy="43205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69265" marR="6350" algn="just">
              <a:lnSpc>
                <a:spcPts val="1030"/>
              </a:lnSpc>
              <a:spcBef>
                <a:spcPts val="185"/>
              </a:spcBef>
            </a:pP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Environmental Examination” (IEE) </a:t>
            </a:r>
            <a:r>
              <a:rPr sz="900" b="1" spc="5" dirty="0">
                <a:solidFill>
                  <a:srgbClr val="FF00FF"/>
                </a:solidFill>
                <a:latin typeface="Georgia"/>
                <a:cs typeface="Georgia"/>
              </a:rPr>
              <a:t>OR </a:t>
            </a: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“Final Environmental Assessment </a:t>
            </a:r>
            <a:r>
              <a:rPr sz="900" b="1" dirty="0">
                <a:solidFill>
                  <a:srgbClr val="FF00FF"/>
                </a:solidFill>
                <a:latin typeface="Georgia"/>
                <a:cs typeface="Georgia"/>
              </a:rPr>
              <a:t>Report” (FEAR) </a:t>
            </a:r>
            <a:r>
              <a:rPr sz="900" dirty="0">
                <a:latin typeface="Georgia"/>
                <a:cs typeface="Georgia"/>
              </a:rPr>
              <a:t>as  </a:t>
            </a:r>
            <a:r>
              <a:rPr sz="900" spc="-5" dirty="0">
                <a:latin typeface="Georgia"/>
                <a:cs typeface="Georgia"/>
              </a:rPr>
              <a:t>shown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columns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1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Flow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Diagrams</a:t>
            </a:r>
            <a:r>
              <a:rPr sz="90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33</a:t>
            </a:r>
            <a:r>
              <a:rPr sz="900" b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(a,</a:t>
            </a:r>
            <a:r>
              <a:rPr sz="90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10" dirty="0">
                <a:solidFill>
                  <a:srgbClr val="FF0000"/>
                </a:solidFill>
                <a:latin typeface="Georgia"/>
                <a:cs typeface="Georgia"/>
              </a:rPr>
              <a:t>b,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sz="900" b="1" spc="-4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and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d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respectively)</a:t>
            </a:r>
            <a:r>
              <a:rPr sz="900" dirty="0">
                <a:latin typeface="Georgia"/>
                <a:cs typeface="Georgia"/>
              </a:rPr>
              <a:t>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eorgia"/>
              <a:cs typeface="Georgia"/>
            </a:endParaRPr>
          </a:p>
          <a:p>
            <a:pPr marL="228600" lvl="1" indent="-216535">
              <a:lnSpc>
                <a:spcPct val="100000"/>
              </a:lnSpc>
              <a:buAutoNum type="arabicPeriod" startAt="8"/>
              <a:tabLst>
                <a:tab pos="229235" algn="l"/>
              </a:tabLst>
            </a:pPr>
            <a:r>
              <a:rPr sz="900" b="1" dirty="0">
                <a:latin typeface="Georgia"/>
                <a:cs typeface="Georgia"/>
              </a:rPr>
              <a:t>SOCIO </a:t>
            </a:r>
            <a:r>
              <a:rPr sz="900" b="1" spc="5" dirty="0">
                <a:latin typeface="Georgia"/>
                <a:cs typeface="Georgia"/>
              </a:rPr>
              <a:t>– </a:t>
            </a:r>
            <a:r>
              <a:rPr sz="900" b="1" spc="-5" dirty="0">
                <a:latin typeface="Georgia"/>
                <a:cs typeface="Georgia"/>
              </a:rPr>
              <a:t>ECONOMIC</a:t>
            </a:r>
            <a:r>
              <a:rPr sz="900" b="1" spc="-5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CHARACTERISTICS</a:t>
            </a:r>
            <a:endParaRPr sz="9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Georgia"/>
              <a:buAutoNum type="arabicPeriod" startAt="8"/>
            </a:pPr>
            <a:endParaRPr sz="850">
              <a:latin typeface="Georgia"/>
              <a:cs typeface="Georgia"/>
            </a:endParaRPr>
          </a:p>
          <a:p>
            <a:pPr marL="469265" marR="6985" algn="just">
              <a:lnSpc>
                <a:spcPct val="94700"/>
              </a:lnSpc>
              <a:spcBef>
                <a:spcPts val="5"/>
              </a:spcBef>
            </a:pPr>
            <a:r>
              <a:rPr sz="900" dirty="0">
                <a:latin typeface="Georgia"/>
                <a:cs typeface="Georgia"/>
              </a:rPr>
              <a:t>On the </a:t>
            </a:r>
            <a:r>
              <a:rPr sz="900" spc="-5" dirty="0">
                <a:latin typeface="Georgia"/>
                <a:cs typeface="Georgia"/>
              </a:rPr>
              <a:t>basis of 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</a:t>
            </a:r>
            <a:r>
              <a:rPr sz="900" dirty="0">
                <a:latin typeface="Georgia"/>
                <a:cs typeface="Georgia"/>
              </a:rPr>
              <a:t>data </a:t>
            </a:r>
            <a:r>
              <a:rPr sz="900" spc="-5" dirty="0">
                <a:latin typeface="Georgia"/>
                <a:cs typeface="Georgia"/>
              </a:rPr>
              <a:t>collected </a:t>
            </a:r>
            <a:r>
              <a:rPr sz="900" dirty="0">
                <a:latin typeface="Georgia"/>
                <a:cs typeface="Georgia"/>
              </a:rPr>
              <a:t>from the </a:t>
            </a:r>
            <a:r>
              <a:rPr sz="900" b="1" spc="-5" dirty="0">
                <a:latin typeface="Georgia"/>
                <a:cs typeface="Georgia"/>
              </a:rPr>
              <a:t>“District </a:t>
            </a:r>
            <a:r>
              <a:rPr sz="900" b="1" spc="5" dirty="0">
                <a:latin typeface="Georgia"/>
                <a:cs typeface="Georgia"/>
              </a:rPr>
              <a:t>– </a:t>
            </a:r>
            <a:r>
              <a:rPr sz="900" b="1" dirty="0">
                <a:latin typeface="Georgia"/>
                <a:cs typeface="Georgia"/>
              </a:rPr>
              <a:t>Handbooks”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other departmental  publications </a:t>
            </a:r>
            <a:r>
              <a:rPr sz="900" spc="-1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brochures </a:t>
            </a:r>
            <a:r>
              <a:rPr sz="900" dirty="0">
                <a:latin typeface="Georgia"/>
                <a:cs typeface="Georgia"/>
              </a:rPr>
              <a:t>relevant to the project roads, as </a:t>
            </a:r>
            <a:r>
              <a:rPr sz="900" spc="-10" dirty="0">
                <a:latin typeface="Georgia"/>
                <a:cs typeface="Georgia"/>
              </a:rPr>
              <a:t>stated </a:t>
            </a:r>
            <a:r>
              <a:rPr sz="900" spc="-5" dirty="0">
                <a:latin typeface="Georgia"/>
                <a:cs typeface="Georgia"/>
              </a:rPr>
              <a:t>earlier,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b="1" dirty="0">
                <a:latin typeface="Georgia"/>
                <a:cs typeface="Georgia"/>
              </a:rPr>
              <a:t>“Project </a:t>
            </a:r>
            <a:r>
              <a:rPr sz="900" b="1" spc="-5" dirty="0">
                <a:latin typeface="Georgia"/>
                <a:cs typeface="Georgia"/>
              </a:rPr>
              <a:t>Road Influence Area  Profile” (PRIA) </a:t>
            </a:r>
            <a:r>
              <a:rPr sz="900" dirty="0">
                <a:latin typeface="Georgia"/>
                <a:cs typeface="Georgia"/>
              </a:rPr>
              <a:t>has </a:t>
            </a:r>
            <a:r>
              <a:rPr sz="900" spc="-5" dirty="0">
                <a:latin typeface="Georgia"/>
                <a:cs typeface="Georgia"/>
              </a:rPr>
              <a:t>been prepared.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profile consists of demographic features, </a:t>
            </a:r>
            <a:r>
              <a:rPr sz="900" spc="-10" dirty="0">
                <a:latin typeface="Georgia"/>
                <a:cs typeface="Georgia"/>
              </a:rPr>
              <a:t>land </a:t>
            </a:r>
            <a:r>
              <a:rPr sz="900" spc="-5" dirty="0">
                <a:latin typeface="Georgia"/>
                <a:cs typeface="Georgia"/>
              </a:rPr>
              <a:t>utilization, occupation  structure, agriculture production, </a:t>
            </a:r>
            <a:r>
              <a:rPr sz="900" dirty="0">
                <a:latin typeface="Georgia"/>
                <a:cs typeface="Georgia"/>
              </a:rPr>
              <a:t>acreage </a:t>
            </a:r>
            <a:r>
              <a:rPr sz="900" spc="-5" dirty="0">
                <a:latin typeface="Georgia"/>
                <a:cs typeface="Georgia"/>
              </a:rPr>
              <a:t>intensity </a:t>
            </a:r>
            <a:r>
              <a:rPr sz="900" spc="-10" dirty="0">
                <a:latin typeface="Georgia"/>
                <a:cs typeface="Georgia"/>
              </a:rPr>
              <a:t>irrigation </a:t>
            </a:r>
            <a:r>
              <a:rPr sz="900" spc="-5" dirty="0">
                <a:latin typeface="Georgia"/>
                <a:cs typeface="Georgia"/>
              </a:rPr>
              <a:t>facilities,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concentration of infrastructure  facilities, such as, </a:t>
            </a:r>
            <a:r>
              <a:rPr sz="900" dirty="0">
                <a:latin typeface="Georgia"/>
                <a:cs typeface="Georgia"/>
              </a:rPr>
              <a:t>availability </a:t>
            </a:r>
            <a:r>
              <a:rPr sz="900" spc="-5" dirty="0">
                <a:latin typeface="Georgia"/>
                <a:cs typeface="Georgia"/>
              </a:rPr>
              <a:t>of banks, </a:t>
            </a:r>
            <a:r>
              <a:rPr sz="900" dirty="0">
                <a:latin typeface="Georgia"/>
                <a:cs typeface="Georgia"/>
              </a:rPr>
              <a:t>hospital </a:t>
            </a:r>
            <a:r>
              <a:rPr sz="900" spc="-5" dirty="0">
                <a:latin typeface="Georgia"/>
                <a:cs typeface="Georgia"/>
              </a:rPr>
              <a:t>beds, </a:t>
            </a:r>
            <a:r>
              <a:rPr sz="900" dirty="0">
                <a:latin typeface="Georgia"/>
                <a:cs typeface="Georgia"/>
              </a:rPr>
              <a:t>primary </a:t>
            </a:r>
            <a:r>
              <a:rPr sz="900" spc="-5" dirty="0">
                <a:latin typeface="Georgia"/>
                <a:cs typeface="Georgia"/>
              </a:rPr>
              <a:t>schools, electrified </a:t>
            </a:r>
            <a:r>
              <a:rPr sz="900" dirty="0">
                <a:latin typeface="Georgia"/>
                <a:cs typeface="Georgia"/>
              </a:rPr>
              <a:t>villages, </a:t>
            </a:r>
            <a:r>
              <a:rPr sz="900" spc="-5" dirty="0">
                <a:latin typeface="Georgia"/>
                <a:cs typeface="Georgia"/>
              </a:rPr>
              <a:t>drinking water  facilities, status of accessibility </a:t>
            </a:r>
            <a:r>
              <a:rPr sz="900" dirty="0">
                <a:latin typeface="Georgia"/>
                <a:cs typeface="Georgia"/>
              </a:rPr>
              <a:t>(paved/ </a:t>
            </a:r>
            <a:r>
              <a:rPr sz="900" spc="-5" dirty="0">
                <a:latin typeface="Georgia"/>
                <a:cs typeface="Georgia"/>
              </a:rPr>
              <a:t>unpaved road), number of </a:t>
            </a:r>
            <a:r>
              <a:rPr sz="900" dirty="0">
                <a:latin typeface="Georgia"/>
                <a:cs typeface="Georgia"/>
              </a:rPr>
              <a:t>hat/ bazaar, </a:t>
            </a:r>
            <a:r>
              <a:rPr sz="900" spc="-5" dirty="0">
                <a:latin typeface="Georgia"/>
                <a:cs typeface="Georgia"/>
              </a:rPr>
              <a:t>primary </a:t>
            </a:r>
            <a:r>
              <a:rPr sz="900" dirty="0">
                <a:latin typeface="Georgia"/>
                <a:cs typeface="Georgia"/>
              </a:rPr>
              <a:t>health </a:t>
            </a:r>
            <a:r>
              <a:rPr sz="900" spc="-5" dirty="0">
                <a:latin typeface="Georgia"/>
                <a:cs typeface="Georgia"/>
              </a:rPr>
              <a:t>centers,  government </a:t>
            </a:r>
            <a:r>
              <a:rPr sz="900" dirty="0">
                <a:latin typeface="Georgia"/>
                <a:cs typeface="Georgia"/>
              </a:rPr>
              <a:t>public </a:t>
            </a:r>
            <a:r>
              <a:rPr sz="900" spc="-5" dirty="0">
                <a:latin typeface="Georgia"/>
                <a:cs typeface="Georgia"/>
              </a:rPr>
              <a:t>distribution shops, post offices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family planning center etc.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compiled </a:t>
            </a:r>
            <a:r>
              <a:rPr sz="900" dirty="0">
                <a:latin typeface="Georgia"/>
                <a:cs typeface="Georgia"/>
              </a:rPr>
              <a:t>data have </a:t>
            </a:r>
            <a:r>
              <a:rPr sz="900" spc="-5" dirty="0">
                <a:latin typeface="Georgia"/>
                <a:cs typeface="Georgia"/>
              </a:rPr>
              <a:t>been  used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present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project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for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several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analyses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during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the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study.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</a:t>
            </a:r>
            <a:r>
              <a:rPr sz="900" spc="-10" dirty="0">
                <a:latin typeface="Georgia"/>
                <a:cs typeface="Georgia"/>
              </a:rPr>
              <a:t> summary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with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salient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features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are</a:t>
            </a:r>
            <a:r>
              <a:rPr sz="900" spc="-3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presented  </a:t>
            </a:r>
            <a:r>
              <a:rPr sz="900" dirty="0">
                <a:latin typeface="Georgia"/>
                <a:cs typeface="Georgia"/>
              </a:rPr>
              <a:t>in</a:t>
            </a:r>
            <a:r>
              <a:rPr sz="900" spc="-2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and</a:t>
            </a:r>
            <a:r>
              <a:rPr sz="900" spc="5" dirty="0"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Flow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Diagrams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10" dirty="0">
                <a:solidFill>
                  <a:srgbClr val="FF0000"/>
                </a:solidFill>
                <a:latin typeface="Georgia"/>
                <a:cs typeface="Georgia"/>
              </a:rPr>
              <a:t>33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(a,</a:t>
            </a:r>
            <a:r>
              <a:rPr sz="90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10" dirty="0">
                <a:solidFill>
                  <a:srgbClr val="FF0000"/>
                </a:solidFill>
                <a:latin typeface="Georgia"/>
                <a:cs typeface="Georgia"/>
              </a:rPr>
              <a:t>b,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and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d</a:t>
            </a:r>
            <a:r>
              <a:rPr sz="9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respectively)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as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given</a:t>
            </a:r>
            <a:r>
              <a:rPr sz="900" spc="-1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below.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469265" marR="5080" algn="just">
              <a:lnSpc>
                <a:spcPct val="94600"/>
              </a:lnSpc>
            </a:pPr>
            <a:r>
              <a:rPr sz="900" spc="-5" dirty="0">
                <a:latin typeface="Georgia"/>
                <a:cs typeface="Georgia"/>
              </a:rPr>
              <a:t>Since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time series data are not available for </a:t>
            </a:r>
            <a:r>
              <a:rPr sz="900" dirty="0">
                <a:latin typeface="Georgia"/>
                <a:cs typeface="Georgia"/>
              </a:rPr>
              <a:t>the above </a:t>
            </a:r>
            <a:r>
              <a:rPr sz="900" spc="-5" dirty="0">
                <a:latin typeface="Georgia"/>
                <a:cs typeface="Georgia"/>
              </a:rPr>
              <a:t>socio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5" dirty="0">
                <a:latin typeface="Georgia"/>
                <a:cs typeface="Georgia"/>
              </a:rPr>
              <a:t>economic parameters, </a:t>
            </a:r>
            <a:r>
              <a:rPr sz="900" dirty="0">
                <a:latin typeface="Georgia"/>
                <a:cs typeface="Georgia"/>
              </a:rPr>
              <a:t>it is difficult to </a:t>
            </a:r>
            <a:r>
              <a:rPr sz="900" spc="-5" dirty="0">
                <a:latin typeface="Georgia"/>
                <a:cs typeface="Georgia"/>
              </a:rPr>
              <a:t>establish  any </a:t>
            </a:r>
            <a:r>
              <a:rPr sz="900" dirty="0">
                <a:latin typeface="Georgia"/>
                <a:cs typeface="Georgia"/>
              </a:rPr>
              <a:t>trend </a:t>
            </a:r>
            <a:r>
              <a:rPr sz="900" spc="-5" dirty="0">
                <a:latin typeface="Georgia"/>
                <a:cs typeface="Georgia"/>
              </a:rPr>
              <a:t>analysis report work. However, </a:t>
            </a:r>
            <a:r>
              <a:rPr sz="900" dirty="0">
                <a:latin typeface="Georgia"/>
                <a:cs typeface="Georgia"/>
              </a:rPr>
              <a:t>the data </a:t>
            </a:r>
            <a:r>
              <a:rPr sz="900" spc="-5" dirty="0">
                <a:latin typeface="Georgia"/>
                <a:cs typeface="Georgia"/>
              </a:rPr>
              <a:t>available </a:t>
            </a:r>
            <a:r>
              <a:rPr sz="900" dirty="0">
                <a:latin typeface="Georgia"/>
                <a:cs typeface="Georgia"/>
              </a:rPr>
              <a:t>reveal the </a:t>
            </a:r>
            <a:r>
              <a:rPr sz="900" spc="-5" dirty="0">
                <a:latin typeface="Georgia"/>
                <a:cs typeface="Georgia"/>
              </a:rPr>
              <a:t>salient features 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“Project 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Road  Influence Area </a:t>
            </a:r>
            <a:r>
              <a:rPr sz="900" b="1" dirty="0">
                <a:solidFill>
                  <a:srgbClr val="FF9900"/>
                </a:solidFill>
                <a:latin typeface="Georgia"/>
                <a:cs typeface="Georgia"/>
              </a:rPr>
              <a:t>Profile” </a:t>
            </a:r>
            <a:r>
              <a:rPr sz="900" b="1" spc="-5" dirty="0">
                <a:solidFill>
                  <a:srgbClr val="FF9900"/>
                </a:solidFill>
                <a:latin typeface="Georgia"/>
                <a:cs typeface="Georgia"/>
              </a:rPr>
              <a:t>(PRIA) </a:t>
            </a:r>
            <a:r>
              <a:rPr sz="900" dirty="0">
                <a:latin typeface="Georgia"/>
                <a:cs typeface="Georgia"/>
              </a:rPr>
              <a:t>as well as the </a:t>
            </a:r>
            <a:r>
              <a:rPr sz="900" spc="-5" dirty="0">
                <a:latin typeface="Georgia"/>
                <a:cs typeface="Georgia"/>
              </a:rPr>
              <a:t>concentration of different activities </a:t>
            </a:r>
            <a:r>
              <a:rPr sz="900" dirty="0">
                <a:latin typeface="Georgia"/>
                <a:cs typeface="Georgia"/>
              </a:rPr>
              <a:t>occurs in the projected  area/ </a:t>
            </a:r>
            <a:r>
              <a:rPr sz="900" spc="-5" dirty="0">
                <a:latin typeface="Georgia"/>
                <a:cs typeface="Georgia"/>
              </a:rPr>
              <a:t>region.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status of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b="1" spc="5" dirty="0">
                <a:latin typeface="Georgia"/>
                <a:cs typeface="Georgia"/>
              </a:rPr>
              <a:t>“Project </a:t>
            </a:r>
            <a:r>
              <a:rPr sz="900" b="1" spc="-5" dirty="0">
                <a:latin typeface="Georgia"/>
                <a:cs typeface="Georgia"/>
              </a:rPr>
              <a:t>Road Influence </a:t>
            </a:r>
            <a:r>
              <a:rPr sz="900" b="1" dirty="0">
                <a:latin typeface="Georgia"/>
                <a:cs typeface="Georgia"/>
              </a:rPr>
              <a:t>Area” </a:t>
            </a:r>
            <a:r>
              <a:rPr sz="900" b="1" spc="-5" dirty="0">
                <a:latin typeface="Georgia"/>
                <a:cs typeface="Georgia"/>
              </a:rPr>
              <a:t>(PRIA), </a:t>
            </a:r>
            <a:r>
              <a:rPr sz="900" dirty="0">
                <a:latin typeface="Georgia"/>
                <a:cs typeface="Georgia"/>
              </a:rPr>
              <a:t>thus </a:t>
            </a:r>
            <a:r>
              <a:rPr sz="900" spc="-5" dirty="0">
                <a:latin typeface="Georgia"/>
                <a:cs typeface="Georgia"/>
              </a:rPr>
              <a:t>identified, </a:t>
            </a:r>
            <a:r>
              <a:rPr sz="900" dirty="0">
                <a:latin typeface="Georgia"/>
                <a:cs typeface="Georgia"/>
              </a:rPr>
              <a:t>in </a:t>
            </a:r>
            <a:r>
              <a:rPr sz="900" spc="5" dirty="0">
                <a:latin typeface="Georgia"/>
                <a:cs typeface="Georgia"/>
              </a:rPr>
              <a:t>a </a:t>
            </a:r>
            <a:r>
              <a:rPr sz="900" spc="-5" dirty="0">
                <a:latin typeface="Georgia"/>
                <a:cs typeface="Georgia"/>
              </a:rPr>
              <a:t>specific </a:t>
            </a:r>
            <a:r>
              <a:rPr sz="900" dirty="0">
                <a:latin typeface="Georgia"/>
                <a:cs typeface="Georgia"/>
              </a:rPr>
              <a:t>activity  would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be</a:t>
            </a:r>
            <a:r>
              <a:rPr sz="900" spc="-8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useful</a:t>
            </a:r>
            <a:r>
              <a:rPr sz="900" spc="-35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to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appreciate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10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relative</a:t>
            </a:r>
            <a:r>
              <a:rPr sz="900" spc="-4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importance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of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dirty="0">
                <a:latin typeface="Georgia"/>
                <a:cs typeface="Georgia"/>
              </a:rPr>
              <a:t>that</a:t>
            </a:r>
            <a:r>
              <a:rPr sz="900" spc="-7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particular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projected</a:t>
            </a:r>
            <a:r>
              <a:rPr sz="900" spc="-4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road.</a:t>
            </a:r>
            <a:r>
              <a:rPr sz="900" spc="-70" dirty="0">
                <a:latin typeface="Georgia"/>
                <a:cs typeface="Georgia"/>
              </a:rPr>
              <a:t> </a:t>
            </a:r>
            <a:r>
              <a:rPr sz="900" spc="5" dirty="0">
                <a:latin typeface="Georgia"/>
                <a:cs typeface="Georgia"/>
              </a:rPr>
              <a:t>The</a:t>
            </a:r>
            <a:r>
              <a:rPr sz="900" spc="-50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information</a:t>
            </a:r>
            <a:r>
              <a:rPr sz="900" spc="-5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collected 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compiled for </a:t>
            </a:r>
            <a:r>
              <a:rPr sz="900" dirty="0">
                <a:latin typeface="Georgia"/>
                <a:cs typeface="Georgia"/>
              </a:rPr>
              <a:t>all the projected roads has </a:t>
            </a:r>
            <a:r>
              <a:rPr sz="900" spc="-5" dirty="0">
                <a:latin typeface="Georgia"/>
                <a:cs typeface="Georgia"/>
              </a:rPr>
              <a:t>been </a:t>
            </a:r>
            <a:r>
              <a:rPr sz="900" dirty="0">
                <a:latin typeface="Georgia"/>
                <a:cs typeface="Georgia"/>
              </a:rPr>
              <a:t>utilized </a:t>
            </a:r>
            <a:r>
              <a:rPr sz="900" spc="-5" dirty="0">
                <a:latin typeface="Georgia"/>
                <a:cs typeface="Georgia"/>
              </a:rPr>
              <a:t>for establishing, </a:t>
            </a:r>
            <a:r>
              <a:rPr sz="900" dirty="0">
                <a:latin typeface="Georgia"/>
                <a:cs typeface="Georgia"/>
              </a:rPr>
              <a:t>launching, </a:t>
            </a:r>
            <a:r>
              <a:rPr sz="900" spc="-5" dirty="0">
                <a:latin typeface="Georgia"/>
                <a:cs typeface="Georgia"/>
              </a:rPr>
              <a:t>ascertaining </a:t>
            </a:r>
            <a:r>
              <a:rPr sz="900" dirty="0">
                <a:latin typeface="Georgia"/>
                <a:cs typeface="Georgia"/>
              </a:rPr>
              <a:t>the relative  </a:t>
            </a:r>
            <a:r>
              <a:rPr sz="900" spc="-5" dirty="0">
                <a:latin typeface="Georgia"/>
                <a:cs typeface="Georgia"/>
              </a:rPr>
              <a:t>potential, possible, </a:t>
            </a:r>
            <a:r>
              <a:rPr sz="900" dirty="0">
                <a:latin typeface="Georgia"/>
                <a:cs typeface="Georgia"/>
              </a:rPr>
              <a:t>probable, </a:t>
            </a:r>
            <a:r>
              <a:rPr sz="900" spc="-5" dirty="0">
                <a:latin typeface="Georgia"/>
                <a:cs typeface="Georgia"/>
              </a:rPr>
              <a:t>prospective for future development </a:t>
            </a:r>
            <a:r>
              <a:rPr sz="900" dirty="0">
                <a:latin typeface="Georgia"/>
                <a:cs typeface="Georgia"/>
              </a:rPr>
              <a:t>and growth and in turn an </a:t>
            </a:r>
            <a:r>
              <a:rPr sz="900" spc="-5" dirty="0">
                <a:latin typeface="Georgia"/>
                <a:cs typeface="Georgia"/>
              </a:rPr>
              <a:t>increase </a:t>
            </a:r>
            <a:r>
              <a:rPr sz="900" dirty="0">
                <a:latin typeface="Georgia"/>
                <a:cs typeface="Georgia"/>
              </a:rPr>
              <a:t>in traffic  </a:t>
            </a:r>
            <a:r>
              <a:rPr sz="900" spc="-5" dirty="0">
                <a:latin typeface="Georgia"/>
                <a:cs typeface="Georgia"/>
              </a:rPr>
              <a:t>of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state or</a:t>
            </a:r>
            <a:r>
              <a:rPr sz="900" spc="-25" dirty="0">
                <a:latin typeface="Georgia"/>
                <a:cs typeface="Georgia"/>
              </a:rPr>
              <a:t> </a:t>
            </a:r>
            <a:r>
              <a:rPr sz="900" spc="-5" dirty="0">
                <a:latin typeface="Georgia"/>
                <a:cs typeface="Georgia"/>
              </a:rPr>
              <a:t>region.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Georgia"/>
              <a:cs typeface="Georgia"/>
            </a:endParaRPr>
          </a:p>
          <a:p>
            <a:pPr marL="225425" lvl="1" indent="-213360">
              <a:lnSpc>
                <a:spcPct val="100000"/>
              </a:lnSpc>
              <a:buAutoNum type="arabicPeriod" startAt="9"/>
              <a:tabLst>
                <a:tab pos="226060" algn="l"/>
              </a:tabLst>
            </a:pPr>
            <a:r>
              <a:rPr sz="900" b="1" dirty="0">
                <a:latin typeface="Georgia"/>
                <a:cs typeface="Georgia"/>
              </a:rPr>
              <a:t>IMPACT </a:t>
            </a:r>
            <a:r>
              <a:rPr sz="900" b="1" spc="5" dirty="0">
                <a:latin typeface="Georgia"/>
                <a:cs typeface="Georgia"/>
              </a:rPr>
              <a:t>ON </a:t>
            </a:r>
            <a:r>
              <a:rPr sz="900" b="1" dirty="0">
                <a:latin typeface="Georgia"/>
                <a:cs typeface="Georgia"/>
              </a:rPr>
              <a:t>THE </a:t>
            </a:r>
            <a:r>
              <a:rPr sz="900" b="1" spc="-5" dirty="0">
                <a:latin typeface="Georgia"/>
                <a:cs typeface="Georgia"/>
              </a:rPr>
              <a:t>INDIGENOUS</a:t>
            </a:r>
            <a:r>
              <a:rPr sz="900" b="1" spc="-70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PEOPLE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Georgia"/>
              <a:cs typeface="Georgia"/>
            </a:endParaRPr>
          </a:p>
          <a:p>
            <a:pPr marL="469265" marR="8890" algn="just">
              <a:lnSpc>
                <a:spcPct val="94500"/>
              </a:lnSpc>
            </a:pPr>
            <a:r>
              <a:rPr sz="900" spc="5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indigenous/ </a:t>
            </a:r>
            <a:r>
              <a:rPr sz="900" dirty="0">
                <a:latin typeface="Georgia"/>
                <a:cs typeface="Georgia"/>
              </a:rPr>
              <a:t>local/ </a:t>
            </a:r>
            <a:r>
              <a:rPr sz="900" spc="-5" dirty="0">
                <a:latin typeface="Georgia"/>
                <a:cs typeface="Georgia"/>
              </a:rPr>
              <a:t>native/ original people </a:t>
            </a:r>
            <a:r>
              <a:rPr sz="900" dirty="0">
                <a:latin typeface="Georgia"/>
                <a:cs typeface="Georgia"/>
              </a:rPr>
              <a:t>who </a:t>
            </a:r>
            <a:r>
              <a:rPr sz="900" spc="5" dirty="0">
                <a:latin typeface="Georgia"/>
                <a:cs typeface="Georgia"/>
              </a:rPr>
              <a:t>are </a:t>
            </a:r>
            <a:r>
              <a:rPr sz="900" spc="-5" dirty="0">
                <a:latin typeface="Georgia"/>
                <a:cs typeface="Georgia"/>
              </a:rPr>
              <a:t>presently confined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local </a:t>
            </a:r>
            <a:r>
              <a:rPr sz="900" dirty="0">
                <a:latin typeface="Georgia"/>
                <a:cs typeface="Georgia"/>
              </a:rPr>
              <a:t>area </a:t>
            </a:r>
            <a:r>
              <a:rPr sz="900" spc="-10" dirty="0">
                <a:latin typeface="Georgia"/>
                <a:cs typeface="Georgia"/>
              </a:rPr>
              <a:t>only </a:t>
            </a:r>
            <a:r>
              <a:rPr sz="900" spc="-5" dirty="0">
                <a:latin typeface="Georgia"/>
                <a:cs typeface="Georgia"/>
              </a:rPr>
              <a:t>shall look </a:t>
            </a:r>
            <a:r>
              <a:rPr sz="900" spc="5" dirty="0">
                <a:latin typeface="Georgia"/>
                <a:cs typeface="Georgia"/>
              </a:rPr>
              <a:t>– </a:t>
            </a:r>
            <a:r>
              <a:rPr sz="900" spc="-10" dirty="0">
                <a:latin typeface="Georgia"/>
                <a:cs typeface="Georgia"/>
              </a:rPr>
              <a:t>after 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development of road </a:t>
            </a:r>
            <a:r>
              <a:rPr sz="900" dirty="0">
                <a:latin typeface="Georgia"/>
                <a:cs typeface="Georgia"/>
              </a:rPr>
              <a:t>and thus </a:t>
            </a:r>
            <a:r>
              <a:rPr sz="900" spc="-5" dirty="0">
                <a:latin typeface="Georgia"/>
                <a:cs typeface="Georgia"/>
              </a:rPr>
              <a:t>transportation infrastructure </a:t>
            </a:r>
            <a:r>
              <a:rPr sz="900" dirty="0">
                <a:latin typeface="Georgia"/>
                <a:cs typeface="Georgia"/>
              </a:rPr>
              <a:t>will </a:t>
            </a:r>
            <a:r>
              <a:rPr sz="900" spc="-5" dirty="0">
                <a:latin typeface="Georgia"/>
                <a:cs typeface="Georgia"/>
              </a:rPr>
              <a:t>get </a:t>
            </a:r>
            <a:r>
              <a:rPr sz="900" dirty="0">
                <a:latin typeface="Georgia"/>
                <a:cs typeface="Georgia"/>
              </a:rPr>
              <a:t>more </a:t>
            </a:r>
            <a:r>
              <a:rPr sz="900" spc="-5" dirty="0">
                <a:latin typeface="Georgia"/>
                <a:cs typeface="Georgia"/>
              </a:rPr>
              <a:t>exposure </a:t>
            </a:r>
            <a:r>
              <a:rPr sz="90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education, </a:t>
            </a:r>
            <a:r>
              <a:rPr sz="900" dirty="0">
                <a:latin typeface="Georgia"/>
                <a:cs typeface="Georgia"/>
              </a:rPr>
              <a:t>health,  markets and </a:t>
            </a:r>
            <a:r>
              <a:rPr sz="900" spc="-5" dirty="0">
                <a:latin typeface="Georgia"/>
                <a:cs typeface="Georgia"/>
              </a:rPr>
              <a:t>other informative </a:t>
            </a:r>
            <a:r>
              <a:rPr sz="900" dirty="0">
                <a:latin typeface="Georgia"/>
                <a:cs typeface="Georgia"/>
              </a:rPr>
              <a:t>and </a:t>
            </a:r>
            <a:r>
              <a:rPr sz="900" spc="-5" dirty="0">
                <a:latin typeface="Georgia"/>
                <a:cs typeface="Georgia"/>
              </a:rPr>
              <a:t>innovative activities etc. </a:t>
            </a:r>
            <a:r>
              <a:rPr sz="900" spc="5" dirty="0">
                <a:latin typeface="Georgia"/>
                <a:cs typeface="Georgia"/>
              </a:rPr>
              <a:t>The </a:t>
            </a:r>
            <a:r>
              <a:rPr sz="900" dirty="0">
                <a:latin typeface="Georgia"/>
                <a:cs typeface="Georgia"/>
              </a:rPr>
              <a:t>area is </a:t>
            </a:r>
            <a:r>
              <a:rPr sz="900" spc="-5" dirty="0">
                <a:latin typeface="Georgia"/>
                <a:cs typeface="Georgia"/>
              </a:rPr>
              <a:t>not </a:t>
            </a:r>
            <a:r>
              <a:rPr sz="900" dirty="0">
                <a:latin typeface="Georgia"/>
                <a:cs typeface="Georgia"/>
              </a:rPr>
              <a:t>vulnerable </a:t>
            </a:r>
            <a:r>
              <a:rPr sz="900" spc="10" dirty="0">
                <a:latin typeface="Georgia"/>
                <a:cs typeface="Georgia"/>
              </a:rPr>
              <a:t>to </a:t>
            </a:r>
            <a:r>
              <a:rPr sz="900" spc="-5" dirty="0">
                <a:latin typeface="Georgia"/>
                <a:cs typeface="Georgia"/>
              </a:rPr>
              <a:t>migration settlements  </a:t>
            </a:r>
            <a:r>
              <a:rPr sz="900" dirty="0">
                <a:latin typeface="Georgia"/>
                <a:cs typeface="Georgia"/>
              </a:rPr>
              <a:t>from </a:t>
            </a:r>
            <a:r>
              <a:rPr sz="900" spc="-5" dirty="0">
                <a:latin typeface="Georgia"/>
                <a:cs typeface="Georgia"/>
              </a:rPr>
              <a:t>external people. Since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major occupation of </a:t>
            </a:r>
            <a:r>
              <a:rPr sz="900" dirty="0">
                <a:latin typeface="Georgia"/>
                <a:cs typeface="Georgia"/>
              </a:rPr>
              <a:t>people in </a:t>
            </a:r>
            <a:r>
              <a:rPr sz="900" spc="-5" dirty="0">
                <a:latin typeface="Georgia"/>
                <a:cs typeface="Georgia"/>
              </a:rPr>
              <a:t>local </a:t>
            </a:r>
            <a:r>
              <a:rPr sz="900" dirty="0">
                <a:latin typeface="Georgia"/>
                <a:cs typeface="Georgia"/>
              </a:rPr>
              <a:t>area is </a:t>
            </a:r>
            <a:r>
              <a:rPr sz="900" spc="-5" dirty="0">
                <a:latin typeface="Georgia"/>
                <a:cs typeface="Georgia"/>
              </a:rPr>
              <a:t>agricultural based </a:t>
            </a:r>
            <a:r>
              <a:rPr sz="900" dirty="0">
                <a:latin typeface="Georgia"/>
                <a:cs typeface="Georgia"/>
              </a:rPr>
              <a:t>and there </a:t>
            </a:r>
            <a:r>
              <a:rPr sz="900" spc="-5" dirty="0">
                <a:latin typeface="Georgia"/>
                <a:cs typeface="Georgia"/>
              </a:rPr>
              <a:t>are no  </a:t>
            </a:r>
            <a:r>
              <a:rPr sz="900" dirty="0">
                <a:latin typeface="Georgia"/>
                <a:cs typeface="Georgia"/>
              </a:rPr>
              <a:t>proper </a:t>
            </a:r>
            <a:r>
              <a:rPr sz="900" spc="-5" dirty="0">
                <a:latin typeface="Georgia"/>
                <a:cs typeface="Georgia"/>
              </a:rPr>
              <a:t>warehousing facilities for storage of agricultural product </a:t>
            </a:r>
            <a:r>
              <a:rPr sz="900" dirty="0">
                <a:latin typeface="Georgia"/>
                <a:cs typeface="Georgia"/>
              </a:rPr>
              <a:t>in the </a:t>
            </a:r>
            <a:r>
              <a:rPr sz="900" spc="-5" dirty="0">
                <a:latin typeface="Georgia"/>
                <a:cs typeface="Georgia"/>
              </a:rPr>
              <a:t>area </a:t>
            </a:r>
            <a:r>
              <a:rPr sz="900" dirty="0">
                <a:latin typeface="Georgia"/>
                <a:cs typeface="Georgia"/>
              </a:rPr>
              <a:t>the </a:t>
            </a:r>
            <a:r>
              <a:rPr sz="900" spc="-5" dirty="0">
                <a:latin typeface="Georgia"/>
                <a:cs typeface="Georgia"/>
              </a:rPr>
              <a:t>indigenous </a:t>
            </a:r>
            <a:r>
              <a:rPr sz="900" dirty="0">
                <a:latin typeface="Georgia"/>
                <a:cs typeface="Georgia"/>
              </a:rPr>
              <a:t>people will be  </a:t>
            </a:r>
            <a:r>
              <a:rPr sz="900" spc="-5" dirty="0">
                <a:latin typeface="Georgia"/>
                <a:cs typeface="Georgia"/>
              </a:rPr>
              <a:t>benefited </a:t>
            </a:r>
            <a:r>
              <a:rPr sz="900" dirty="0">
                <a:latin typeface="Georgia"/>
                <a:cs typeface="Georgia"/>
              </a:rPr>
              <a:t>by road </a:t>
            </a:r>
            <a:r>
              <a:rPr sz="900" spc="-5" dirty="0">
                <a:latin typeface="Georgia"/>
                <a:cs typeface="Georgia"/>
              </a:rPr>
              <a:t>development projects.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The Column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15 </a:t>
            </a:r>
            <a:r>
              <a:rPr sz="900" b="1" spc="-10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47: </a:t>
            </a: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“ENVIRONMENTAL  </a:t>
            </a:r>
            <a:r>
              <a:rPr sz="900" b="1" dirty="0">
                <a:solidFill>
                  <a:srgbClr val="FF00FF"/>
                </a:solidFill>
                <a:latin typeface="Georgia"/>
                <a:cs typeface="Georgia"/>
              </a:rPr>
              <a:t>MANAGEMENT PLAN” </a:t>
            </a:r>
            <a:r>
              <a:rPr sz="900" b="1" spc="-5" dirty="0">
                <a:solidFill>
                  <a:srgbClr val="FF00FF"/>
                </a:solidFill>
                <a:latin typeface="Georgia"/>
                <a:cs typeface="Georgia"/>
              </a:rPr>
              <a:t>(EMP) </a:t>
            </a:r>
            <a:r>
              <a:rPr sz="900" b="1" dirty="0">
                <a:latin typeface="Georgia"/>
                <a:cs typeface="Georgia"/>
              </a:rPr>
              <a:t>for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9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900" b="1" dirty="0">
                <a:solidFill>
                  <a:srgbClr val="FF0000"/>
                </a:solidFill>
                <a:latin typeface="Georgia"/>
                <a:cs typeface="Georgia"/>
              </a:rPr>
              <a:t>Migging </a:t>
            </a:r>
            <a:r>
              <a:rPr sz="900" b="1" spc="-5" dirty="0">
                <a:solidFill>
                  <a:srgbClr val="FF0000"/>
                </a:solidFill>
                <a:latin typeface="Georgia"/>
                <a:cs typeface="Georgia"/>
              </a:rPr>
              <a:t>Road </a:t>
            </a:r>
            <a:r>
              <a:rPr sz="900" b="1" spc="-5" dirty="0">
                <a:latin typeface="Georgia"/>
                <a:cs typeface="Georgia"/>
              </a:rPr>
              <a:t>in the State </a:t>
            </a:r>
            <a:r>
              <a:rPr sz="900" b="1" dirty="0">
                <a:latin typeface="Georgia"/>
                <a:cs typeface="Georgia"/>
              </a:rPr>
              <a:t>of</a:t>
            </a:r>
            <a:r>
              <a:rPr sz="900" b="1" spc="-75" dirty="0">
                <a:latin typeface="Georgia"/>
                <a:cs typeface="Georgia"/>
              </a:rPr>
              <a:t> </a:t>
            </a:r>
            <a:r>
              <a:rPr sz="900" b="1" spc="-5" dirty="0">
                <a:latin typeface="Georgia"/>
                <a:cs typeface="Georgia"/>
              </a:rPr>
              <a:t>Arunachal</a:t>
            </a:r>
            <a:r>
              <a:rPr sz="900" spc="-5" dirty="0">
                <a:latin typeface="Georgia"/>
                <a:cs typeface="Georgia"/>
              </a:rPr>
              <a:t>.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149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38199" y="728217"/>
            <a:ext cx="46158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33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(a)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Overview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the </a:t>
            </a:r>
            <a:r>
              <a:rPr sz="1050" b="1" u="dbl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Environment and </a:t>
            </a:r>
            <a:r>
              <a:rPr sz="1050" b="1" u="dbl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Social</a:t>
            </a:r>
            <a:r>
              <a:rPr sz="1050" b="1" u="dbl" spc="-30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 </a:t>
            </a:r>
            <a:r>
              <a:rPr sz="1050" b="1" u="dbl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Framework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35454" y="4015485"/>
            <a:ext cx="3563620" cy="391541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146050" marR="132715" indent="-5080" algn="ctr">
              <a:lnSpc>
                <a:spcPct val="94800"/>
              </a:lnSpc>
              <a:spcBef>
                <a:spcPts val="480"/>
              </a:spcBef>
            </a:pP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Aim </a:t>
            </a:r>
            <a:r>
              <a:rPr sz="1150" b="1" i="1" spc="5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this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Environment and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Social 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Framework is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to: Manage environmental; 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social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risks; impacts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projects;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manage 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operational; reputational risks </a:t>
            </a:r>
            <a:r>
              <a:rPr sz="1150" b="1" i="1" spc="5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150" b="1" i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150" b="1" i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150" b="1" i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150" b="1" i="1" dirty="0">
                <a:solidFill>
                  <a:srgbClr val="FF0000"/>
                </a:solidFill>
                <a:latin typeface="Georgia"/>
                <a:cs typeface="Georgia"/>
              </a:rPr>
              <a:t>and  its</a:t>
            </a:r>
            <a:r>
              <a:rPr sz="1150" b="1" i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150" b="1" i="1" spc="-5" dirty="0">
                <a:solidFill>
                  <a:srgbClr val="FF0000"/>
                </a:solidFill>
                <a:latin typeface="Georgia"/>
                <a:cs typeface="Georgia"/>
              </a:rPr>
              <a:t>stakeholders;</a:t>
            </a:r>
            <a:endParaRPr sz="1150">
              <a:latin typeface="Georgia"/>
              <a:cs typeface="Georgia"/>
            </a:endParaRPr>
          </a:p>
          <a:p>
            <a:pPr marL="340995" marR="97155" indent="-229235">
              <a:lnSpc>
                <a:spcPts val="1200"/>
              </a:lnSpc>
              <a:spcBef>
                <a:spcPts val="10"/>
              </a:spcBef>
              <a:buFont typeface="Wingdings"/>
              <a:buChar char=""/>
              <a:tabLst>
                <a:tab pos="341630" algn="l"/>
              </a:tabLst>
            </a:pPr>
            <a:r>
              <a:rPr sz="1050" dirty="0">
                <a:latin typeface="Georgia"/>
                <a:cs typeface="Georgia"/>
              </a:rPr>
              <a:t>Mainstream </a:t>
            </a:r>
            <a:r>
              <a:rPr sz="1050" spc="-5" dirty="0">
                <a:latin typeface="Georgia"/>
                <a:cs typeface="Georgia"/>
              </a:rPr>
              <a:t>environmental </a:t>
            </a:r>
            <a:r>
              <a:rPr sz="1050" dirty="0">
                <a:latin typeface="Georgia"/>
                <a:cs typeface="Georgia"/>
              </a:rPr>
              <a:t>and </a:t>
            </a:r>
            <a:r>
              <a:rPr sz="1050" spc="-5" dirty="0">
                <a:latin typeface="Georgia"/>
                <a:cs typeface="Georgia"/>
              </a:rPr>
              <a:t>social</a:t>
            </a:r>
            <a:r>
              <a:rPr sz="1050" spc="-10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considerations  </a:t>
            </a:r>
            <a:r>
              <a:rPr sz="1050" dirty="0">
                <a:latin typeface="Georgia"/>
                <a:cs typeface="Georgia"/>
              </a:rPr>
              <a:t>into </a:t>
            </a:r>
            <a:r>
              <a:rPr sz="1050" spc="-5" dirty="0">
                <a:latin typeface="Georgia"/>
                <a:cs typeface="Georgia"/>
              </a:rPr>
              <a:t>decision </a:t>
            </a:r>
            <a:r>
              <a:rPr sz="1050" dirty="0">
                <a:latin typeface="Georgia"/>
                <a:cs typeface="Georgia"/>
              </a:rPr>
              <a:t>– </a:t>
            </a:r>
            <a:r>
              <a:rPr sz="1050" spc="-5" dirty="0">
                <a:latin typeface="Georgia"/>
                <a:cs typeface="Georgia"/>
              </a:rPr>
              <a:t>making processes </a:t>
            </a:r>
            <a:r>
              <a:rPr sz="1050" spc="5" dirty="0">
                <a:latin typeface="Georgia"/>
                <a:cs typeface="Georgia"/>
              </a:rPr>
              <a:t>of </a:t>
            </a:r>
            <a:r>
              <a:rPr sz="1050" spc="-5" dirty="0">
                <a:latin typeface="Georgia"/>
                <a:cs typeface="Georgia"/>
              </a:rPr>
              <a:t>all</a:t>
            </a:r>
            <a:r>
              <a:rPr sz="1050" spc="-1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parties;</a:t>
            </a:r>
            <a:endParaRPr sz="1050">
              <a:latin typeface="Georgia"/>
              <a:cs typeface="Georgia"/>
            </a:endParaRPr>
          </a:p>
          <a:p>
            <a:pPr marL="340995" indent="-229870">
              <a:lnSpc>
                <a:spcPts val="1115"/>
              </a:lnSpc>
              <a:buFont typeface="Wingdings"/>
              <a:buChar char=""/>
              <a:tabLst>
                <a:tab pos="341630" algn="l"/>
              </a:tabLst>
            </a:pPr>
            <a:r>
              <a:rPr sz="1050" dirty="0">
                <a:latin typeface="Georgia"/>
                <a:cs typeface="Georgia"/>
              </a:rPr>
              <a:t>Encourage</a:t>
            </a:r>
            <a:r>
              <a:rPr sz="1050" spc="-45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international</a:t>
            </a:r>
            <a:r>
              <a:rPr sz="1050" spc="-25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–</a:t>
            </a:r>
            <a:r>
              <a:rPr sz="1050" spc="-40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good</a:t>
            </a:r>
            <a:r>
              <a:rPr sz="1050" spc="-45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–</a:t>
            </a:r>
            <a:r>
              <a:rPr sz="1050" spc="-4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environmental</a:t>
            </a:r>
            <a:r>
              <a:rPr sz="1050" spc="-10" dirty="0">
                <a:latin typeface="Georgia"/>
                <a:cs typeface="Georgia"/>
              </a:rPr>
              <a:t> and</a:t>
            </a:r>
            <a:endParaRPr sz="1050">
              <a:latin typeface="Georgia"/>
              <a:cs typeface="Georgia"/>
            </a:endParaRPr>
          </a:p>
          <a:p>
            <a:pPr marL="340995" marR="97155">
              <a:lnSpc>
                <a:spcPts val="1200"/>
              </a:lnSpc>
              <a:spcBef>
                <a:spcPts val="60"/>
              </a:spcBef>
            </a:pPr>
            <a:r>
              <a:rPr sz="1050" dirty="0">
                <a:latin typeface="Georgia"/>
                <a:cs typeface="Georgia"/>
              </a:rPr>
              <a:t>social </a:t>
            </a:r>
            <a:r>
              <a:rPr sz="1050" spc="-5" dirty="0">
                <a:latin typeface="Georgia"/>
                <a:cs typeface="Georgia"/>
              </a:rPr>
              <a:t>practices; </a:t>
            </a:r>
            <a:r>
              <a:rPr sz="1050" dirty="0">
                <a:latin typeface="Georgia"/>
                <a:cs typeface="Georgia"/>
              </a:rPr>
              <a:t>operations; </a:t>
            </a:r>
            <a:r>
              <a:rPr sz="1050" spc="-5" dirty="0">
                <a:latin typeface="Georgia"/>
                <a:cs typeface="Georgia"/>
              </a:rPr>
              <a:t>strengthen </a:t>
            </a:r>
            <a:r>
              <a:rPr sz="1050" dirty="0">
                <a:latin typeface="Georgia"/>
                <a:cs typeface="Georgia"/>
              </a:rPr>
              <a:t>country  </a:t>
            </a:r>
            <a:r>
              <a:rPr sz="1050" spc="-5" dirty="0">
                <a:latin typeface="Georgia"/>
                <a:cs typeface="Georgia"/>
              </a:rPr>
              <a:t>systems;</a:t>
            </a:r>
            <a:endParaRPr sz="1050">
              <a:latin typeface="Georgia"/>
              <a:cs typeface="Georgia"/>
            </a:endParaRPr>
          </a:p>
          <a:p>
            <a:pPr marL="340995" marR="99695" indent="-229235">
              <a:lnSpc>
                <a:spcPts val="1180"/>
              </a:lnSpc>
              <a:spcBef>
                <a:spcPts val="20"/>
              </a:spcBef>
              <a:buFont typeface="Wingdings"/>
              <a:buChar char=""/>
              <a:tabLst>
                <a:tab pos="341630" algn="l"/>
                <a:tab pos="845819" algn="l"/>
                <a:tab pos="1306195" algn="l"/>
                <a:tab pos="1568450" algn="l"/>
                <a:tab pos="2110740" algn="l"/>
                <a:tab pos="3122295" algn="l"/>
              </a:tabLst>
            </a:pPr>
            <a:r>
              <a:rPr sz="1050" dirty="0">
                <a:latin typeface="Georgia"/>
                <a:cs typeface="Georgia"/>
              </a:rPr>
              <a:t>P</a:t>
            </a:r>
            <a:r>
              <a:rPr sz="1050" spc="5" dirty="0">
                <a:latin typeface="Georgia"/>
                <a:cs typeface="Georgia"/>
              </a:rPr>
              <a:t>ol</a:t>
            </a:r>
            <a:r>
              <a:rPr sz="1050" spc="-25" dirty="0">
                <a:latin typeface="Georgia"/>
                <a:cs typeface="Georgia"/>
              </a:rPr>
              <a:t>i</a:t>
            </a:r>
            <a:r>
              <a:rPr sz="1050" spc="-5" dirty="0">
                <a:latin typeface="Georgia"/>
                <a:cs typeface="Georgia"/>
              </a:rPr>
              <a:t>c</a:t>
            </a:r>
            <a:r>
              <a:rPr sz="1050" dirty="0">
                <a:latin typeface="Georgia"/>
                <a:cs typeface="Georgia"/>
              </a:rPr>
              <a:t>y	</a:t>
            </a:r>
            <a:r>
              <a:rPr sz="1050" spc="-5" dirty="0">
                <a:latin typeface="Georgia"/>
                <a:cs typeface="Georgia"/>
              </a:rPr>
              <a:t>s</a:t>
            </a:r>
            <a:r>
              <a:rPr sz="1050" spc="-10" dirty="0">
                <a:latin typeface="Georgia"/>
                <a:cs typeface="Georgia"/>
              </a:rPr>
              <a:t>e</a:t>
            </a:r>
            <a:r>
              <a:rPr sz="1050" spc="-30" dirty="0">
                <a:latin typeface="Georgia"/>
                <a:cs typeface="Georgia"/>
              </a:rPr>
              <a:t>e</a:t>
            </a:r>
            <a:r>
              <a:rPr sz="1050" spc="5" dirty="0">
                <a:latin typeface="Georgia"/>
                <a:cs typeface="Georgia"/>
              </a:rPr>
              <a:t>k</a:t>
            </a:r>
            <a:r>
              <a:rPr sz="1050" dirty="0">
                <a:latin typeface="Georgia"/>
                <a:cs typeface="Georgia"/>
              </a:rPr>
              <a:t>s	</a:t>
            </a:r>
            <a:r>
              <a:rPr sz="1050" spc="-5" dirty="0">
                <a:latin typeface="Georgia"/>
                <a:cs typeface="Georgia"/>
              </a:rPr>
              <a:t>t</a:t>
            </a:r>
            <a:r>
              <a:rPr sz="1050" dirty="0">
                <a:latin typeface="Georgia"/>
                <a:cs typeface="Georgia"/>
              </a:rPr>
              <a:t>o	</a:t>
            </a:r>
            <a:r>
              <a:rPr sz="1050" spc="-10" dirty="0">
                <a:latin typeface="Georgia"/>
                <a:cs typeface="Georgia"/>
              </a:rPr>
              <a:t>e</a:t>
            </a:r>
            <a:r>
              <a:rPr sz="1050" dirty="0">
                <a:latin typeface="Georgia"/>
                <a:cs typeface="Georgia"/>
              </a:rPr>
              <a:t>ns</a:t>
            </a:r>
            <a:r>
              <a:rPr sz="1050" spc="-10" dirty="0">
                <a:latin typeface="Georgia"/>
                <a:cs typeface="Georgia"/>
              </a:rPr>
              <a:t>u</a:t>
            </a:r>
            <a:r>
              <a:rPr sz="1050" dirty="0">
                <a:latin typeface="Georgia"/>
                <a:cs typeface="Georgia"/>
              </a:rPr>
              <a:t>re	</a:t>
            </a:r>
            <a:r>
              <a:rPr sz="1050" spc="-10" dirty="0">
                <a:latin typeface="Georgia"/>
                <a:cs typeface="Georgia"/>
              </a:rPr>
              <a:t>e</a:t>
            </a:r>
            <a:r>
              <a:rPr sz="1050" dirty="0">
                <a:latin typeface="Georgia"/>
                <a:cs typeface="Georgia"/>
              </a:rPr>
              <a:t>nv</a:t>
            </a:r>
            <a:r>
              <a:rPr sz="1050" spc="-20" dirty="0">
                <a:latin typeface="Georgia"/>
                <a:cs typeface="Georgia"/>
              </a:rPr>
              <a:t>i</a:t>
            </a:r>
            <a:r>
              <a:rPr sz="1050" dirty="0">
                <a:latin typeface="Georgia"/>
                <a:cs typeface="Georgia"/>
              </a:rPr>
              <a:t>r</a:t>
            </a:r>
            <a:r>
              <a:rPr sz="1050" spc="5" dirty="0">
                <a:latin typeface="Georgia"/>
                <a:cs typeface="Georgia"/>
              </a:rPr>
              <a:t>o</a:t>
            </a:r>
            <a:r>
              <a:rPr sz="1050" spc="-25" dirty="0">
                <a:latin typeface="Georgia"/>
                <a:cs typeface="Georgia"/>
              </a:rPr>
              <a:t>n</a:t>
            </a:r>
            <a:r>
              <a:rPr sz="1050" spc="5" dirty="0">
                <a:latin typeface="Georgia"/>
                <a:cs typeface="Georgia"/>
              </a:rPr>
              <a:t>m</a:t>
            </a:r>
            <a:r>
              <a:rPr sz="1050" spc="-10" dirty="0">
                <a:latin typeface="Georgia"/>
                <a:cs typeface="Georgia"/>
              </a:rPr>
              <a:t>e</a:t>
            </a:r>
            <a:r>
              <a:rPr sz="1050" dirty="0">
                <a:latin typeface="Georgia"/>
                <a:cs typeface="Georgia"/>
              </a:rPr>
              <a:t>n</a:t>
            </a:r>
            <a:r>
              <a:rPr sz="1050" spc="-5" dirty="0">
                <a:latin typeface="Georgia"/>
                <a:cs typeface="Georgia"/>
              </a:rPr>
              <a:t>ta</a:t>
            </a:r>
            <a:r>
              <a:rPr sz="1050" dirty="0">
                <a:latin typeface="Georgia"/>
                <a:cs typeface="Georgia"/>
              </a:rPr>
              <a:t>l	</a:t>
            </a:r>
            <a:r>
              <a:rPr sz="1050" spc="-25" dirty="0">
                <a:latin typeface="Georgia"/>
                <a:cs typeface="Georgia"/>
              </a:rPr>
              <a:t>s</a:t>
            </a:r>
            <a:r>
              <a:rPr sz="1050" spc="5" dirty="0">
                <a:latin typeface="Georgia"/>
                <a:cs typeface="Georgia"/>
              </a:rPr>
              <a:t>o</a:t>
            </a:r>
            <a:r>
              <a:rPr sz="1050" spc="-5" dirty="0">
                <a:latin typeface="Georgia"/>
                <a:cs typeface="Georgia"/>
              </a:rPr>
              <a:t>c</a:t>
            </a:r>
            <a:r>
              <a:rPr sz="1050" dirty="0">
                <a:latin typeface="Georgia"/>
                <a:cs typeface="Georgia"/>
              </a:rPr>
              <a:t>i</a:t>
            </a:r>
            <a:r>
              <a:rPr sz="1050" spc="-5" dirty="0">
                <a:latin typeface="Georgia"/>
                <a:cs typeface="Georgia"/>
              </a:rPr>
              <a:t>a</a:t>
            </a:r>
            <a:r>
              <a:rPr sz="1050" dirty="0">
                <a:latin typeface="Georgia"/>
                <a:cs typeface="Georgia"/>
              </a:rPr>
              <a:t>l  </a:t>
            </a:r>
            <a:r>
              <a:rPr sz="1050" spc="-5" dirty="0">
                <a:latin typeface="Georgia"/>
                <a:cs typeface="Georgia"/>
              </a:rPr>
              <a:t>soundness </a:t>
            </a:r>
            <a:r>
              <a:rPr sz="1050" dirty="0">
                <a:latin typeface="Georgia"/>
                <a:cs typeface="Georgia"/>
              </a:rPr>
              <a:t>and </a:t>
            </a:r>
            <a:r>
              <a:rPr sz="1050" spc="-5" dirty="0">
                <a:latin typeface="Georgia"/>
                <a:cs typeface="Georgia"/>
              </a:rPr>
              <a:t>sustainability </a:t>
            </a:r>
            <a:r>
              <a:rPr sz="1050" spc="5" dirty="0">
                <a:latin typeface="Georgia"/>
                <a:cs typeface="Georgia"/>
              </a:rPr>
              <a:t>of</a:t>
            </a:r>
            <a:r>
              <a:rPr sz="1050" spc="-4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projects;</a:t>
            </a:r>
            <a:endParaRPr sz="1050">
              <a:latin typeface="Georgia"/>
              <a:cs typeface="Georgia"/>
            </a:endParaRPr>
          </a:p>
          <a:p>
            <a:pPr marL="340995" marR="99695" indent="-229235">
              <a:lnSpc>
                <a:spcPts val="1200"/>
              </a:lnSpc>
              <a:buFont typeface="Wingdings"/>
              <a:buChar char=""/>
              <a:tabLst>
                <a:tab pos="341630" algn="l"/>
              </a:tabLst>
            </a:pPr>
            <a:r>
              <a:rPr sz="1050" spc="-5" dirty="0">
                <a:latin typeface="Georgia"/>
                <a:cs typeface="Georgia"/>
              </a:rPr>
              <a:t>Enable</a:t>
            </a:r>
            <a:r>
              <a:rPr sz="1050" spc="-45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clients</a:t>
            </a:r>
            <a:r>
              <a:rPr sz="1050" spc="-60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to</a:t>
            </a:r>
            <a:r>
              <a:rPr sz="1050" spc="-3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identify,</a:t>
            </a:r>
            <a:r>
              <a:rPr sz="1050" spc="-3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manage</a:t>
            </a:r>
            <a:r>
              <a:rPr sz="1050" spc="-4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environmental</a:t>
            </a:r>
            <a:r>
              <a:rPr sz="1050" spc="-25" dirty="0">
                <a:latin typeface="Georgia"/>
                <a:cs typeface="Georgia"/>
              </a:rPr>
              <a:t> </a:t>
            </a:r>
            <a:r>
              <a:rPr sz="1050" spc="-10" dirty="0">
                <a:latin typeface="Georgia"/>
                <a:cs typeface="Georgia"/>
              </a:rPr>
              <a:t>and  </a:t>
            </a:r>
            <a:r>
              <a:rPr sz="1050" dirty="0">
                <a:latin typeface="Georgia"/>
                <a:cs typeface="Georgia"/>
              </a:rPr>
              <a:t>social </a:t>
            </a:r>
            <a:r>
              <a:rPr sz="1050" spc="-5" dirty="0">
                <a:latin typeface="Georgia"/>
                <a:cs typeface="Georgia"/>
              </a:rPr>
              <a:t>risks </a:t>
            </a:r>
            <a:r>
              <a:rPr sz="1050" dirty="0">
                <a:latin typeface="Georgia"/>
                <a:cs typeface="Georgia"/>
              </a:rPr>
              <a:t>and impacts in </a:t>
            </a:r>
            <a:r>
              <a:rPr sz="105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5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1050" spc="-5" dirty="0">
                <a:latin typeface="Georgia"/>
                <a:cs typeface="Georgia"/>
              </a:rPr>
              <a:t>’s</a:t>
            </a:r>
            <a:r>
              <a:rPr sz="1050" spc="-6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projects;</a:t>
            </a:r>
            <a:endParaRPr sz="1050">
              <a:latin typeface="Georgia"/>
              <a:cs typeface="Georgia"/>
            </a:endParaRPr>
          </a:p>
          <a:p>
            <a:pPr marL="340995" indent="-229870">
              <a:lnSpc>
                <a:spcPts val="1115"/>
              </a:lnSpc>
              <a:buFont typeface="Wingdings"/>
              <a:buChar char=""/>
              <a:tabLst>
                <a:tab pos="341630" algn="l"/>
              </a:tabLst>
            </a:pPr>
            <a:r>
              <a:rPr sz="1050" dirty="0">
                <a:latin typeface="Georgia"/>
                <a:cs typeface="Georgia"/>
              </a:rPr>
              <a:t>Improve </a:t>
            </a:r>
            <a:r>
              <a:rPr sz="1050" spc="-5" dirty="0">
                <a:latin typeface="Georgia"/>
                <a:cs typeface="Georgia"/>
              </a:rPr>
              <a:t>development effectiveness </a:t>
            </a:r>
            <a:r>
              <a:rPr sz="1050" dirty="0">
                <a:latin typeface="Georgia"/>
                <a:cs typeface="Georgia"/>
              </a:rPr>
              <a:t>and impact</a:t>
            </a:r>
            <a:r>
              <a:rPr sz="1050" spc="190" dirty="0">
                <a:latin typeface="Georgia"/>
                <a:cs typeface="Georgia"/>
              </a:rPr>
              <a:t> </a:t>
            </a:r>
            <a:r>
              <a:rPr sz="1050" dirty="0">
                <a:latin typeface="Georgia"/>
                <a:cs typeface="Georgia"/>
              </a:rPr>
              <a:t>to</a:t>
            </a:r>
            <a:endParaRPr sz="1050">
              <a:latin typeface="Georgia"/>
              <a:cs typeface="Georgia"/>
            </a:endParaRPr>
          </a:p>
          <a:p>
            <a:pPr marL="340995" marR="100330" algn="just">
              <a:lnSpc>
                <a:spcPct val="94400"/>
              </a:lnSpc>
              <a:spcBef>
                <a:spcPts val="40"/>
              </a:spcBef>
            </a:pPr>
            <a:r>
              <a:rPr sz="1050" dirty="0">
                <a:latin typeface="Georgia"/>
                <a:cs typeface="Georgia"/>
              </a:rPr>
              <a:t>increase </a:t>
            </a:r>
            <a:r>
              <a:rPr sz="1050" spc="-5" dirty="0">
                <a:latin typeface="Georgia"/>
                <a:cs typeface="Georgia"/>
              </a:rPr>
              <a:t>results </a:t>
            </a:r>
            <a:r>
              <a:rPr sz="1050" spc="5" dirty="0">
                <a:latin typeface="Georgia"/>
                <a:cs typeface="Georgia"/>
              </a:rPr>
              <a:t>on </a:t>
            </a:r>
            <a:r>
              <a:rPr sz="1050" dirty="0">
                <a:latin typeface="Georgia"/>
                <a:cs typeface="Georgia"/>
              </a:rPr>
              <a:t>the </a:t>
            </a:r>
            <a:r>
              <a:rPr sz="1050" spc="-5" dirty="0">
                <a:latin typeface="Georgia"/>
                <a:cs typeface="Georgia"/>
              </a:rPr>
              <a:t>ground, </a:t>
            </a:r>
            <a:r>
              <a:rPr sz="1050" dirty="0">
                <a:latin typeface="Georgia"/>
                <a:cs typeface="Georgia"/>
              </a:rPr>
              <a:t>and </a:t>
            </a:r>
            <a:r>
              <a:rPr sz="1050" spc="-5" dirty="0">
                <a:latin typeface="Georgia"/>
                <a:cs typeface="Georgia"/>
              </a:rPr>
              <a:t>facilitate  cooperation </a:t>
            </a:r>
            <a:r>
              <a:rPr sz="1050" spc="5" dirty="0">
                <a:latin typeface="Georgia"/>
                <a:cs typeface="Georgia"/>
              </a:rPr>
              <a:t>on </a:t>
            </a:r>
            <a:r>
              <a:rPr sz="1050" spc="-5" dirty="0">
                <a:latin typeface="Georgia"/>
                <a:cs typeface="Georgia"/>
              </a:rPr>
              <a:t>environmental </a:t>
            </a:r>
            <a:r>
              <a:rPr sz="1050" spc="-10" dirty="0">
                <a:latin typeface="Georgia"/>
                <a:cs typeface="Georgia"/>
              </a:rPr>
              <a:t>and </a:t>
            </a:r>
            <a:r>
              <a:rPr sz="1050" spc="-5" dirty="0">
                <a:latin typeface="Georgia"/>
                <a:cs typeface="Georgia"/>
              </a:rPr>
              <a:t>social matters  with development</a:t>
            </a:r>
            <a:r>
              <a:rPr sz="1050" spc="2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partners;</a:t>
            </a:r>
            <a:endParaRPr sz="1050">
              <a:latin typeface="Georgia"/>
              <a:cs typeface="Georgia"/>
            </a:endParaRPr>
          </a:p>
          <a:p>
            <a:pPr marL="340995" marR="97790" indent="-229235" algn="just">
              <a:lnSpc>
                <a:spcPts val="1200"/>
              </a:lnSpc>
              <a:spcBef>
                <a:spcPts val="30"/>
              </a:spcBef>
              <a:buFont typeface="Wingdings"/>
              <a:buChar char=""/>
              <a:tabLst>
                <a:tab pos="341630" algn="l"/>
              </a:tabLst>
            </a:pPr>
            <a:r>
              <a:rPr sz="1050" spc="-5" dirty="0">
                <a:latin typeface="Georgia"/>
                <a:cs typeface="Georgia"/>
              </a:rPr>
              <a:t>Its </a:t>
            </a:r>
            <a:r>
              <a:rPr sz="1050" dirty="0">
                <a:latin typeface="Georgia"/>
                <a:cs typeface="Georgia"/>
              </a:rPr>
              <a:t>operations, </a:t>
            </a:r>
            <a:r>
              <a:rPr sz="10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50" b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50" spc="-5" dirty="0">
                <a:latin typeface="Georgia"/>
                <a:cs typeface="Georgia"/>
              </a:rPr>
              <a:t>seeks </a:t>
            </a:r>
            <a:r>
              <a:rPr sz="1050" dirty="0">
                <a:latin typeface="Georgia"/>
                <a:cs typeface="Georgia"/>
              </a:rPr>
              <a:t>to </a:t>
            </a:r>
            <a:r>
              <a:rPr sz="1050" spc="-5" dirty="0">
                <a:latin typeface="Georgia"/>
                <a:cs typeface="Georgia"/>
              </a:rPr>
              <a:t>balance economic,  </a:t>
            </a:r>
            <a:r>
              <a:rPr sz="1050" dirty="0">
                <a:latin typeface="Georgia"/>
                <a:cs typeface="Georgia"/>
              </a:rPr>
              <a:t>social, </a:t>
            </a:r>
            <a:r>
              <a:rPr sz="1050" spc="-10" dirty="0">
                <a:latin typeface="Georgia"/>
                <a:cs typeface="Georgia"/>
              </a:rPr>
              <a:t>and </a:t>
            </a:r>
            <a:r>
              <a:rPr sz="1050" spc="-5" dirty="0">
                <a:latin typeface="Georgia"/>
                <a:cs typeface="Georgia"/>
              </a:rPr>
              <a:t>environmental interests </a:t>
            </a:r>
            <a:r>
              <a:rPr sz="1050" dirty="0">
                <a:latin typeface="Georgia"/>
                <a:cs typeface="Georgia"/>
              </a:rPr>
              <a:t>while</a:t>
            </a:r>
            <a:r>
              <a:rPr sz="1050" spc="165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fostering</a:t>
            </a:r>
            <a:endParaRPr sz="1050">
              <a:latin typeface="Georgia"/>
              <a:cs typeface="Georgia"/>
            </a:endParaRPr>
          </a:p>
          <a:p>
            <a:pPr marL="340995" algn="just">
              <a:lnSpc>
                <a:spcPts val="1220"/>
              </a:lnSpc>
            </a:pPr>
            <a:r>
              <a:rPr sz="1050" dirty="0">
                <a:latin typeface="Georgia"/>
                <a:cs typeface="Georgia"/>
              </a:rPr>
              <a:t>ownership and </a:t>
            </a:r>
            <a:r>
              <a:rPr sz="1050" spc="-5" dirty="0">
                <a:latin typeface="Georgia"/>
                <a:cs typeface="Georgia"/>
              </a:rPr>
              <a:t>accountability </a:t>
            </a:r>
            <a:r>
              <a:rPr sz="1050" spc="5" dirty="0">
                <a:latin typeface="Georgia"/>
                <a:cs typeface="Georgia"/>
              </a:rPr>
              <a:t>of </a:t>
            </a:r>
            <a:r>
              <a:rPr sz="1050" spc="-5" dirty="0">
                <a:latin typeface="Georgia"/>
                <a:cs typeface="Georgia"/>
              </a:rPr>
              <a:t>member</a:t>
            </a:r>
            <a:r>
              <a:rPr sz="1050" spc="-40" dirty="0">
                <a:latin typeface="Georgia"/>
                <a:cs typeface="Georgia"/>
              </a:rPr>
              <a:t> </a:t>
            </a:r>
            <a:r>
              <a:rPr sz="1050" spc="-5" dirty="0">
                <a:latin typeface="Georgia"/>
                <a:cs typeface="Georgia"/>
              </a:rPr>
              <a:t>countries.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86150" y="2253741"/>
            <a:ext cx="65405" cy="1779270"/>
          </a:xfrm>
          <a:custGeom>
            <a:avLst/>
            <a:gdLst/>
            <a:ahLst/>
            <a:cxnLst/>
            <a:rect l="l" t="t" r="r" b="b"/>
            <a:pathLst>
              <a:path w="65404" h="1779270">
                <a:moveTo>
                  <a:pt x="49022" y="0"/>
                </a:moveTo>
                <a:lnTo>
                  <a:pt x="16383" y="0"/>
                </a:lnTo>
                <a:lnTo>
                  <a:pt x="16383" y="1334389"/>
                </a:lnTo>
                <a:lnTo>
                  <a:pt x="0" y="1334389"/>
                </a:lnTo>
                <a:lnTo>
                  <a:pt x="32638" y="1779270"/>
                </a:lnTo>
                <a:lnTo>
                  <a:pt x="65404" y="1334389"/>
                </a:lnTo>
                <a:lnTo>
                  <a:pt x="49022" y="1334389"/>
                </a:lnTo>
                <a:lnTo>
                  <a:pt x="490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86150" y="2253741"/>
            <a:ext cx="65405" cy="1779270"/>
          </a:xfrm>
          <a:custGeom>
            <a:avLst/>
            <a:gdLst/>
            <a:ahLst/>
            <a:cxnLst/>
            <a:rect l="l" t="t" r="r" b="b"/>
            <a:pathLst>
              <a:path w="65404" h="1779270">
                <a:moveTo>
                  <a:pt x="0" y="1334389"/>
                </a:moveTo>
                <a:lnTo>
                  <a:pt x="16383" y="1334389"/>
                </a:lnTo>
                <a:lnTo>
                  <a:pt x="16383" y="0"/>
                </a:lnTo>
                <a:lnTo>
                  <a:pt x="49022" y="0"/>
                </a:lnTo>
                <a:lnTo>
                  <a:pt x="49022" y="1334389"/>
                </a:lnTo>
                <a:lnTo>
                  <a:pt x="65404" y="1334389"/>
                </a:lnTo>
                <a:lnTo>
                  <a:pt x="32638" y="1779270"/>
                </a:lnTo>
                <a:lnTo>
                  <a:pt x="0" y="133438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86325" y="225374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19">
                <a:moveTo>
                  <a:pt x="0" y="310515"/>
                </a:moveTo>
                <a:lnTo>
                  <a:pt x="22733" y="310515"/>
                </a:lnTo>
                <a:lnTo>
                  <a:pt x="22733" y="0"/>
                </a:lnTo>
                <a:lnTo>
                  <a:pt x="68072" y="0"/>
                </a:lnTo>
                <a:lnTo>
                  <a:pt x="68072" y="310515"/>
                </a:lnTo>
                <a:lnTo>
                  <a:pt x="90804" y="310515"/>
                </a:lnTo>
                <a:lnTo>
                  <a:pt x="45338" y="414020"/>
                </a:lnTo>
                <a:lnTo>
                  <a:pt x="0" y="31051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107179" y="2688335"/>
            <a:ext cx="2630805" cy="97916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158750" marR="149860" indent="635" algn="ctr">
              <a:lnSpc>
                <a:spcPct val="95500"/>
              </a:lnSpc>
              <a:spcBef>
                <a:spcPts val="475"/>
              </a:spcBef>
            </a:pPr>
            <a:r>
              <a:rPr sz="8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50" b="1" spc="-10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850" b="1" spc="-10" dirty="0">
                <a:latin typeface="Georgia"/>
                <a:cs typeface="Georgia"/>
              </a:rPr>
              <a:t>’s core </a:t>
            </a:r>
            <a:r>
              <a:rPr sz="850" b="1" spc="-5" dirty="0">
                <a:latin typeface="Georgia"/>
                <a:cs typeface="Georgia"/>
              </a:rPr>
              <a:t>principles </a:t>
            </a:r>
            <a:r>
              <a:rPr sz="850" b="1" spc="-10" dirty="0">
                <a:latin typeface="Georgia"/>
                <a:cs typeface="Georgia"/>
              </a:rPr>
              <a:t>which governs  operations </a:t>
            </a:r>
            <a:r>
              <a:rPr sz="850" b="1" spc="-15" dirty="0">
                <a:latin typeface="Georgia"/>
                <a:cs typeface="Georgia"/>
              </a:rPr>
              <a:t>on </a:t>
            </a:r>
            <a:r>
              <a:rPr sz="850" b="1" spc="-5" dirty="0">
                <a:latin typeface="Georgia"/>
                <a:cs typeface="Georgia"/>
              </a:rPr>
              <a:t>environment and social  management; “Environmental </a:t>
            </a:r>
            <a:r>
              <a:rPr sz="850" b="1" dirty="0">
                <a:latin typeface="Georgia"/>
                <a:cs typeface="Georgia"/>
              </a:rPr>
              <a:t>and </a:t>
            </a:r>
            <a:r>
              <a:rPr sz="850" b="1" spc="-5" dirty="0">
                <a:latin typeface="Georgia"/>
                <a:cs typeface="Georgia"/>
              </a:rPr>
              <a:t>Social  Standards” (ESS) w.r.to “Environment,  </a:t>
            </a:r>
            <a:r>
              <a:rPr sz="850" b="1" spc="-10" dirty="0">
                <a:latin typeface="Georgia"/>
                <a:cs typeface="Georgia"/>
              </a:rPr>
              <a:t>Involuntary </a:t>
            </a:r>
            <a:r>
              <a:rPr sz="850" b="1" spc="-5" dirty="0">
                <a:latin typeface="Georgia"/>
                <a:cs typeface="Georgia"/>
              </a:rPr>
              <a:t>Resettlement </a:t>
            </a:r>
            <a:r>
              <a:rPr sz="850" b="1" dirty="0">
                <a:latin typeface="Georgia"/>
                <a:cs typeface="Georgia"/>
              </a:rPr>
              <a:t>and </a:t>
            </a:r>
            <a:r>
              <a:rPr sz="850" b="1" spc="-5" dirty="0">
                <a:latin typeface="Georgia"/>
                <a:cs typeface="Georgia"/>
              </a:rPr>
              <a:t>Indigenous  </a:t>
            </a:r>
            <a:r>
              <a:rPr sz="850" b="1" spc="-15" dirty="0">
                <a:latin typeface="Georgia"/>
                <a:cs typeface="Georgia"/>
              </a:rPr>
              <a:t>or </a:t>
            </a:r>
            <a:r>
              <a:rPr sz="850" b="1" spc="-5" dirty="0">
                <a:latin typeface="Georgia"/>
                <a:cs typeface="Georgia"/>
              </a:rPr>
              <a:t>Originated People”</a:t>
            </a:r>
            <a:r>
              <a:rPr sz="850" b="1" spc="-10" dirty="0">
                <a:latin typeface="Georgia"/>
                <a:cs typeface="Georgia"/>
              </a:rPr>
              <a:t> </a:t>
            </a:r>
            <a:r>
              <a:rPr sz="850" b="1" spc="-5" dirty="0">
                <a:latin typeface="Georgia"/>
                <a:cs typeface="Georgia"/>
              </a:rPr>
              <a:t>(EIRIOP);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1954" y="2679445"/>
            <a:ext cx="2630805" cy="63119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87020" marR="274955" indent="-5715" algn="ctr">
              <a:lnSpc>
                <a:spcPct val="95000"/>
              </a:lnSpc>
              <a:spcBef>
                <a:spcPts val="480"/>
              </a:spcBef>
            </a:pPr>
            <a:r>
              <a:rPr sz="1000" b="1" spc="-5" dirty="0">
                <a:latin typeface="Georgia"/>
                <a:cs typeface="Georgia"/>
              </a:rPr>
              <a:t>“Purposes” of </a:t>
            </a:r>
            <a:r>
              <a:rPr sz="1000" b="1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Articles </a:t>
            </a:r>
            <a:r>
              <a:rPr sz="1000" b="1" spc="5" dirty="0">
                <a:latin typeface="Georgia"/>
                <a:cs typeface="Georgia"/>
              </a:rPr>
              <a:t>of  </a:t>
            </a:r>
            <a:r>
              <a:rPr sz="1000" b="1" spc="-5" dirty="0">
                <a:latin typeface="Georgia"/>
                <a:cs typeface="Georgia"/>
              </a:rPr>
              <a:t>Agreement </a:t>
            </a:r>
            <a:r>
              <a:rPr sz="1000" b="1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“Border</a:t>
            </a:r>
            <a:r>
              <a:rPr sz="1000" b="1" spc="-6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Road  </a:t>
            </a:r>
            <a:r>
              <a:rPr sz="1000" b="1" spc="-10" dirty="0">
                <a:solidFill>
                  <a:srgbClr val="FF0066"/>
                </a:solidFill>
                <a:latin typeface="Georgia"/>
                <a:cs typeface="Georgia"/>
              </a:rPr>
              <a:t>Organization”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)</a:t>
            </a:r>
            <a:r>
              <a:rPr sz="1000" b="1" spc="-5" dirty="0">
                <a:latin typeface="Georgia"/>
                <a:cs typeface="Georgia"/>
              </a:rPr>
              <a:t>;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165350" y="2248026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5" h="414019">
                <a:moveTo>
                  <a:pt x="0" y="310514"/>
                </a:moveTo>
                <a:lnTo>
                  <a:pt x="22732" y="310514"/>
                </a:lnTo>
                <a:lnTo>
                  <a:pt x="22732" y="0"/>
                </a:lnTo>
                <a:lnTo>
                  <a:pt x="68072" y="0"/>
                </a:lnTo>
                <a:lnTo>
                  <a:pt x="68072" y="310514"/>
                </a:lnTo>
                <a:lnTo>
                  <a:pt x="90805" y="310514"/>
                </a:lnTo>
                <a:lnTo>
                  <a:pt x="45466" y="414019"/>
                </a:lnTo>
                <a:lnTo>
                  <a:pt x="0" y="31051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88464" y="1920366"/>
            <a:ext cx="1040765" cy="327660"/>
          </a:xfrm>
          <a:custGeom>
            <a:avLst/>
            <a:gdLst/>
            <a:ahLst/>
            <a:cxnLst/>
            <a:rect l="l" t="t" r="r" b="b"/>
            <a:pathLst>
              <a:path w="1040764" h="327660">
                <a:moveTo>
                  <a:pt x="0" y="54610"/>
                </a:moveTo>
                <a:lnTo>
                  <a:pt x="4300" y="33325"/>
                </a:lnTo>
                <a:lnTo>
                  <a:pt x="16017" y="15970"/>
                </a:lnTo>
                <a:lnTo>
                  <a:pt x="33379" y="4282"/>
                </a:lnTo>
                <a:lnTo>
                  <a:pt x="54610" y="0"/>
                </a:lnTo>
                <a:lnTo>
                  <a:pt x="986155" y="0"/>
                </a:lnTo>
                <a:lnTo>
                  <a:pt x="1007385" y="4282"/>
                </a:lnTo>
                <a:lnTo>
                  <a:pt x="1024747" y="15970"/>
                </a:lnTo>
                <a:lnTo>
                  <a:pt x="1036464" y="33325"/>
                </a:lnTo>
                <a:lnTo>
                  <a:pt x="1040765" y="54610"/>
                </a:lnTo>
                <a:lnTo>
                  <a:pt x="1040765" y="273050"/>
                </a:lnTo>
                <a:lnTo>
                  <a:pt x="1036464" y="294280"/>
                </a:lnTo>
                <a:lnTo>
                  <a:pt x="1024747" y="311642"/>
                </a:lnTo>
                <a:lnTo>
                  <a:pt x="1007385" y="323359"/>
                </a:lnTo>
                <a:lnTo>
                  <a:pt x="986155" y="327660"/>
                </a:lnTo>
                <a:lnTo>
                  <a:pt x="54610" y="327660"/>
                </a:lnTo>
                <a:lnTo>
                  <a:pt x="33379" y="323359"/>
                </a:lnTo>
                <a:lnTo>
                  <a:pt x="16017" y="311642"/>
                </a:lnTo>
                <a:lnTo>
                  <a:pt x="4300" y="294280"/>
                </a:lnTo>
                <a:lnTo>
                  <a:pt x="0" y="273050"/>
                </a:lnTo>
                <a:lnTo>
                  <a:pt x="0" y="546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798447" y="1966087"/>
            <a:ext cx="81978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Introduction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20060" y="1920366"/>
            <a:ext cx="991869" cy="327660"/>
          </a:xfrm>
          <a:custGeom>
            <a:avLst/>
            <a:gdLst/>
            <a:ahLst/>
            <a:cxnLst/>
            <a:rect l="l" t="t" r="r" b="b"/>
            <a:pathLst>
              <a:path w="991870" h="327660">
                <a:moveTo>
                  <a:pt x="0" y="54610"/>
                </a:moveTo>
                <a:lnTo>
                  <a:pt x="4300" y="33325"/>
                </a:lnTo>
                <a:lnTo>
                  <a:pt x="16017" y="15970"/>
                </a:lnTo>
                <a:lnTo>
                  <a:pt x="33379" y="4282"/>
                </a:lnTo>
                <a:lnTo>
                  <a:pt x="54609" y="0"/>
                </a:lnTo>
                <a:lnTo>
                  <a:pt x="937260" y="0"/>
                </a:lnTo>
                <a:lnTo>
                  <a:pt x="958490" y="4282"/>
                </a:lnTo>
                <a:lnTo>
                  <a:pt x="975852" y="15970"/>
                </a:lnTo>
                <a:lnTo>
                  <a:pt x="987569" y="33325"/>
                </a:lnTo>
                <a:lnTo>
                  <a:pt x="991869" y="54610"/>
                </a:lnTo>
                <a:lnTo>
                  <a:pt x="991869" y="273050"/>
                </a:lnTo>
                <a:lnTo>
                  <a:pt x="987569" y="294280"/>
                </a:lnTo>
                <a:lnTo>
                  <a:pt x="975852" y="311642"/>
                </a:lnTo>
                <a:lnTo>
                  <a:pt x="958490" y="323359"/>
                </a:lnTo>
                <a:lnTo>
                  <a:pt x="937260" y="327660"/>
                </a:lnTo>
                <a:lnTo>
                  <a:pt x="54609" y="327660"/>
                </a:lnTo>
                <a:lnTo>
                  <a:pt x="33379" y="323359"/>
                </a:lnTo>
                <a:lnTo>
                  <a:pt x="16017" y="311642"/>
                </a:lnTo>
                <a:lnTo>
                  <a:pt x="4300" y="294280"/>
                </a:lnTo>
                <a:lnTo>
                  <a:pt x="0" y="273050"/>
                </a:lnTo>
                <a:lnTo>
                  <a:pt x="0" y="5461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176777" y="1966087"/>
            <a:ext cx="68008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1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sz="11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ec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1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sz="11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68370" y="1499996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19">
                <a:moveTo>
                  <a:pt x="0" y="310515"/>
                </a:moveTo>
                <a:lnTo>
                  <a:pt x="22732" y="310515"/>
                </a:lnTo>
                <a:lnTo>
                  <a:pt x="22732" y="0"/>
                </a:lnTo>
                <a:lnTo>
                  <a:pt x="68071" y="0"/>
                </a:lnTo>
                <a:lnTo>
                  <a:pt x="68071" y="310515"/>
                </a:lnTo>
                <a:lnTo>
                  <a:pt x="90804" y="310515"/>
                </a:lnTo>
                <a:lnTo>
                  <a:pt x="45338" y="414020"/>
                </a:lnTo>
                <a:lnTo>
                  <a:pt x="0" y="31051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11650" y="1905126"/>
            <a:ext cx="1227455" cy="371475"/>
          </a:xfrm>
          <a:custGeom>
            <a:avLst/>
            <a:gdLst/>
            <a:ahLst/>
            <a:cxnLst/>
            <a:rect l="l" t="t" r="r" b="b"/>
            <a:pathLst>
              <a:path w="1227454" h="371475">
                <a:moveTo>
                  <a:pt x="1165478" y="0"/>
                </a:moveTo>
                <a:lnTo>
                  <a:pt x="61975" y="0"/>
                </a:lnTo>
                <a:lnTo>
                  <a:pt x="37826" y="4859"/>
                </a:lnTo>
                <a:lnTo>
                  <a:pt x="18129" y="18113"/>
                </a:lnTo>
                <a:lnTo>
                  <a:pt x="4861" y="37772"/>
                </a:lnTo>
                <a:lnTo>
                  <a:pt x="0" y="61849"/>
                </a:lnTo>
                <a:lnTo>
                  <a:pt x="0" y="309499"/>
                </a:lnTo>
                <a:lnTo>
                  <a:pt x="4861" y="333595"/>
                </a:lnTo>
                <a:lnTo>
                  <a:pt x="18129" y="353298"/>
                </a:lnTo>
                <a:lnTo>
                  <a:pt x="37826" y="366595"/>
                </a:lnTo>
                <a:lnTo>
                  <a:pt x="61975" y="371475"/>
                </a:lnTo>
                <a:lnTo>
                  <a:pt x="1165478" y="371475"/>
                </a:lnTo>
                <a:lnTo>
                  <a:pt x="1189628" y="366595"/>
                </a:lnTo>
                <a:lnTo>
                  <a:pt x="1209325" y="353298"/>
                </a:lnTo>
                <a:lnTo>
                  <a:pt x="1222593" y="333595"/>
                </a:lnTo>
                <a:lnTo>
                  <a:pt x="1227454" y="309499"/>
                </a:lnTo>
                <a:lnTo>
                  <a:pt x="1227454" y="61849"/>
                </a:lnTo>
                <a:lnTo>
                  <a:pt x="1222593" y="37772"/>
                </a:lnTo>
                <a:lnTo>
                  <a:pt x="1209325" y="18113"/>
                </a:lnTo>
                <a:lnTo>
                  <a:pt x="1189628" y="4859"/>
                </a:lnTo>
                <a:lnTo>
                  <a:pt x="1165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273675" y="1867661"/>
            <a:ext cx="1303655" cy="447040"/>
          </a:xfrm>
          <a:custGeom>
            <a:avLst/>
            <a:gdLst/>
            <a:ahLst/>
            <a:cxnLst/>
            <a:rect l="l" t="t" r="r" b="b"/>
            <a:pathLst>
              <a:path w="1303654" h="447039">
                <a:moveTo>
                  <a:pt x="1242569" y="439420"/>
                </a:moveTo>
                <a:lnTo>
                  <a:pt x="60961" y="439420"/>
                </a:lnTo>
                <a:lnTo>
                  <a:pt x="62739" y="440690"/>
                </a:lnTo>
                <a:lnTo>
                  <a:pt x="72010" y="443230"/>
                </a:lnTo>
                <a:lnTo>
                  <a:pt x="81662" y="445770"/>
                </a:lnTo>
                <a:lnTo>
                  <a:pt x="91949" y="447040"/>
                </a:lnTo>
                <a:lnTo>
                  <a:pt x="1215645" y="447040"/>
                </a:lnTo>
                <a:lnTo>
                  <a:pt x="1225551" y="444500"/>
                </a:lnTo>
                <a:lnTo>
                  <a:pt x="1235076" y="441960"/>
                </a:lnTo>
                <a:lnTo>
                  <a:pt x="1240791" y="440690"/>
                </a:lnTo>
                <a:lnTo>
                  <a:pt x="1242569" y="439420"/>
                </a:lnTo>
                <a:close/>
              </a:path>
              <a:path w="1303654" h="447039">
                <a:moveTo>
                  <a:pt x="1211581" y="0"/>
                </a:moveTo>
                <a:lnTo>
                  <a:pt x="87885" y="0"/>
                </a:lnTo>
                <a:lnTo>
                  <a:pt x="77979" y="2540"/>
                </a:lnTo>
                <a:lnTo>
                  <a:pt x="68454" y="5080"/>
                </a:lnTo>
                <a:lnTo>
                  <a:pt x="60961" y="7620"/>
                </a:lnTo>
                <a:lnTo>
                  <a:pt x="59183" y="8890"/>
                </a:lnTo>
                <a:lnTo>
                  <a:pt x="57532" y="8890"/>
                </a:lnTo>
                <a:lnTo>
                  <a:pt x="28195" y="30480"/>
                </a:lnTo>
                <a:lnTo>
                  <a:pt x="19051" y="41910"/>
                </a:lnTo>
                <a:lnTo>
                  <a:pt x="17527" y="43180"/>
                </a:lnTo>
                <a:lnTo>
                  <a:pt x="16257" y="44450"/>
                </a:lnTo>
                <a:lnTo>
                  <a:pt x="15114" y="46990"/>
                </a:lnTo>
                <a:lnTo>
                  <a:pt x="8510" y="59690"/>
                </a:lnTo>
                <a:lnTo>
                  <a:pt x="0" y="345440"/>
                </a:lnTo>
                <a:lnTo>
                  <a:pt x="81" y="350520"/>
                </a:lnTo>
                <a:lnTo>
                  <a:pt x="7748" y="386080"/>
                </a:lnTo>
                <a:lnTo>
                  <a:pt x="8510" y="388620"/>
                </a:lnTo>
                <a:lnTo>
                  <a:pt x="9399" y="389890"/>
                </a:lnTo>
                <a:lnTo>
                  <a:pt x="15114" y="400050"/>
                </a:lnTo>
                <a:lnTo>
                  <a:pt x="16257" y="402590"/>
                </a:lnTo>
                <a:lnTo>
                  <a:pt x="17527" y="403860"/>
                </a:lnTo>
                <a:lnTo>
                  <a:pt x="19051" y="406400"/>
                </a:lnTo>
                <a:lnTo>
                  <a:pt x="28195" y="417830"/>
                </a:lnTo>
                <a:lnTo>
                  <a:pt x="29973" y="419100"/>
                </a:lnTo>
                <a:lnTo>
                  <a:pt x="41276" y="427990"/>
                </a:lnTo>
                <a:lnTo>
                  <a:pt x="43054" y="430530"/>
                </a:lnTo>
                <a:lnTo>
                  <a:pt x="45086" y="431800"/>
                </a:lnTo>
                <a:lnTo>
                  <a:pt x="47118" y="431800"/>
                </a:lnTo>
                <a:lnTo>
                  <a:pt x="57532" y="438150"/>
                </a:lnTo>
                <a:lnTo>
                  <a:pt x="59183" y="439420"/>
                </a:lnTo>
                <a:lnTo>
                  <a:pt x="1244220" y="439420"/>
                </a:lnTo>
                <a:lnTo>
                  <a:pt x="1252348" y="434340"/>
                </a:lnTo>
                <a:lnTo>
                  <a:pt x="92457" y="434340"/>
                </a:lnTo>
                <a:lnTo>
                  <a:pt x="75185" y="431800"/>
                </a:lnTo>
                <a:lnTo>
                  <a:pt x="67057" y="427990"/>
                </a:lnTo>
                <a:lnTo>
                  <a:pt x="64771" y="427990"/>
                </a:lnTo>
                <a:lnTo>
                  <a:pt x="51817" y="420370"/>
                </a:lnTo>
                <a:lnTo>
                  <a:pt x="49277" y="419100"/>
                </a:lnTo>
                <a:lnTo>
                  <a:pt x="40006" y="411480"/>
                </a:lnTo>
                <a:lnTo>
                  <a:pt x="37466" y="408940"/>
                </a:lnTo>
                <a:lnTo>
                  <a:pt x="36450" y="407670"/>
                </a:lnTo>
                <a:lnTo>
                  <a:pt x="28830" y="398780"/>
                </a:lnTo>
                <a:lnTo>
                  <a:pt x="27052" y="396240"/>
                </a:lnTo>
                <a:lnTo>
                  <a:pt x="19940" y="382270"/>
                </a:lnTo>
                <a:lnTo>
                  <a:pt x="19432" y="381000"/>
                </a:lnTo>
                <a:lnTo>
                  <a:pt x="19051" y="381000"/>
                </a:lnTo>
                <a:lnTo>
                  <a:pt x="16892" y="374650"/>
                </a:lnTo>
                <a:lnTo>
                  <a:pt x="14606" y="365760"/>
                </a:lnTo>
                <a:lnTo>
                  <a:pt x="13209" y="358140"/>
                </a:lnTo>
                <a:lnTo>
                  <a:pt x="12665" y="350520"/>
                </a:lnTo>
                <a:lnTo>
                  <a:pt x="12765" y="96520"/>
                </a:lnTo>
                <a:lnTo>
                  <a:pt x="12955" y="92710"/>
                </a:lnTo>
                <a:lnTo>
                  <a:pt x="14098" y="83820"/>
                </a:lnTo>
                <a:lnTo>
                  <a:pt x="16130" y="74930"/>
                </a:lnTo>
                <a:lnTo>
                  <a:pt x="19051" y="67310"/>
                </a:lnTo>
                <a:lnTo>
                  <a:pt x="19432" y="66040"/>
                </a:lnTo>
                <a:lnTo>
                  <a:pt x="36450" y="40640"/>
                </a:lnTo>
                <a:lnTo>
                  <a:pt x="37466" y="38100"/>
                </a:lnTo>
                <a:lnTo>
                  <a:pt x="40006" y="36830"/>
                </a:lnTo>
                <a:lnTo>
                  <a:pt x="50547" y="27940"/>
                </a:lnTo>
                <a:lnTo>
                  <a:pt x="51817" y="26670"/>
                </a:lnTo>
                <a:lnTo>
                  <a:pt x="63628" y="20320"/>
                </a:lnTo>
                <a:lnTo>
                  <a:pt x="67057" y="19050"/>
                </a:lnTo>
                <a:lnTo>
                  <a:pt x="72772" y="16510"/>
                </a:lnTo>
                <a:lnTo>
                  <a:pt x="81154" y="15240"/>
                </a:lnTo>
                <a:lnTo>
                  <a:pt x="89790" y="12700"/>
                </a:lnTo>
                <a:lnTo>
                  <a:pt x="1251798" y="12700"/>
                </a:lnTo>
                <a:lnTo>
                  <a:pt x="1242569" y="7620"/>
                </a:lnTo>
                <a:lnTo>
                  <a:pt x="1240791" y="7620"/>
                </a:lnTo>
                <a:lnTo>
                  <a:pt x="1231520" y="3810"/>
                </a:lnTo>
                <a:lnTo>
                  <a:pt x="1221868" y="1270"/>
                </a:lnTo>
                <a:lnTo>
                  <a:pt x="1211581" y="0"/>
                </a:lnTo>
                <a:close/>
              </a:path>
              <a:path w="1303654" h="447039">
                <a:moveTo>
                  <a:pt x="1251798" y="12700"/>
                </a:moveTo>
                <a:lnTo>
                  <a:pt x="1211073" y="12700"/>
                </a:lnTo>
                <a:lnTo>
                  <a:pt x="1219963" y="13970"/>
                </a:lnTo>
                <a:lnTo>
                  <a:pt x="1236473" y="19050"/>
                </a:lnTo>
                <a:lnTo>
                  <a:pt x="1239902" y="20320"/>
                </a:lnTo>
                <a:lnTo>
                  <a:pt x="1251713" y="26670"/>
                </a:lnTo>
                <a:lnTo>
                  <a:pt x="1254253" y="29210"/>
                </a:lnTo>
                <a:lnTo>
                  <a:pt x="1264794" y="38100"/>
                </a:lnTo>
                <a:lnTo>
                  <a:pt x="1265937" y="38100"/>
                </a:lnTo>
                <a:lnTo>
                  <a:pt x="1274573" y="49530"/>
                </a:lnTo>
                <a:lnTo>
                  <a:pt x="1275589" y="50800"/>
                </a:lnTo>
                <a:lnTo>
                  <a:pt x="1284479" y="67310"/>
                </a:lnTo>
                <a:lnTo>
                  <a:pt x="1286638" y="72390"/>
                </a:lnTo>
                <a:lnTo>
                  <a:pt x="1288797" y="81280"/>
                </a:lnTo>
                <a:lnTo>
                  <a:pt x="1290321" y="90170"/>
                </a:lnTo>
                <a:lnTo>
                  <a:pt x="1290612" y="95250"/>
                </a:lnTo>
                <a:lnTo>
                  <a:pt x="1290702" y="351790"/>
                </a:lnTo>
                <a:lnTo>
                  <a:pt x="1290575" y="355600"/>
                </a:lnTo>
                <a:lnTo>
                  <a:pt x="1276478" y="396240"/>
                </a:lnTo>
                <a:lnTo>
                  <a:pt x="1251713" y="420370"/>
                </a:lnTo>
                <a:lnTo>
                  <a:pt x="1238759" y="427990"/>
                </a:lnTo>
                <a:lnTo>
                  <a:pt x="1236473" y="427990"/>
                </a:lnTo>
                <a:lnTo>
                  <a:pt x="1230758" y="430530"/>
                </a:lnTo>
                <a:lnTo>
                  <a:pt x="1222376" y="433070"/>
                </a:lnTo>
                <a:lnTo>
                  <a:pt x="1213740" y="434340"/>
                </a:lnTo>
                <a:lnTo>
                  <a:pt x="1252348" y="434340"/>
                </a:lnTo>
                <a:lnTo>
                  <a:pt x="1256412" y="431800"/>
                </a:lnTo>
                <a:lnTo>
                  <a:pt x="1258444" y="431800"/>
                </a:lnTo>
                <a:lnTo>
                  <a:pt x="1260349" y="430530"/>
                </a:lnTo>
                <a:lnTo>
                  <a:pt x="1262254" y="427990"/>
                </a:lnTo>
                <a:lnTo>
                  <a:pt x="1273430" y="419100"/>
                </a:lnTo>
                <a:lnTo>
                  <a:pt x="1275335" y="417830"/>
                </a:lnTo>
                <a:lnTo>
                  <a:pt x="1284479" y="406400"/>
                </a:lnTo>
                <a:lnTo>
                  <a:pt x="1285876" y="403860"/>
                </a:lnTo>
                <a:lnTo>
                  <a:pt x="1287273" y="402590"/>
                </a:lnTo>
                <a:lnTo>
                  <a:pt x="1288416" y="400050"/>
                </a:lnTo>
                <a:lnTo>
                  <a:pt x="1294131" y="389890"/>
                </a:lnTo>
                <a:lnTo>
                  <a:pt x="1295020" y="388620"/>
                </a:lnTo>
                <a:lnTo>
                  <a:pt x="1295782" y="386080"/>
                </a:lnTo>
                <a:lnTo>
                  <a:pt x="1303402" y="351790"/>
                </a:lnTo>
                <a:lnTo>
                  <a:pt x="1303291" y="93980"/>
                </a:lnTo>
                <a:lnTo>
                  <a:pt x="1295020" y="59690"/>
                </a:lnTo>
                <a:lnTo>
                  <a:pt x="1288416" y="46990"/>
                </a:lnTo>
                <a:lnTo>
                  <a:pt x="1287273" y="44450"/>
                </a:lnTo>
                <a:lnTo>
                  <a:pt x="1284479" y="41910"/>
                </a:lnTo>
                <a:lnTo>
                  <a:pt x="1275335" y="30480"/>
                </a:lnTo>
                <a:lnTo>
                  <a:pt x="1273430" y="27940"/>
                </a:lnTo>
                <a:lnTo>
                  <a:pt x="1271398" y="26670"/>
                </a:lnTo>
                <a:lnTo>
                  <a:pt x="1262254" y="19050"/>
                </a:lnTo>
                <a:lnTo>
                  <a:pt x="1258444" y="16510"/>
                </a:lnTo>
                <a:lnTo>
                  <a:pt x="1256412" y="15240"/>
                </a:lnTo>
                <a:lnTo>
                  <a:pt x="1251798" y="12700"/>
                </a:lnTo>
                <a:close/>
              </a:path>
              <a:path w="1303654" h="447039">
                <a:moveTo>
                  <a:pt x="1232028" y="416560"/>
                </a:moveTo>
                <a:lnTo>
                  <a:pt x="71502" y="416560"/>
                </a:lnTo>
                <a:lnTo>
                  <a:pt x="78360" y="419100"/>
                </a:lnTo>
                <a:lnTo>
                  <a:pt x="85472" y="420370"/>
                </a:lnTo>
                <a:lnTo>
                  <a:pt x="93092" y="421640"/>
                </a:lnTo>
                <a:lnTo>
                  <a:pt x="1211835" y="421640"/>
                </a:lnTo>
                <a:lnTo>
                  <a:pt x="1226313" y="419100"/>
                </a:lnTo>
                <a:lnTo>
                  <a:pt x="1232028" y="416560"/>
                </a:lnTo>
                <a:close/>
              </a:path>
              <a:path w="1303654" h="447039">
                <a:moveTo>
                  <a:pt x="1244220" y="410210"/>
                </a:moveTo>
                <a:lnTo>
                  <a:pt x="59310" y="410210"/>
                </a:lnTo>
                <a:lnTo>
                  <a:pt x="69724" y="415290"/>
                </a:lnTo>
                <a:lnTo>
                  <a:pt x="70232" y="416560"/>
                </a:lnTo>
                <a:lnTo>
                  <a:pt x="1233171" y="416560"/>
                </a:lnTo>
                <a:lnTo>
                  <a:pt x="1233806" y="415290"/>
                </a:lnTo>
                <a:lnTo>
                  <a:pt x="1244220" y="410210"/>
                </a:lnTo>
                <a:close/>
              </a:path>
              <a:path w="1303654" h="447039">
                <a:moveTo>
                  <a:pt x="1256031" y="400050"/>
                </a:moveTo>
                <a:lnTo>
                  <a:pt x="47372" y="400050"/>
                </a:lnTo>
                <a:lnTo>
                  <a:pt x="57913" y="408940"/>
                </a:lnTo>
                <a:lnTo>
                  <a:pt x="58548" y="410210"/>
                </a:lnTo>
                <a:lnTo>
                  <a:pt x="1244982" y="410210"/>
                </a:lnTo>
                <a:lnTo>
                  <a:pt x="1245617" y="408940"/>
                </a:lnTo>
                <a:lnTo>
                  <a:pt x="1246125" y="408940"/>
                </a:lnTo>
                <a:lnTo>
                  <a:pt x="1255396" y="401320"/>
                </a:lnTo>
                <a:lnTo>
                  <a:pt x="1256031" y="400050"/>
                </a:lnTo>
                <a:close/>
              </a:path>
              <a:path w="1303654" h="447039">
                <a:moveTo>
                  <a:pt x="1246125" y="38100"/>
                </a:moveTo>
                <a:lnTo>
                  <a:pt x="57278" y="38100"/>
                </a:lnTo>
                <a:lnTo>
                  <a:pt x="48134" y="45720"/>
                </a:lnTo>
                <a:lnTo>
                  <a:pt x="47372" y="46990"/>
                </a:lnTo>
                <a:lnTo>
                  <a:pt x="46864" y="46990"/>
                </a:lnTo>
                <a:lnTo>
                  <a:pt x="46229" y="48260"/>
                </a:lnTo>
                <a:lnTo>
                  <a:pt x="38228" y="58420"/>
                </a:lnTo>
                <a:lnTo>
                  <a:pt x="37466" y="59690"/>
                </a:lnTo>
                <a:lnTo>
                  <a:pt x="31751" y="69850"/>
                </a:lnTo>
                <a:lnTo>
                  <a:pt x="31370" y="69850"/>
                </a:lnTo>
                <a:lnTo>
                  <a:pt x="31116" y="71120"/>
                </a:lnTo>
                <a:lnTo>
                  <a:pt x="28449" y="78740"/>
                </a:lnTo>
                <a:lnTo>
                  <a:pt x="26671" y="85090"/>
                </a:lnTo>
                <a:lnTo>
                  <a:pt x="25655" y="92710"/>
                </a:lnTo>
                <a:lnTo>
                  <a:pt x="25465" y="96520"/>
                </a:lnTo>
                <a:lnTo>
                  <a:pt x="25359" y="349250"/>
                </a:lnTo>
                <a:lnTo>
                  <a:pt x="25782" y="355600"/>
                </a:lnTo>
                <a:lnTo>
                  <a:pt x="26925" y="363220"/>
                </a:lnTo>
                <a:lnTo>
                  <a:pt x="28830" y="370840"/>
                </a:lnTo>
                <a:lnTo>
                  <a:pt x="30989" y="375920"/>
                </a:lnTo>
                <a:lnTo>
                  <a:pt x="31116" y="377190"/>
                </a:lnTo>
                <a:lnTo>
                  <a:pt x="31751" y="377190"/>
                </a:lnTo>
                <a:lnTo>
                  <a:pt x="37466" y="388620"/>
                </a:lnTo>
                <a:lnTo>
                  <a:pt x="37847" y="388620"/>
                </a:lnTo>
                <a:lnTo>
                  <a:pt x="38228" y="389890"/>
                </a:lnTo>
                <a:lnTo>
                  <a:pt x="46864" y="400050"/>
                </a:lnTo>
                <a:lnTo>
                  <a:pt x="1256666" y="400050"/>
                </a:lnTo>
                <a:lnTo>
                  <a:pt x="1259905" y="396240"/>
                </a:lnTo>
                <a:lnTo>
                  <a:pt x="89409" y="396240"/>
                </a:lnTo>
                <a:lnTo>
                  <a:pt x="84710" y="394970"/>
                </a:lnTo>
                <a:lnTo>
                  <a:pt x="81027" y="392430"/>
                </a:lnTo>
                <a:lnTo>
                  <a:pt x="72391" y="388620"/>
                </a:lnTo>
                <a:lnTo>
                  <a:pt x="65152" y="382270"/>
                </a:lnTo>
                <a:lnTo>
                  <a:pt x="50801" y="351790"/>
                </a:lnTo>
                <a:lnTo>
                  <a:pt x="50928" y="93980"/>
                </a:lnTo>
                <a:lnTo>
                  <a:pt x="72391" y="59690"/>
                </a:lnTo>
                <a:lnTo>
                  <a:pt x="85853" y="52070"/>
                </a:lnTo>
                <a:lnTo>
                  <a:pt x="90552" y="52070"/>
                </a:lnTo>
                <a:lnTo>
                  <a:pt x="95505" y="50800"/>
                </a:lnTo>
                <a:lnTo>
                  <a:pt x="1259302" y="50800"/>
                </a:lnTo>
                <a:lnTo>
                  <a:pt x="1257301" y="48260"/>
                </a:lnTo>
                <a:lnTo>
                  <a:pt x="1256031" y="46990"/>
                </a:lnTo>
                <a:lnTo>
                  <a:pt x="1246125" y="38100"/>
                </a:lnTo>
                <a:close/>
              </a:path>
              <a:path w="1303654" h="447039">
                <a:moveTo>
                  <a:pt x="1259302" y="50800"/>
                </a:moveTo>
                <a:lnTo>
                  <a:pt x="1209295" y="50800"/>
                </a:lnTo>
                <a:lnTo>
                  <a:pt x="1218820" y="53340"/>
                </a:lnTo>
                <a:lnTo>
                  <a:pt x="1222376" y="54610"/>
                </a:lnTo>
                <a:lnTo>
                  <a:pt x="1250824" y="86360"/>
                </a:lnTo>
                <a:lnTo>
                  <a:pt x="1252856" y="101600"/>
                </a:lnTo>
                <a:lnTo>
                  <a:pt x="1252729" y="347980"/>
                </a:lnTo>
                <a:lnTo>
                  <a:pt x="1231012" y="388620"/>
                </a:lnTo>
                <a:lnTo>
                  <a:pt x="1222376" y="392430"/>
                </a:lnTo>
                <a:lnTo>
                  <a:pt x="1217550" y="394970"/>
                </a:lnTo>
                <a:lnTo>
                  <a:pt x="1212851" y="396240"/>
                </a:lnTo>
                <a:lnTo>
                  <a:pt x="1259905" y="396240"/>
                </a:lnTo>
                <a:lnTo>
                  <a:pt x="1265302" y="389890"/>
                </a:lnTo>
                <a:lnTo>
                  <a:pt x="1265683" y="388620"/>
                </a:lnTo>
                <a:lnTo>
                  <a:pt x="1266064" y="388620"/>
                </a:lnTo>
                <a:lnTo>
                  <a:pt x="1271779" y="377190"/>
                </a:lnTo>
                <a:lnTo>
                  <a:pt x="1272033" y="377190"/>
                </a:lnTo>
                <a:lnTo>
                  <a:pt x="1275081" y="369570"/>
                </a:lnTo>
                <a:lnTo>
                  <a:pt x="1276859" y="361950"/>
                </a:lnTo>
                <a:lnTo>
                  <a:pt x="1277875" y="354330"/>
                </a:lnTo>
                <a:lnTo>
                  <a:pt x="1278079" y="349250"/>
                </a:lnTo>
                <a:lnTo>
                  <a:pt x="1278002" y="96520"/>
                </a:lnTo>
                <a:lnTo>
                  <a:pt x="1266064" y="59690"/>
                </a:lnTo>
                <a:lnTo>
                  <a:pt x="1265302" y="58420"/>
                </a:lnTo>
                <a:lnTo>
                  <a:pt x="1259302" y="50800"/>
                </a:lnTo>
                <a:close/>
              </a:path>
              <a:path w="1303654" h="447039">
                <a:moveTo>
                  <a:pt x="1208660" y="63500"/>
                </a:moveTo>
                <a:lnTo>
                  <a:pt x="93727" y="63500"/>
                </a:lnTo>
                <a:lnTo>
                  <a:pt x="90298" y="64770"/>
                </a:lnTo>
                <a:lnTo>
                  <a:pt x="86361" y="66040"/>
                </a:lnTo>
                <a:lnTo>
                  <a:pt x="63501" y="97790"/>
                </a:lnTo>
                <a:lnTo>
                  <a:pt x="63374" y="350520"/>
                </a:lnTo>
                <a:lnTo>
                  <a:pt x="63882" y="354330"/>
                </a:lnTo>
                <a:lnTo>
                  <a:pt x="86361" y="381000"/>
                </a:lnTo>
                <a:lnTo>
                  <a:pt x="87885" y="382270"/>
                </a:lnTo>
                <a:lnTo>
                  <a:pt x="91314" y="383540"/>
                </a:lnTo>
                <a:lnTo>
                  <a:pt x="1209676" y="383540"/>
                </a:lnTo>
                <a:lnTo>
                  <a:pt x="1213232" y="382270"/>
                </a:lnTo>
                <a:lnTo>
                  <a:pt x="1217169" y="381000"/>
                </a:lnTo>
                <a:lnTo>
                  <a:pt x="1223900" y="377190"/>
                </a:lnTo>
                <a:lnTo>
                  <a:pt x="1229361" y="373380"/>
                </a:lnTo>
                <a:lnTo>
                  <a:pt x="1230473" y="372110"/>
                </a:lnTo>
                <a:lnTo>
                  <a:pt x="1204088" y="372110"/>
                </a:lnTo>
                <a:lnTo>
                  <a:pt x="1201802" y="370840"/>
                </a:lnTo>
                <a:lnTo>
                  <a:pt x="95378" y="370840"/>
                </a:lnTo>
                <a:lnTo>
                  <a:pt x="91060" y="369570"/>
                </a:lnTo>
                <a:lnTo>
                  <a:pt x="91568" y="369570"/>
                </a:lnTo>
                <a:lnTo>
                  <a:pt x="86615" y="367030"/>
                </a:lnTo>
                <a:lnTo>
                  <a:pt x="76074" y="350520"/>
                </a:lnTo>
                <a:lnTo>
                  <a:pt x="76201" y="97790"/>
                </a:lnTo>
                <a:lnTo>
                  <a:pt x="76328" y="95250"/>
                </a:lnTo>
                <a:lnTo>
                  <a:pt x="76963" y="92710"/>
                </a:lnTo>
                <a:lnTo>
                  <a:pt x="77598" y="91440"/>
                </a:lnTo>
                <a:lnTo>
                  <a:pt x="80392" y="86360"/>
                </a:lnTo>
                <a:lnTo>
                  <a:pt x="83186" y="82550"/>
                </a:lnTo>
                <a:lnTo>
                  <a:pt x="86615" y="80010"/>
                </a:lnTo>
                <a:lnTo>
                  <a:pt x="91568" y="77470"/>
                </a:lnTo>
                <a:lnTo>
                  <a:pt x="94616" y="76200"/>
                </a:lnTo>
                <a:lnTo>
                  <a:pt x="1231139" y="76200"/>
                </a:lnTo>
                <a:lnTo>
                  <a:pt x="1229361" y="73660"/>
                </a:lnTo>
                <a:lnTo>
                  <a:pt x="1223900" y="69850"/>
                </a:lnTo>
                <a:lnTo>
                  <a:pt x="1217169" y="66040"/>
                </a:lnTo>
                <a:lnTo>
                  <a:pt x="1215645" y="64770"/>
                </a:lnTo>
                <a:lnTo>
                  <a:pt x="1212216" y="64770"/>
                </a:lnTo>
                <a:lnTo>
                  <a:pt x="1208660" y="63500"/>
                </a:lnTo>
                <a:close/>
              </a:path>
              <a:path w="1303654" h="447039">
                <a:moveTo>
                  <a:pt x="1225805" y="355600"/>
                </a:moveTo>
                <a:lnTo>
                  <a:pt x="1208787" y="370840"/>
                </a:lnTo>
                <a:lnTo>
                  <a:pt x="1206501" y="370840"/>
                </a:lnTo>
                <a:lnTo>
                  <a:pt x="1204088" y="372110"/>
                </a:lnTo>
                <a:lnTo>
                  <a:pt x="1230473" y="372110"/>
                </a:lnTo>
                <a:lnTo>
                  <a:pt x="1233806" y="368300"/>
                </a:lnTo>
                <a:lnTo>
                  <a:pt x="1237489" y="360680"/>
                </a:lnTo>
                <a:lnTo>
                  <a:pt x="1238124" y="359410"/>
                </a:lnTo>
                <a:lnTo>
                  <a:pt x="1238802" y="356870"/>
                </a:lnTo>
                <a:lnTo>
                  <a:pt x="1225805" y="356870"/>
                </a:lnTo>
                <a:lnTo>
                  <a:pt x="1225805" y="355600"/>
                </a:lnTo>
                <a:close/>
              </a:path>
              <a:path w="1303654" h="447039">
                <a:moveTo>
                  <a:pt x="1231139" y="76200"/>
                </a:moveTo>
                <a:lnTo>
                  <a:pt x="1208152" y="76200"/>
                </a:lnTo>
                <a:lnTo>
                  <a:pt x="1210311" y="77470"/>
                </a:lnTo>
                <a:lnTo>
                  <a:pt x="1211962" y="77470"/>
                </a:lnTo>
                <a:lnTo>
                  <a:pt x="1216788" y="80010"/>
                </a:lnTo>
                <a:lnTo>
                  <a:pt x="1227456" y="97790"/>
                </a:lnTo>
                <a:lnTo>
                  <a:pt x="1227329" y="347980"/>
                </a:lnTo>
                <a:lnTo>
                  <a:pt x="1227202" y="351790"/>
                </a:lnTo>
                <a:lnTo>
                  <a:pt x="1226567" y="354330"/>
                </a:lnTo>
                <a:lnTo>
                  <a:pt x="1225805" y="356870"/>
                </a:lnTo>
                <a:lnTo>
                  <a:pt x="1238802" y="356870"/>
                </a:lnTo>
                <a:lnTo>
                  <a:pt x="1239140" y="355600"/>
                </a:lnTo>
                <a:lnTo>
                  <a:pt x="1239775" y="353060"/>
                </a:lnTo>
                <a:lnTo>
                  <a:pt x="1240029" y="347980"/>
                </a:lnTo>
                <a:lnTo>
                  <a:pt x="1240156" y="97790"/>
                </a:lnTo>
                <a:lnTo>
                  <a:pt x="1239648" y="93980"/>
                </a:lnTo>
                <a:lnTo>
                  <a:pt x="1238886" y="90170"/>
                </a:lnTo>
                <a:lnTo>
                  <a:pt x="1237489" y="86360"/>
                </a:lnTo>
                <a:lnTo>
                  <a:pt x="1233806" y="80010"/>
                </a:lnTo>
                <a:lnTo>
                  <a:pt x="1231139" y="76200"/>
                </a:lnTo>
                <a:close/>
              </a:path>
              <a:path w="1303654" h="447039">
                <a:moveTo>
                  <a:pt x="1233806" y="31750"/>
                </a:moveTo>
                <a:lnTo>
                  <a:pt x="69724" y="31750"/>
                </a:lnTo>
                <a:lnTo>
                  <a:pt x="59310" y="36830"/>
                </a:lnTo>
                <a:lnTo>
                  <a:pt x="58548" y="38100"/>
                </a:lnTo>
                <a:lnTo>
                  <a:pt x="1244982" y="38100"/>
                </a:lnTo>
                <a:lnTo>
                  <a:pt x="1244220" y="36830"/>
                </a:lnTo>
                <a:lnTo>
                  <a:pt x="1233806" y="31750"/>
                </a:lnTo>
                <a:close/>
              </a:path>
              <a:path w="1303654" h="447039">
                <a:moveTo>
                  <a:pt x="1210438" y="25400"/>
                </a:moveTo>
                <a:lnTo>
                  <a:pt x="91695" y="25400"/>
                </a:lnTo>
                <a:lnTo>
                  <a:pt x="84329" y="26670"/>
                </a:lnTo>
                <a:lnTo>
                  <a:pt x="77217" y="29210"/>
                </a:lnTo>
                <a:lnTo>
                  <a:pt x="71502" y="30480"/>
                </a:lnTo>
                <a:lnTo>
                  <a:pt x="70232" y="31750"/>
                </a:lnTo>
                <a:lnTo>
                  <a:pt x="1232663" y="31750"/>
                </a:lnTo>
                <a:lnTo>
                  <a:pt x="1232028" y="30480"/>
                </a:lnTo>
                <a:lnTo>
                  <a:pt x="1225170" y="27940"/>
                </a:lnTo>
                <a:lnTo>
                  <a:pt x="1210438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759197" y="1984375"/>
            <a:ext cx="3340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1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1150" b="1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11929" y="2046731"/>
            <a:ext cx="290830" cy="90805"/>
          </a:xfrm>
          <a:custGeom>
            <a:avLst/>
            <a:gdLst/>
            <a:ahLst/>
            <a:cxnLst/>
            <a:rect l="l" t="t" r="r" b="b"/>
            <a:pathLst>
              <a:path w="290829" h="90805">
                <a:moveTo>
                  <a:pt x="218059" y="0"/>
                </a:moveTo>
                <a:lnTo>
                  <a:pt x="218059" y="22605"/>
                </a:lnTo>
                <a:lnTo>
                  <a:pt x="0" y="22605"/>
                </a:lnTo>
                <a:lnTo>
                  <a:pt x="0" y="68072"/>
                </a:lnTo>
                <a:lnTo>
                  <a:pt x="218059" y="68072"/>
                </a:lnTo>
                <a:lnTo>
                  <a:pt x="218059" y="90804"/>
                </a:lnTo>
                <a:lnTo>
                  <a:pt x="290830" y="45338"/>
                </a:lnTo>
                <a:lnTo>
                  <a:pt x="218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11929" y="2046731"/>
            <a:ext cx="290830" cy="90805"/>
          </a:xfrm>
          <a:custGeom>
            <a:avLst/>
            <a:gdLst/>
            <a:ahLst/>
            <a:cxnLst/>
            <a:rect l="l" t="t" r="r" b="b"/>
            <a:pathLst>
              <a:path w="290829" h="90805">
                <a:moveTo>
                  <a:pt x="0" y="22605"/>
                </a:moveTo>
                <a:lnTo>
                  <a:pt x="218059" y="22605"/>
                </a:lnTo>
                <a:lnTo>
                  <a:pt x="218059" y="0"/>
                </a:lnTo>
                <a:lnTo>
                  <a:pt x="290830" y="45338"/>
                </a:lnTo>
                <a:lnTo>
                  <a:pt x="218059" y="90804"/>
                </a:lnTo>
                <a:lnTo>
                  <a:pt x="218059" y="68072"/>
                </a:lnTo>
                <a:lnTo>
                  <a:pt x="0" y="68072"/>
                </a:lnTo>
                <a:lnTo>
                  <a:pt x="0" y="2260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29229" y="2046731"/>
            <a:ext cx="290830" cy="90805"/>
          </a:xfrm>
          <a:custGeom>
            <a:avLst/>
            <a:gdLst/>
            <a:ahLst/>
            <a:cxnLst/>
            <a:rect l="l" t="t" r="r" b="b"/>
            <a:pathLst>
              <a:path w="290830" h="90805">
                <a:moveTo>
                  <a:pt x="0" y="22605"/>
                </a:moveTo>
                <a:lnTo>
                  <a:pt x="218058" y="22605"/>
                </a:lnTo>
                <a:lnTo>
                  <a:pt x="218058" y="0"/>
                </a:lnTo>
                <a:lnTo>
                  <a:pt x="290830" y="45338"/>
                </a:lnTo>
                <a:lnTo>
                  <a:pt x="218058" y="90804"/>
                </a:lnTo>
                <a:lnTo>
                  <a:pt x="218058" y="68072"/>
                </a:lnTo>
                <a:lnTo>
                  <a:pt x="0" y="68072"/>
                </a:lnTo>
                <a:lnTo>
                  <a:pt x="0" y="2260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75613" y="1139799"/>
            <a:ext cx="4067175" cy="403860"/>
          </a:xfrm>
          <a:custGeom>
            <a:avLst/>
            <a:gdLst/>
            <a:ahLst/>
            <a:cxnLst/>
            <a:rect l="l" t="t" r="r" b="b"/>
            <a:pathLst>
              <a:path w="4067175" h="403859">
                <a:moveTo>
                  <a:pt x="4066666" y="0"/>
                </a:moveTo>
                <a:lnTo>
                  <a:pt x="0" y="0"/>
                </a:lnTo>
                <a:lnTo>
                  <a:pt x="0" y="403377"/>
                </a:lnTo>
                <a:lnTo>
                  <a:pt x="4066666" y="403377"/>
                </a:lnTo>
                <a:lnTo>
                  <a:pt x="40666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08430" y="1543176"/>
            <a:ext cx="4201160" cy="67310"/>
          </a:xfrm>
          <a:custGeom>
            <a:avLst/>
            <a:gdLst/>
            <a:ahLst/>
            <a:cxnLst/>
            <a:rect l="l" t="t" r="r" b="b"/>
            <a:pathLst>
              <a:path w="4201160" h="67309">
                <a:moveTo>
                  <a:pt x="4133977" y="0"/>
                </a:moveTo>
                <a:lnTo>
                  <a:pt x="67182" y="0"/>
                </a:lnTo>
                <a:lnTo>
                  <a:pt x="0" y="67309"/>
                </a:lnTo>
                <a:lnTo>
                  <a:pt x="4201159" y="67309"/>
                </a:lnTo>
                <a:lnTo>
                  <a:pt x="413397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08430" y="1072641"/>
            <a:ext cx="67310" cy="537845"/>
          </a:xfrm>
          <a:custGeom>
            <a:avLst/>
            <a:gdLst/>
            <a:ahLst/>
            <a:cxnLst/>
            <a:rect l="l" t="t" r="r" b="b"/>
            <a:pathLst>
              <a:path w="67309" h="537844">
                <a:moveTo>
                  <a:pt x="0" y="0"/>
                </a:moveTo>
                <a:lnTo>
                  <a:pt x="0" y="537845"/>
                </a:lnTo>
                <a:lnTo>
                  <a:pt x="67182" y="470535"/>
                </a:lnTo>
                <a:lnTo>
                  <a:pt x="67182" y="671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42407" y="1072641"/>
            <a:ext cx="67310" cy="537845"/>
          </a:xfrm>
          <a:custGeom>
            <a:avLst/>
            <a:gdLst/>
            <a:ahLst/>
            <a:cxnLst/>
            <a:rect l="l" t="t" r="r" b="b"/>
            <a:pathLst>
              <a:path w="67310" h="537844">
                <a:moveTo>
                  <a:pt x="67182" y="0"/>
                </a:moveTo>
                <a:lnTo>
                  <a:pt x="0" y="67183"/>
                </a:lnTo>
                <a:lnTo>
                  <a:pt x="0" y="470535"/>
                </a:lnTo>
                <a:lnTo>
                  <a:pt x="67182" y="537845"/>
                </a:lnTo>
                <a:lnTo>
                  <a:pt x="67182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08430" y="1072641"/>
            <a:ext cx="4201160" cy="537845"/>
          </a:xfrm>
          <a:custGeom>
            <a:avLst/>
            <a:gdLst/>
            <a:ahLst/>
            <a:cxnLst/>
            <a:rect l="l" t="t" r="r" b="b"/>
            <a:pathLst>
              <a:path w="4201160" h="537844">
                <a:moveTo>
                  <a:pt x="0" y="0"/>
                </a:moveTo>
                <a:lnTo>
                  <a:pt x="4201159" y="0"/>
                </a:lnTo>
                <a:lnTo>
                  <a:pt x="4201159" y="537845"/>
                </a:lnTo>
                <a:lnTo>
                  <a:pt x="0" y="53784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08430" y="1072641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0" y="0"/>
                </a:moveTo>
                <a:lnTo>
                  <a:pt x="67182" y="6718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08430" y="1543176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09" h="67309">
                <a:moveTo>
                  <a:pt x="0" y="67309"/>
                </a:moveTo>
                <a:lnTo>
                  <a:pt x="6718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42407" y="1072641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7182" y="0"/>
                </a:moveTo>
                <a:lnTo>
                  <a:pt x="0" y="6718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542407" y="1543176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09">
                <a:moveTo>
                  <a:pt x="67182" y="67309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475613" y="1139824"/>
            <a:ext cx="4067175" cy="4038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436370" marR="274320" indent="-1153160">
              <a:lnSpc>
                <a:spcPts val="1320"/>
              </a:lnSpc>
              <a:spcBef>
                <a:spcPts val="360"/>
              </a:spcBef>
            </a:pPr>
            <a:r>
              <a:rPr sz="11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OVERVIEWS AND </a:t>
            </a:r>
            <a:r>
              <a:rPr sz="1150" b="1" spc="-10" dirty="0">
                <a:solidFill>
                  <a:srgbClr val="FF0000"/>
                </a:solidFill>
                <a:latin typeface="Georgia"/>
                <a:cs typeface="Georgia"/>
              </a:rPr>
              <a:t>SOCIAL  </a:t>
            </a:r>
            <a:r>
              <a:rPr sz="1150" b="1" spc="-5" dirty="0">
                <a:solidFill>
                  <a:srgbClr val="FF0000"/>
                </a:solidFill>
                <a:latin typeface="Georgia"/>
                <a:cs typeface="Georgia"/>
              </a:rPr>
              <a:t>FRAMEWORKS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150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67964" y="5232526"/>
            <a:ext cx="1578610" cy="696595"/>
          </a:xfrm>
          <a:custGeom>
            <a:avLst/>
            <a:gdLst/>
            <a:ahLst/>
            <a:cxnLst/>
            <a:rect l="l" t="t" r="r" b="b"/>
            <a:pathLst>
              <a:path w="1578610" h="696595">
                <a:moveTo>
                  <a:pt x="0" y="116078"/>
                </a:moveTo>
                <a:lnTo>
                  <a:pt x="9118" y="70883"/>
                </a:lnTo>
                <a:lnTo>
                  <a:pt x="33988" y="33988"/>
                </a:lnTo>
                <a:lnTo>
                  <a:pt x="70883" y="9118"/>
                </a:lnTo>
                <a:lnTo>
                  <a:pt x="116078" y="0"/>
                </a:lnTo>
                <a:lnTo>
                  <a:pt x="1462532" y="0"/>
                </a:lnTo>
                <a:lnTo>
                  <a:pt x="1507726" y="9118"/>
                </a:lnTo>
                <a:lnTo>
                  <a:pt x="1544621" y="33988"/>
                </a:lnTo>
                <a:lnTo>
                  <a:pt x="1569491" y="70883"/>
                </a:lnTo>
                <a:lnTo>
                  <a:pt x="1578610" y="116078"/>
                </a:lnTo>
                <a:lnTo>
                  <a:pt x="1578610" y="580389"/>
                </a:lnTo>
                <a:lnTo>
                  <a:pt x="1569491" y="625603"/>
                </a:lnTo>
                <a:lnTo>
                  <a:pt x="1544621" y="662543"/>
                </a:lnTo>
                <a:lnTo>
                  <a:pt x="1507726" y="687456"/>
                </a:lnTo>
                <a:lnTo>
                  <a:pt x="1462532" y="696595"/>
                </a:lnTo>
                <a:lnTo>
                  <a:pt x="116078" y="696595"/>
                </a:lnTo>
                <a:lnTo>
                  <a:pt x="70883" y="687456"/>
                </a:lnTo>
                <a:lnTo>
                  <a:pt x="33988" y="662543"/>
                </a:lnTo>
                <a:lnTo>
                  <a:pt x="9118" y="625603"/>
                </a:lnTo>
                <a:lnTo>
                  <a:pt x="0" y="580389"/>
                </a:lnTo>
                <a:lnTo>
                  <a:pt x="0" y="11607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890266" y="5298440"/>
            <a:ext cx="1339215" cy="549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1145">
              <a:lnSpc>
                <a:spcPct val="100000"/>
              </a:lnSpc>
              <a:spcBef>
                <a:spcPts val="95"/>
              </a:spcBef>
            </a:pPr>
            <a:r>
              <a:rPr sz="700" b="1" i="1" spc="-10" dirty="0">
                <a:latin typeface="Bookman Old Style"/>
                <a:cs typeface="Bookman Old Style"/>
              </a:rPr>
              <a:t>h) Co </a:t>
            </a:r>
            <a:r>
              <a:rPr sz="700" b="1" i="1" spc="-5" dirty="0">
                <a:latin typeface="Bookman Old Style"/>
                <a:cs typeface="Bookman Old Style"/>
              </a:rPr>
              <a:t>– operative  Functioning </a:t>
            </a:r>
            <a:r>
              <a:rPr sz="700" b="1" i="1" dirty="0">
                <a:latin typeface="Bookman Old Style"/>
                <a:cs typeface="Bookman Old Style"/>
              </a:rPr>
              <a:t>and</a:t>
            </a:r>
            <a:r>
              <a:rPr sz="700" b="1" i="1" spc="-50" dirty="0">
                <a:latin typeface="Bookman Old Style"/>
                <a:cs typeface="Bookman Old Style"/>
              </a:rPr>
              <a:t> </a:t>
            </a:r>
            <a:r>
              <a:rPr sz="700" b="1" i="1" spc="-5" dirty="0">
                <a:latin typeface="Bookman Old Style"/>
                <a:cs typeface="Bookman Old Style"/>
              </a:rPr>
              <a:t>Knowledge</a:t>
            </a:r>
            <a:endParaRPr sz="700">
              <a:latin typeface="Bookman Old Style"/>
              <a:cs typeface="Bookman Old Style"/>
            </a:endParaRPr>
          </a:p>
          <a:p>
            <a:pPr marL="73660" marR="69215" algn="ctr">
              <a:lnSpc>
                <a:spcPts val="819"/>
              </a:lnSpc>
              <a:spcBef>
                <a:spcPts val="20"/>
              </a:spcBef>
            </a:pPr>
            <a:r>
              <a:rPr sz="700" b="1" i="1" spc="-5" dirty="0">
                <a:latin typeface="Bookman Old Style"/>
                <a:cs typeface="Bookman Old Style"/>
              </a:rPr>
              <a:t>Dissemination</a:t>
            </a:r>
            <a:r>
              <a:rPr sz="700" b="1" i="1" spc="-40" dirty="0">
                <a:latin typeface="Bookman Old Style"/>
                <a:cs typeface="Bookman Old Style"/>
              </a:rPr>
              <a:t> </a:t>
            </a:r>
            <a:r>
              <a:rPr sz="700" b="1" i="1" spc="-5" dirty="0">
                <a:latin typeface="Bookman Old Style"/>
                <a:cs typeface="Bookman Old Style"/>
              </a:rPr>
              <a:t>Regarding  </a:t>
            </a:r>
            <a:r>
              <a:rPr sz="700" b="1" i="1" spc="-10" dirty="0">
                <a:latin typeface="Bookman Old Style"/>
                <a:cs typeface="Bookman Old Style"/>
              </a:rPr>
              <a:t>Policies </a:t>
            </a:r>
            <a:r>
              <a:rPr sz="700" b="1" i="1" dirty="0">
                <a:latin typeface="Bookman Old Style"/>
                <a:cs typeface="Bookman Old Style"/>
              </a:rPr>
              <a:t>and  </a:t>
            </a:r>
            <a:r>
              <a:rPr sz="700" b="1" i="1" spc="-5" dirty="0">
                <a:latin typeface="Bookman Old Style"/>
                <a:cs typeface="Bookman Old Style"/>
              </a:rPr>
              <a:t>Responsibilities</a:t>
            </a:r>
            <a:endParaRPr sz="700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04035" y="479183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400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400" y="372110"/>
                </a:lnTo>
                <a:lnTo>
                  <a:pt x="33400" y="359410"/>
                </a:lnTo>
                <a:close/>
              </a:path>
              <a:path w="76200" h="435610">
                <a:moveTo>
                  <a:pt x="42925" y="0"/>
                </a:moveTo>
                <a:lnTo>
                  <a:pt x="33400" y="0"/>
                </a:lnTo>
                <a:lnTo>
                  <a:pt x="33400" y="372110"/>
                </a:lnTo>
                <a:lnTo>
                  <a:pt x="42925" y="372110"/>
                </a:lnTo>
                <a:lnTo>
                  <a:pt x="42925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925" y="359410"/>
                </a:lnTo>
                <a:lnTo>
                  <a:pt x="42925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50925" y="5227446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20">
                <a:moveTo>
                  <a:pt x="0" y="109219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89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10" y="109219"/>
                </a:lnTo>
                <a:lnTo>
                  <a:pt x="1578610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89" y="655319"/>
                </a:lnTo>
                <a:lnTo>
                  <a:pt x="109219" y="655319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1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188821" y="5292344"/>
            <a:ext cx="1303020" cy="445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3655" marR="5080" indent="-21590">
              <a:lnSpc>
                <a:spcPts val="819"/>
              </a:lnSpc>
              <a:spcBef>
                <a:spcPts val="140"/>
              </a:spcBef>
            </a:pPr>
            <a:r>
              <a:rPr sz="700" b="1" i="1" spc="-5" dirty="0">
                <a:latin typeface="Bookman Old Style"/>
                <a:cs typeface="Bookman Old Style"/>
              </a:rPr>
              <a:t>g) Precautionary Measures/  Approaches/</a:t>
            </a:r>
            <a:r>
              <a:rPr sz="700" b="1" i="1" spc="-30" dirty="0">
                <a:latin typeface="Bookman Old Style"/>
                <a:cs typeface="Bookman Old Style"/>
              </a:rPr>
              <a:t> </a:t>
            </a:r>
            <a:r>
              <a:rPr sz="700" b="1" i="1" spc="-5" dirty="0">
                <a:latin typeface="Bookman Old Style"/>
                <a:cs typeface="Bookman Old Style"/>
              </a:rPr>
              <a:t>Applications/</a:t>
            </a:r>
            <a:endParaRPr sz="700">
              <a:latin typeface="Bookman Old Style"/>
              <a:cs typeface="Bookman Old Style"/>
            </a:endParaRPr>
          </a:p>
          <a:p>
            <a:pPr marL="158750" marR="88900" indent="-64135">
              <a:lnSpc>
                <a:spcPts val="819"/>
              </a:lnSpc>
              <a:spcBef>
                <a:spcPts val="15"/>
              </a:spcBef>
            </a:pPr>
            <a:r>
              <a:rPr sz="700" b="1" i="1" spc="-5" dirty="0">
                <a:latin typeface="Bookman Old Style"/>
                <a:cs typeface="Bookman Old Style"/>
              </a:rPr>
              <a:t>Evaluations in </a:t>
            </a:r>
            <a:r>
              <a:rPr sz="700" b="1" i="1" spc="-10" dirty="0">
                <a:latin typeface="Bookman Old Style"/>
                <a:cs typeface="Bookman Old Style"/>
              </a:rPr>
              <a:t>Precious  </a:t>
            </a:r>
            <a:r>
              <a:rPr sz="700" b="1" i="1" spc="-5" dirty="0">
                <a:latin typeface="Bookman Old Style"/>
                <a:cs typeface="Bookman Old Style"/>
              </a:rPr>
              <a:t>Environmental</a:t>
            </a:r>
            <a:r>
              <a:rPr sz="700" b="1" i="1" spc="-15" dirty="0">
                <a:latin typeface="Bookman Old Style"/>
                <a:cs typeface="Bookman Old Style"/>
              </a:rPr>
              <a:t> </a:t>
            </a:r>
            <a:r>
              <a:rPr sz="700" b="1" i="1" spc="-5" dirty="0">
                <a:latin typeface="Bookman Old Style"/>
                <a:cs typeface="Bookman Old Style"/>
              </a:rPr>
              <a:t>Goals</a:t>
            </a:r>
            <a:endParaRPr sz="7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2770" y="4791836"/>
            <a:ext cx="3449320" cy="1270"/>
          </a:xfrm>
          <a:custGeom>
            <a:avLst/>
            <a:gdLst/>
            <a:ahLst/>
            <a:cxnLst/>
            <a:rect l="l" t="t" r="r" b="b"/>
            <a:pathLst>
              <a:path w="3449320" h="1270">
                <a:moveTo>
                  <a:pt x="0" y="0"/>
                </a:moveTo>
                <a:lnTo>
                  <a:pt x="3449320" y="127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01390" y="438480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20">
                <a:moveTo>
                  <a:pt x="68072" y="0"/>
                </a:moveTo>
                <a:lnTo>
                  <a:pt x="22733" y="0"/>
                </a:lnTo>
                <a:lnTo>
                  <a:pt x="22733" y="310514"/>
                </a:lnTo>
                <a:lnTo>
                  <a:pt x="0" y="310514"/>
                </a:lnTo>
                <a:lnTo>
                  <a:pt x="45338" y="414020"/>
                </a:lnTo>
                <a:lnTo>
                  <a:pt x="90805" y="310514"/>
                </a:lnTo>
                <a:lnTo>
                  <a:pt x="68072" y="310514"/>
                </a:lnTo>
                <a:lnTo>
                  <a:pt x="68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01390" y="438480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20">
                <a:moveTo>
                  <a:pt x="0" y="310514"/>
                </a:moveTo>
                <a:lnTo>
                  <a:pt x="22733" y="310514"/>
                </a:lnTo>
                <a:lnTo>
                  <a:pt x="22733" y="0"/>
                </a:lnTo>
                <a:lnTo>
                  <a:pt x="68072" y="0"/>
                </a:lnTo>
                <a:lnTo>
                  <a:pt x="68072" y="310514"/>
                </a:lnTo>
                <a:lnTo>
                  <a:pt x="90805" y="310514"/>
                </a:lnTo>
                <a:lnTo>
                  <a:pt x="45338" y="414020"/>
                </a:lnTo>
                <a:lnTo>
                  <a:pt x="0" y="31051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53354" y="479183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274" y="372110"/>
                </a:lnTo>
                <a:lnTo>
                  <a:pt x="33274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10"/>
                </a:lnTo>
                <a:lnTo>
                  <a:pt x="42799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799" y="359410"/>
                </a:lnTo>
                <a:lnTo>
                  <a:pt x="42799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09645" y="4793107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274" y="372109"/>
                </a:lnTo>
                <a:lnTo>
                  <a:pt x="33274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09"/>
                </a:lnTo>
                <a:lnTo>
                  <a:pt x="42799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799" y="359409"/>
                </a:lnTo>
                <a:lnTo>
                  <a:pt x="42799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99484" y="3294507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400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400" y="372109"/>
                </a:lnTo>
                <a:lnTo>
                  <a:pt x="33400" y="359409"/>
                </a:lnTo>
                <a:close/>
              </a:path>
              <a:path w="76200" h="435610">
                <a:moveTo>
                  <a:pt x="42925" y="0"/>
                </a:moveTo>
                <a:lnTo>
                  <a:pt x="33400" y="0"/>
                </a:lnTo>
                <a:lnTo>
                  <a:pt x="33400" y="372109"/>
                </a:lnTo>
                <a:lnTo>
                  <a:pt x="42925" y="372109"/>
                </a:lnTo>
                <a:lnTo>
                  <a:pt x="42925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925" y="359409"/>
                </a:lnTo>
                <a:lnTo>
                  <a:pt x="42925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57804" y="3730116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20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90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09" y="109220"/>
                </a:lnTo>
                <a:lnTo>
                  <a:pt x="1578609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90" y="655320"/>
                </a:lnTo>
                <a:lnTo>
                  <a:pt x="109219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899410" y="3792473"/>
            <a:ext cx="1299845" cy="4330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97155">
              <a:lnSpc>
                <a:spcPts val="1060"/>
              </a:lnSpc>
              <a:spcBef>
                <a:spcPts val="160"/>
              </a:spcBef>
            </a:pPr>
            <a:r>
              <a:rPr sz="900" b="1" i="1" spc="-5" dirty="0">
                <a:latin typeface="Bookman Old Style"/>
                <a:cs typeface="Bookman Old Style"/>
              </a:rPr>
              <a:t>e) Conservation </a:t>
            </a:r>
            <a:r>
              <a:rPr sz="900" b="1" i="1" spc="5" dirty="0">
                <a:latin typeface="Bookman Old Style"/>
                <a:cs typeface="Bookman Old Style"/>
              </a:rPr>
              <a:t>of  </a:t>
            </a:r>
            <a:r>
              <a:rPr sz="900" b="1" i="1" spc="-5" dirty="0">
                <a:latin typeface="Bookman Old Style"/>
                <a:cs typeface="Bookman Old Style"/>
              </a:rPr>
              <a:t>Natural Resources </a:t>
            </a:r>
            <a:r>
              <a:rPr sz="900" b="1" i="1" dirty="0">
                <a:latin typeface="Bookman Old Style"/>
                <a:cs typeface="Bookman Old Style"/>
              </a:rPr>
              <a:t>in  </a:t>
            </a:r>
            <a:r>
              <a:rPr sz="900" b="1" i="1" spc="-5" dirty="0">
                <a:latin typeface="Bookman Old Style"/>
                <a:cs typeface="Bookman Old Style"/>
              </a:rPr>
              <a:t>Environmental</a:t>
            </a:r>
            <a:r>
              <a:rPr sz="900" b="1" i="1" spc="-30" dirty="0">
                <a:latin typeface="Bookman Old Style"/>
                <a:cs typeface="Bookman Old Style"/>
              </a:rPr>
              <a:t> </a:t>
            </a:r>
            <a:r>
              <a:rPr sz="900" b="1" i="1" spc="-5" dirty="0">
                <a:latin typeface="Bookman Old Style"/>
                <a:cs typeface="Bookman Old Style"/>
              </a:rPr>
              <a:t>Field</a:t>
            </a:r>
            <a:endParaRPr sz="900">
              <a:latin typeface="Bookman Old Style"/>
              <a:cs typeface="Bookman Old Style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793875" y="329323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396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400" y="372109"/>
                </a:lnTo>
                <a:lnTo>
                  <a:pt x="33396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400" y="372109"/>
                </a:lnTo>
                <a:lnTo>
                  <a:pt x="42925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921" y="359409"/>
                </a:lnTo>
                <a:lnTo>
                  <a:pt x="42925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40764" y="3728846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20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90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10" y="109220"/>
                </a:lnTo>
                <a:lnTo>
                  <a:pt x="1578610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90" y="655320"/>
                </a:lnTo>
                <a:lnTo>
                  <a:pt x="109219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191869" y="3789426"/>
            <a:ext cx="1276350" cy="4330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50190" marR="5080" indent="-238125">
              <a:lnSpc>
                <a:spcPts val="1060"/>
              </a:lnSpc>
              <a:spcBef>
                <a:spcPts val="160"/>
              </a:spcBef>
            </a:pPr>
            <a:r>
              <a:rPr sz="900" b="1" i="1" spc="5" dirty="0">
                <a:latin typeface="Bookman Old Style"/>
                <a:cs typeface="Bookman Old Style"/>
              </a:rPr>
              <a:t>d) </a:t>
            </a:r>
            <a:r>
              <a:rPr sz="900" b="1" i="1" dirty="0">
                <a:latin typeface="Bookman Old Style"/>
                <a:cs typeface="Bookman Old Style"/>
              </a:rPr>
              <a:t>Climatic</a:t>
            </a:r>
            <a:r>
              <a:rPr sz="900" b="1" i="1" spc="-120" dirty="0">
                <a:latin typeface="Bookman Old Style"/>
                <a:cs typeface="Bookman Old Style"/>
              </a:rPr>
              <a:t> </a:t>
            </a:r>
            <a:r>
              <a:rPr sz="900" b="1" i="1" spc="-5" dirty="0">
                <a:latin typeface="Bookman Old Style"/>
                <a:cs typeface="Bookman Old Style"/>
              </a:rPr>
              <a:t>Changes/  Conditions/  Observations</a:t>
            </a:r>
            <a:endParaRPr sz="900">
              <a:latin typeface="Bookman Old Style"/>
              <a:cs typeface="Bookman Old Sty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32610" y="3293236"/>
            <a:ext cx="3449320" cy="1270"/>
          </a:xfrm>
          <a:custGeom>
            <a:avLst/>
            <a:gdLst/>
            <a:ahLst/>
            <a:cxnLst/>
            <a:rect l="l" t="t" r="r" b="b"/>
            <a:pathLst>
              <a:path w="3449320" h="1270">
                <a:moveTo>
                  <a:pt x="0" y="0"/>
                </a:moveTo>
                <a:lnTo>
                  <a:pt x="3449319" y="127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43195" y="329323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274" y="372109"/>
                </a:lnTo>
                <a:lnTo>
                  <a:pt x="33274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09"/>
                </a:lnTo>
                <a:lnTo>
                  <a:pt x="42799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799" y="359409"/>
                </a:lnTo>
                <a:lnTo>
                  <a:pt x="42799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87545" y="3736466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20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89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09" y="109220"/>
                </a:lnTo>
                <a:lnTo>
                  <a:pt x="1578609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89" y="655320"/>
                </a:lnTo>
                <a:lnTo>
                  <a:pt x="109219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679950" y="3798569"/>
            <a:ext cx="1191895" cy="4330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3020">
              <a:lnSpc>
                <a:spcPts val="1060"/>
              </a:lnSpc>
              <a:spcBef>
                <a:spcPts val="160"/>
              </a:spcBef>
            </a:pPr>
            <a:r>
              <a:rPr sz="900" b="1" i="1" dirty="0">
                <a:latin typeface="Bookman Old Style"/>
                <a:cs typeface="Bookman Old Style"/>
              </a:rPr>
              <a:t>f) </a:t>
            </a:r>
            <a:r>
              <a:rPr sz="900" b="1" i="1" spc="-5" dirty="0">
                <a:latin typeface="Bookman Old Style"/>
                <a:cs typeface="Bookman Old Style"/>
              </a:rPr>
              <a:t>Gender Equality  </a:t>
            </a:r>
            <a:r>
              <a:rPr sz="900" b="1" i="1" spc="5" dirty="0">
                <a:latin typeface="Bookman Old Style"/>
                <a:cs typeface="Bookman Old Style"/>
              </a:rPr>
              <a:t>and </a:t>
            </a:r>
            <a:r>
              <a:rPr sz="900" b="1" i="1" spc="-5" dirty="0">
                <a:latin typeface="Bookman Old Style"/>
                <a:cs typeface="Bookman Old Style"/>
              </a:rPr>
              <a:t>Overall</a:t>
            </a:r>
            <a:r>
              <a:rPr sz="900" b="1" i="1" spc="-95" dirty="0">
                <a:latin typeface="Bookman Old Style"/>
                <a:cs typeface="Bookman Old Style"/>
              </a:rPr>
              <a:t> </a:t>
            </a:r>
            <a:r>
              <a:rPr sz="900" b="1" i="1" spc="-5" dirty="0">
                <a:latin typeface="Bookman Old Style"/>
                <a:cs typeface="Bookman Old Style"/>
              </a:rPr>
              <a:t>Impact</a:t>
            </a:r>
            <a:endParaRPr sz="900">
              <a:latin typeface="Bookman Old Style"/>
              <a:cs typeface="Bookman Old Style"/>
            </a:endParaRPr>
          </a:p>
          <a:p>
            <a:pPr marL="118745">
              <a:lnSpc>
                <a:spcPts val="1019"/>
              </a:lnSpc>
            </a:pPr>
            <a:r>
              <a:rPr sz="900" b="1" i="1" spc="5" dirty="0">
                <a:latin typeface="Bookman Old Style"/>
                <a:cs typeface="Bookman Old Style"/>
              </a:rPr>
              <a:t>on</a:t>
            </a:r>
            <a:r>
              <a:rPr sz="900" b="1" i="1" spc="-20" dirty="0">
                <a:latin typeface="Bookman Old Style"/>
                <a:cs typeface="Bookman Old Style"/>
              </a:rPr>
              <a:t> </a:t>
            </a:r>
            <a:r>
              <a:rPr sz="900" b="1" i="1" spc="-5" dirty="0">
                <a:latin typeface="Bookman Old Style"/>
                <a:cs typeface="Bookman Old Style"/>
              </a:rPr>
              <a:t>Environment</a:t>
            </a:r>
            <a:endParaRPr sz="900">
              <a:latin typeface="Bookman Old Style"/>
              <a:cs typeface="Bookman Old Style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491229" y="288620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20">
                <a:moveTo>
                  <a:pt x="68072" y="0"/>
                </a:moveTo>
                <a:lnTo>
                  <a:pt x="22733" y="0"/>
                </a:lnTo>
                <a:lnTo>
                  <a:pt x="22733" y="310514"/>
                </a:lnTo>
                <a:lnTo>
                  <a:pt x="0" y="310514"/>
                </a:lnTo>
                <a:lnTo>
                  <a:pt x="45339" y="414019"/>
                </a:lnTo>
                <a:lnTo>
                  <a:pt x="90805" y="310514"/>
                </a:lnTo>
                <a:lnTo>
                  <a:pt x="68072" y="310514"/>
                </a:lnTo>
                <a:lnTo>
                  <a:pt x="68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91229" y="288620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20">
                <a:moveTo>
                  <a:pt x="0" y="310514"/>
                </a:moveTo>
                <a:lnTo>
                  <a:pt x="22733" y="310514"/>
                </a:lnTo>
                <a:lnTo>
                  <a:pt x="22733" y="0"/>
                </a:lnTo>
                <a:lnTo>
                  <a:pt x="68072" y="0"/>
                </a:lnTo>
                <a:lnTo>
                  <a:pt x="68072" y="310514"/>
                </a:lnTo>
                <a:lnTo>
                  <a:pt x="90805" y="310514"/>
                </a:lnTo>
                <a:lnTo>
                  <a:pt x="45339" y="414019"/>
                </a:lnTo>
                <a:lnTo>
                  <a:pt x="0" y="31051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30495" y="1800351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274" y="372109"/>
                </a:lnTo>
                <a:lnTo>
                  <a:pt x="33274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09"/>
                </a:lnTo>
                <a:lnTo>
                  <a:pt x="42799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799" y="359409"/>
                </a:lnTo>
                <a:lnTo>
                  <a:pt x="42799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86784" y="1804669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396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400" y="372110"/>
                </a:lnTo>
                <a:lnTo>
                  <a:pt x="33396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400" y="372110"/>
                </a:lnTo>
                <a:lnTo>
                  <a:pt x="42925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921" y="359410"/>
                </a:lnTo>
                <a:lnTo>
                  <a:pt x="42925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745104" y="2256281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19">
                <a:moveTo>
                  <a:pt x="1469390" y="0"/>
                </a:moveTo>
                <a:lnTo>
                  <a:pt x="109219" y="0"/>
                </a:lnTo>
                <a:lnTo>
                  <a:pt x="66704" y="8582"/>
                </a:lnTo>
                <a:lnTo>
                  <a:pt x="31988" y="31988"/>
                </a:lnTo>
                <a:lnTo>
                  <a:pt x="8582" y="66704"/>
                </a:lnTo>
                <a:lnTo>
                  <a:pt x="0" y="109220"/>
                </a:lnTo>
                <a:lnTo>
                  <a:pt x="0" y="546100"/>
                </a:lnTo>
                <a:lnTo>
                  <a:pt x="8582" y="588615"/>
                </a:lnTo>
                <a:lnTo>
                  <a:pt x="31988" y="623331"/>
                </a:lnTo>
                <a:lnTo>
                  <a:pt x="66704" y="646737"/>
                </a:lnTo>
                <a:lnTo>
                  <a:pt x="109219" y="655320"/>
                </a:lnTo>
                <a:lnTo>
                  <a:pt x="1469390" y="655320"/>
                </a:lnTo>
                <a:lnTo>
                  <a:pt x="1511905" y="646737"/>
                </a:lnTo>
                <a:lnTo>
                  <a:pt x="1546621" y="623331"/>
                </a:lnTo>
                <a:lnTo>
                  <a:pt x="1570027" y="588615"/>
                </a:lnTo>
                <a:lnTo>
                  <a:pt x="1578609" y="546100"/>
                </a:lnTo>
                <a:lnTo>
                  <a:pt x="1578609" y="109220"/>
                </a:lnTo>
                <a:lnTo>
                  <a:pt x="1570027" y="66704"/>
                </a:lnTo>
                <a:lnTo>
                  <a:pt x="1546621" y="31988"/>
                </a:lnTo>
                <a:lnTo>
                  <a:pt x="1511905" y="8582"/>
                </a:lnTo>
                <a:lnTo>
                  <a:pt x="1469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45104" y="2256281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19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90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09" y="109220"/>
                </a:lnTo>
                <a:lnTo>
                  <a:pt x="1578609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90" y="655320"/>
                </a:lnTo>
                <a:lnTo>
                  <a:pt x="109219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887217" y="2313558"/>
            <a:ext cx="1299845" cy="4781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3500">
              <a:lnSpc>
                <a:spcPts val="1180"/>
              </a:lnSpc>
              <a:spcBef>
                <a:spcPts val="160"/>
              </a:spcBef>
            </a:pPr>
            <a:r>
              <a:rPr sz="1000" b="1" i="1" spc="-5" dirty="0">
                <a:latin typeface="Bookman Old Style"/>
                <a:cs typeface="Bookman Old Style"/>
              </a:rPr>
              <a:t>b) Environmental  </a:t>
            </a:r>
            <a:r>
              <a:rPr sz="1000" b="1" i="1" dirty="0">
                <a:latin typeface="Bookman Old Style"/>
                <a:cs typeface="Bookman Old Style"/>
              </a:rPr>
              <a:t>Study </a:t>
            </a:r>
            <a:r>
              <a:rPr sz="1000" b="1" i="1" spc="-5" dirty="0">
                <a:latin typeface="Bookman Old Style"/>
                <a:cs typeface="Bookman Old Style"/>
              </a:rPr>
              <a:t>and</a:t>
            </a:r>
            <a:r>
              <a:rPr sz="1000" b="1" i="1" spc="-80" dirty="0">
                <a:latin typeface="Bookman Old Style"/>
                <a:cs typeface="Bookman Old Style"/>
              </a:rPr>
              <a:t> </a:t>
            </a:r>
            <a:r>
              <a:rPr sz="1000" b="1" i="1" spc="-5" dirty="0">
                <a:latin typeface="Bookman Old Style"/>
                <a:cs typeface="Bookman Old Style"/>
              </a:rPr>
              <a:t>Country</a:t>
            </a:r>
            <a:endParaRPr sz="1000">
              <a:latin typeface="Bookman Old Style"/>
              <a:cs typeface="Bookman Old Style"/>
            </a:endParaRPr>
          </a:p>
          <a:p>
            <a:pPr marL="372110">
              <a:lnSpc>
                <a:spcPts val="1140"/>
              </a:lnSpc>
            </a:pPr>
            <a:r>
              <a:rPr sz="1000" b="1" i="1" dirty="0">
                <a:latin typeface="Bookman Old Style"/>
                <a:cs typeface="Bookman Old Style"/>
              </a:rPr>
              <a:t>Systems</a:t>
            </a:r>
            <a:endParaRPr sz="1000">
              <a:latin typeface="Bookman Old Style"/>
              <a:cs typeface="Bookman Old Style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28064" y="2255011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19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19" y="0"/>
                </a:lnTo>
                <a:lnTo>
                  <a:pt x="1469390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10" y="109220"/>
                </a:lnTo>
                <a:lnTo>
                  <a:pt x="1578610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90" y="655320"/>
                </a:lnTo>
                <a:lnTo>
                  <a:pt x="109219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380871" y="2319655"/>
            <a:ext cx="873760" cy="5035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005" marR="5080" indent="-27940">
              <a:lnSpc>
                <a:spcPts val="940"/>
              </a:lnSpc>
              <a:spcBef>
                <a:spcPts val="140"/>
              </a:spcBef>
            </a:pPr>
            <a:r>
              <a:rPr sz="800" b="1" i="1" spc="-15" dirty="0">
                <a:latin typeface="Bookman Old Style"/>
                <a:cs typeface="Bookman Old Style"/>
              </a:rPr>
              <a:t>a) </a:t>
            </a:r>
            <a:r>
              <a:rPr sz="800" b="1" i="1" spc="-5" dirty="0">
                <a:latin typeface="Bookman Old Style"/>
                <a:cs typeface="Bookman Old Style"/>
              </a:rPr>
              <a:t>Inclusive</a:t>
            </a:r>
            <a:r>
              <a:rPr sz="800" b="1" i="1" spc="-55" dirty="0">
                <a:latin typeface="Bookman Old Style"/>
                <a:cs typeface="Bookman Old Style"/>
              </a:rPr>
              <a:t> </a:t>
            </a:r>
            <a:r>
              <a:rPr sz="800" b="1" i="1" dirty="0">
                <a:latin typeface="Bookman Old Style"/>
                <a:cs typeface="Bookman Old Style"/>
              </a:rPr>
              <a:t>and  </a:t>
            </a:r>
            <a:r>
              <a:rPr sz="800" b="1" i="1" spc="-10" dirty="0">
                <a:latin typeface="Bookman Old Style"/>
                <a:cs typeface="Bookman Old Style"/>
              </a:rPr>
              <a:t>Environmental</a:t>
            </a:r>
            <a:endParaRPr sz="800">
              <a:latin typeface="Bookman Old Style"/>
              <a:cs typeface="Bookman Old Style"/>
            </a:endParaRPr>
          </a:p>
          <a:p>
            <a:pPr marL="116205">
              <a:lnSpc>
                <a:spcPts val="894"/>
              </a:lnSpc>
            </a:pPr>
            <a:r>
              <a:rPr sz="800" b="1" i="1" spc="-5" dirty="0">
                <a:latin typeface="Bookman Old Style"/>
                <a:cs typeface="Bookman Old Style"/>
              </a:rPr>
              <a:t>Sustainable</a:t>
            </a:r>
            <a:endParaRPr sz="800">
              <a:latin typeface="Bookman Old Style"/>
              <a:cs typeface="Bookman Old Style"/>
            </a:endParaRPr>
          </a:p>
          <a:p>
            <a:pPr marL="94615">
              <a:lnSpc>
                <a:spcPts val="950"/>
              </a:lnSpc>
            </a:pPr>
            <a:r>
              <a:rPr sz="800" b="1" i="1" spc="-5" dirty="0">
                <a:latin typeface="Bookman Old Style"/>
                <a:cs typeface="Bookman Old Style"/>
              </a:rPr>
              <a:t>Development</a:t>
            </a:r>
            <a:endParaRPr sz="800">
              <a:latin typeface="Bookman Old Style"/>
              <a:cs typeface="Bookman Old Style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781175" y="1811781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396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400" y="372109"/>
                </a:lnTo>
                <a:lnTo>
                  <a:pt x="33396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400" y="372109"/>
                </a:lnTo>
                <a:lnTo>
                  <a:pt x="42925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921" y="359409"/>
                </a:lnTo>
                <a:lnTo>
                  <a:pt x="42925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19910" y="1806066"/>
            <a:ext cx="3449320" cy="1270"/>
          </a:xfrm>
          <a:custGeom>
            <a:avLst/>
            <a:gdLst/>
            <a:ahLst/>
            <a:cxnLst/>
            <a:rect l="l" t="t" r="r" b="b"/>
            <a:pathLst>
              <a:path w="3449320" h="1269">
                <a:moveTo>
                  <a:pt x="0" y="0"/>
                </a:moveTo>
                <a:lnTo>
                  <a:pt x="3449319" y="127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88815" y="2230246"/>
            <a:ext cx="1578610" cy="655320"/>
          </a:xfrm>
          <a:custGeom>
            <a:avLst/>
            <a:gdLst/>
            <a:ahLst/>
            <a:cxnLst/>
            <a:rect l="l" t="t" r="r" b="b"/>
            <a:pathLst>
              <a:path w="1578610" h="655319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20" y="0"/>
                </a:lnTo>
                <a:lnTo>
                  <a:pt x="1469389" y="0"/>
                </a:lnTo>
                <a:lnTo>
                  <a:pt x="1511905" y="8582"/>
                </a:lnTo>
                <a:lnTo>
                  <a:pt x="1546621" y="31988"/>
                </a:lnTo>
                <a:lnTo>
                  <a:pt x="1570027" y="66704"/>
                </a:lnTo>
                <a:lnTo>
                  <a:pt x="1578610" y="109220"/>
                </a:lnTo>
                <a:lnTo>
                  <a:pt x="1578610" y="546100"/>
                </a:lnTo>
                <a:lnTo>
                  <a:pt x="1570027" y="588615"/>
                </a:lnTo>
                <a:lnTo>
                  <a:pt x="1546621" y="623331"/>
                </a:lnTo>
                <a:lnTo>
                  <a:pt x="1511905" y="646737"/>
                </a:lnTo>
                <a:lnTo>
                  <a:pt x="1469389" y="655320"/>
                </a:lnTo>
                <a:lnTo>
                  <a:pt x="109220" y="655320"/>
                </a:lnTo>
                <a:lnTo>
                  <a:pt x="66704" y="646737"/>
                </a:lnTo>
                <a:lnTo>
                  <a:pt x="31988" y="623331"/>
                </a:lnTo>
                <a:lnTo>
                  <a:pt x="8582" y="588615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631182" y="2295270"/>
            <a:ext cx="1294765" cy="37846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1300" marR="63500" indent="-167640">
              <a:lnSpc>
                <a:spcPts val="940"/>
              </a:lnSpc>
              <a:spcBef>
                <a:spcPts val="140"/>
              </a:spcBef>
            </a:pPr>
            <a:r>
              <a:rPr sz="800" b="1" i="1" spc="-15" dirty="0">
                <a:latin typeface="Bookman Old Style"/>
                <a:cs typeface="Bookman Old Style"/>
              </a:rPr>
              <a:t>c) </a:t>
            </a:r>
            <a:r>
              <a:rPr sz="800" b="1" i="1" spc="-5" dirty="0">
                <a:latin typeface="Bookman Old Style"/>
                <a:cs typeface="Bookman Old Style"/>
              </a:rPr>
              <a:t>Environmental </a:t>
            </a:r>
            <a:r>
              <a:rPr sz="800" b="1" i="1" spc="-10" dirty="0">
                <a:latin typeface="Bookman Old Style"/>
                <a:cs typeface="Bookman Old Style"/>
              </a:rPr>
              <a:t>and  Social </a:t>
            </a:r>
            <a:r>
              <a:rPr sz="800" b="1" i="1" spc="-5" dirty="0">
                <a:latin typeface="Bookman Old Style"/>
                <a:cs typeface="Bookman Old Style"/>
              </a:rPr>
              <a:t>Aspects/</a:t>
            </a:r>
            <a:endParaRPr sz="800">
              <a:latin typeface="Bookman Old Style"/>
              <a:cs typeface="Bookman Old Style"/>
            </a:endParaRPr>
          </a:p>
          <a:p>
            <a:pPr marL="12700">
              <a:lnSpc>
                <a:spcPts val="860"/>
              </a:lnSpc>
            </a:pPr>
            <a:r>
              <a:rPr sz="800" b="1" i="1" spc="-5" dirty="0">
                <a:latin typeface="Bookman Old Style"/>
                <a:cs typeface="Bookman Old Style"/>
              </a:rPr>
              <a:t>Interests/</a:t>
            </a:r>
            <a:r>
              <a:rPr sz="800" b="1" i="1" spc="-60" dirty="0">
                <a:latin typeface="Bookman Old Style"/>
                <a:cs typeface="Bookman Old Style"/>
              </a:rPr>
              <a:t> </a:t>
            </a:r>
            <a:r>
              <a:rPr sz="800" b="1" i="1" spc="-5" dirty="0">
                <a:latin typeface="Bookman Old Style"/>
                <a:cs typeface="Bookman Old Style"/>
              </a:rPr>
              <a:t>Achievements</a:t>
            </a:r>
            <a:endParaRPr sz="800">
              <a:latin typeface="Bookman Old Style"/>
              <a:cs typeface="Bookman Old Style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478529" y="139395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19">
                <a:moveTo>
                  <a:pt x="0" y="310514"/>
                </a:moveTo>
                <a:lnTo>
                  <a:pt x="22733" y="310514"/>
                </a:lnTo>
                <a:lnTo>
                  <a:pt x="22733" y="0"/>
                </a:lnTo>
                <a:lnTo>
                  <a:pt x="68072" y="0"/>
                </a:lnTo>
                <a:lnTo>
                  <a:pt x="68072" y="310514"/>
                </a:lnTo>
                <a:lnTo>
                  <a:pt x="90805" y="310514"/>
                </a:lnTo>
                <a:lnTo>
                  <a:pt x="45339" y="414019"/>
                </a:lnTo>
                <a:lnTo>
                  <a:pt x="0" y="31051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70278" y="1154175"/>
            <a:ext cx="4097654" cy="310515"/>
          </a:xfrm>
          <a:custGeom>
            <a:avLst/>
            <a:gdLst/>
            <a:ahLst/>
            <a:cxnLst/>
            <a:rect l="l" t="t" r="r" b="b"/>
            <a:pathLst>
              <a:path w="4097654" h="310515">
                <a:moveTo>
                  <a:pt x="4097654" y="0"/>
                </a:moveTo>
                <a:lnTo>
                  <a:pt x="0" y="0"/>
                </a:lnTo>
                <a:lnTo>
                  <a:pt x="0" y="310515"/>
                </a:lnTo>
                <a:lnTo>
                  <a:pt x="4097654" y="310515"/>
                </a:lnTo>
                <a:lnTo>
                  <a:pt x="4097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18589" y="1464690"/>
            <a:ext cx="4201160" cy="52069"/>
          </a:xfrm>
          <a:custGeom>
            <a:avLst/>
            <a:gdLst/>
            <a:ahLst/>
            <a:cxnLst/>
            <a:rect l="l" t="t" r="r" b="b"/>
            <a:pathLst>
              <a:path w="4201160" h="52069">
                <a:moveTo>
                  <a:pt x="4149344" y="0"/>
                </a:moveTo>
                <a:lnTo>
                  <a:pt x="51688" y="0"/>
                </a:lnTo>
                <a:lnTo>
                  <a:pt x="0" y="51816"/>
                </a:lnTo>
                <a:lnTo>
                  <a:pt x="4201160" y="51816"/>
                </a:lnTo>
                <a:lnTo>
                  <a:pt x="4149344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18589" y="1102486"/>
            <a:ext cx="52069" cy="414020"/>
          </a:xfrm>
          <a:custGeom>
            <a:avLst/>
            <a:gdLst/>
            <a:ahLst/>
            <a:cxnLst/>
            <a:rect l="l" t="t" r="r" b="b"/>
            <a:pathLst>
              <a:path w="52069" h="414019">
                <a:moveTo>
                  <a:pt x="0" y="0"/>
                </a:moveTo>
                <a:lnTo>
                  <a:pt x="0" y="414020"/>
                </a:lnTo>
                <a:lnTo>
                  <a:pt x="51688" y="362203"/>
                </a:lnTo>
                <a:lnTo>
                  <a:pt x="51688" y="516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67934" y="1102486"/>
            <a:ext cx="52069" cy="414020"/>
          </a:xfrm>
          <a:custGeom>
            <a:avLst/>
            <a:gdLst/>
            <a:ahLst/>
            <a:cxnLst/>
            <a:rect l="l" t="t" r="r" b="b"/>
            <a:pathLst>
              <a:path w="52070" h="414019">
                <a:moveTo>
                  <a:pt x="51815" y="0"/>
                </a:moveTo>
                <a:lnTo>
                  <a:pt x="0" y="51689"/>
                </a:lnTo>
                <a:lnTo>
                  <a:pt x="0" y="362203"/>
                </a:lnTo>
                <a:lnTo>
                  <a:pt x="51815" y="414020"/>
                </a:lnTo>
                <a:lnTo>
                  <a:pt x="51815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18589" y="1102486"/>
            <a:ext cx="4201160" cy="414020"/>
          </a:xfrm>
          <a:custGeom>
            <a:avLst/>
            <a:gdLst/>
            <a:ahLst/>
            <a:cxnLst/>
            <a:rect l="l" t="t" r="r" b="b"/>
            <a:pathLst>
              <a:path w="4201160" h="414019">
                <a:moveTo>
                  <a:pt x="0" y="0"/>
                </a:moveTo>
                <a:lnTo>
                  <a:pt x="4201160" y="0"/>
                </a:lnTo>
                <a:lnTo>
                  <a:pt x="4201160" y="414020"/>
                </a:lnTo>
                <a:lnTo>
                  <a:pt x="0" y="41402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70278" y="1154175"/>
            <a:ext cx="4097654" cy="310515"/>
          </a:xfrm>
          <a:custGeom>
            <a:avLst/>
            <a:gdLst/>
            <a:ahLst/>
            <a:cxnLst/>
            <a:rect l="l" t="t" r="r" b="b"/>
            <a:pathLst>
              <a:path w="4097654" h="310515">
                <a:moveTo>
                  <a:pt x="0" y="0"/>
                </a:moveTo>
                <a:lnTo>
                  <a:pt x="4097655" y="0"/>
                </a:lnTo>
                <a:lnTo>
                  <a:pt x="4097655" y="310514"/>
                </a:lnTo>
                <a:lnTo>
                  <a:pt x="0" y="31051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18589" y="1102486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69" h="52069">
                <a:moveTo>
                  <a:pt x="0" y="0"/>
                </a:moveTo>
                <a:lnTo>
                  <a:pt x="51688" y="5168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18589" y="1464690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69" h="52069">
                <a:moveTo>
                  <a:pt x="0" y="51816"/>
                </a:moveTo>
                <a:lnTo>
                  <a:pt x="51688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67934" y="1102486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51815" y="0"/>
                </a:moveTo>
                <a:lnTo>
                  <a:pt x="0" y="5168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67934" y="1464690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69">
                <a:moveTo>
                  <a:pt x="51815" y="51816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1063548" y="728217"/>
            <a:ext cx="5161915" cy="649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33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(b)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: Core </a:t>
            </a:r>
            <a:r>
              <a:rPr sz="1050" b="1" u="dbl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Principles </a:t>
            </a:r>
            <a:r>
              <a:rPr sz="1050" b="1" u="sng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FFC000"/>
                </a:solidFill>
                <a:latin typeface="Georgia"/>
                <a:cs typeface="Georgia"/>
              </a:rPr>
              <a:t>t</a:t>
            </a:r>
            <a:r>
              <a:rPr sz="1050" b="1" u="sng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h</a:t>
            </a:r>
            <a:r>
              <a:rPr sz="1050" b="1" spc="-5" dirty="0">
                <a:solidFill>
                  <a:srgbClr val="FFC000"/>
                </a:solidFill>
                <a:latin typeface="Georgia"/>
                <a:cs typeface="Georgia"/>
              </a:rPr>
              <a:t>e Environmental and 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Social</a:t>
            </a:r>
            <a:r>
              <a:rPr sz="1050" b="1" spc="30" dirty="0">
                <a:solidFill>
                  <a:srgbClr val="FFC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Framework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200">
              <a:latin typeface="Georgia"/>
              <a:cs typeface="Georgia"/>
            </a:endParaRPr>
          </a:p>
          <a:p>
            <a:pPr marR="243204" algn="ctr">
              <a:lnSpc>
                <a:spcPct val="100000"/>
              </a:lnSpc>
              <a:spcBef>
                <a:spcPts val="900"/>
              </a:spcBef>
            </a:pPr>
            <a:r>
              <a:rPr sz="11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</a:t>
            </a:r>
            <a:r>
              <a:rPr sz="1150" b="1" spc="-10" dirty="0">
                <a:solidFill>
                  <a:srgbClr val="FF0000"/>
                </a:solidFill>
                <a:latin typeface="Georgia"/>
                <a:cs typeface="Georgia"/>
              </a:rPr>
              <a:t>CORE</a:t>
            </a:r>
            <a:r>
              <a:rPr sz="1150" b="1" dirty="0">
                <a:solidFill>
                  <a:srgbClr val="FF0000"/>
                </a:solidFill>
                <a:latin typeface="Georgia"/>
                <a:cs typeface="Georgia"/>
              </a:rPr>
              <a:t> PRINCIPLES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473634" y="5189346"/>
            <a:ext cx="1730375" cy="1090930"/>
          </a:xfrm>
          <a:custGeom>
            <a:avLst/>
            <a:gdLst/>
            <a:ahLst/>
            <a:cxnLst/>
            <a:rect l="l" t="t" r="r" b="b"/>
            <a:pathLst>
              <a:path w="1730375" h="1090929">
                <a:moveTo>
                  <a:pt x="1523051" y="0"/>
                </a:moveTo>
                <a:lnTo>
                  <a:pt x="205426" y="0"/>
                </a:lnTo>
                <a:lnTo>
                  <a:pt x="184217" y="1270"/>
                </a:lnTo>
                <a:lnTo>
                  <a:pt x="143958" y="10160"/>
                </a:lnTo>
                <a:lnTo>
                  <a:pt x="106874" y="26670"/>
                </a:lnTo>
                <a:lnTo>
                  <a:pt x="74108" y="48260"/>
                </a:lnTo>
                <a:lnTo>
                  <a:pt x="46168" y="77470"/>
                </a:lnTo>
                <a:lnTo>
                  <a:pt x="24197" y="110490"/>
                </a:lnTo>
                <a:lnTo>
                  <a:pt x="8830" y="147320"/>
                </a:lnTo>
                <a:lnTo>
                  <a:pt x="829" y="187960"/>
                </a:lnTo>
                <a:lnTo>
                  <a:pt x="0" y="205740"/>
                </a:lnTo>
                <a:lnTo>
                  <a:pt x="67" y="886460"/>
                </a:lnTo>
                <a:lnTo>
                  <a:pt x="4639" y="928370"/>
                </a:lnTo>
                <a:lnTo>
                  <a:pt x="17085" y="966470"/>
                </a:lnTo>
                <a:lnTo>
                  <a:pt x="36516" y="1002030"/>
                </a:lnTo>
                <a:lnTo>
                  <a:pt x="62043" y="1032510"/>
                </a:lnTo>
                <a:lnTo>
                  <a:pt x="92904" y="1056640"/>
                </a:lnTo>
                <a:lnTo>
                  <a:pt x="128337" y="1075690"/>
                </a:lnTo>
                <a:lnTo>
                  <a:pt x="188154" y="1090930"/>
                </a:lnTo>
                <a:lnTo>
                  <a:pt x="1546165" y="1090930"/>
                </a:lnTo>
                <a:lnTo>
                  <a:pt x="1566612" y="1087120"/>
                </a:lnTo>
                <a:lnTo>
                  <a:pt x="1586424" y="1082040"/>
                </a:lnTo>
                <a:lnTo>
                  <a:pt x="1595949" y="1078230"/>
                </a:lnTo>
                <a:lnTo>
                  <a:pt x="188789" y="1078230"/>
                </a:lnTo>
                <a:lnTo>
                  <a:pt x="169358" y="1075690"/>
                </a:lnTo>
                <a:lnTo>
                  <a:pt x="132655" y="1064260"/>
                </a:lnTo>
                <a:lnTo>
                  <a:pt x="84522" y="1035050"/>
                </a:lnTo>
                <a:lnTo>
                  <a:pt x="46676" y="994410"/>
                </a:lnTo>
                <a:lnTo>
                  <a:pt x="21784" y="943610"/>
                </a:lnTo>
                <a:lnTo>
                  <a:pt x="13783" y="905510"/>
                </a:lnTo>
                <a:lnTo>
                  <a:pt x="12704" y="205740"/>
                </a:lnTo>
                <a:lnTo>
                  <a:pt x="13529" y="189230"/>
                </a:lnTo>
                <a:lnTo>
                  <a:pt x="21149" y="151130"/>
                </a:lnTo>
                <a:lnTo>
                  <a:pt x="35627" y="115570"/>
                </a:lnTo>
                <a:lnTo>
                  <a:pt x="68901" y="71120"/>
                </a:lnTo>
                <a:lnTo>
                  <a:pt x="113478" y="36830"/>
                </a:lnTo>
                <a:lnTo>
                  <a:pt x="166818" y="16510"/>
                </a:lnTo>
                <a:lnTo>
                  <a:pt x="206061" y="12700"/>
                </a:lnTo>
                <a:lnTo>
                  <a:pt x="1594374" y="12700"/>
                </a:lnTo>
                <a:lnTo>
                  <a:pt x="1582868" y="8890"/>
                </a:lnTo>
                <a:lnTo>
                  <a:pt x="1562929" y="3810"/>
                </a:lnTo>
                <a:lnTo>
                  <a:pt x="1542228" y="1270"/>
                </a:lnTo>
                <a:lnTo>
                  <a:pt x="1523051" y="0"/>
                </a:lnTo>
                <a:close/>
              </a:path>
              <a:path w="1730375" h="1090929">
                <a:moveTo>
                  <a:pt x="1594374" y="12700"/>
                </a:moveTo>
                <a:lnTo>
                  <a:pt x="1523051" y="12700"/>
                </a:lnTo>
                <a:lnTo>
                  <a:pt x="1541593" y="13970"/>
                </a:lnTo>
                <a:lnTo>
                  <a:pt x="1561024" y="16510"/>
                </a:lnTo>
                <a:lnTo>
                  <a:pt x="1597600" y="27940"/>
                </a:lnTo>
                <a:lnTo>
                  <a:pt x="1645860" y="55880"/>
                </a:lnTo>
                <a:lnTo>
                  <a:pt x="1683706" y="97790"/>
                </a:lnTo>
                <a:lnTo>
                  <a:pt x="1708471" y="148590"/>
                </a:lnTo>
                <a:lnTo>
                  <a:pt x="1717615" y="205740"/>
                </a:lnTo>
                <a:lnTo>
                  <a:pt x="1717514" y="886460"/>
                </a:lnTo>
                <a:lnTo>
                  <a:pt x="1709233" y="941070"/>
                </a:lnTo>
                <a:lnTo>
                  <a:pt x="1694628" y="976630"/>
                </a:lnTo>
                <a:lnTo>
                  <a:pt x="1661354" y="1021080"/>
                </a:lnTo>
                <a:lnTo>
                  <a:pt x="1616904" y="1055370"/>
                </a:lnTo>
                <a:lnTo>
                  <a:pt x="1563437" y="1074420"/>
                </a:lnTo>
                <a:lnTo>
                  <a:pt x="1544260" y="1078230"/>
                </a:lnTo>
                <a:lnTo>
                  <a:pt x="1595949" y="1078230"/>
                </a:lnTo>
                <a:lnTo>
                  <a:pt x="1640399" y="1055370"/>
                </a:lnTo>
                <a:lnTo>
                  <a:pt x="1670752" y="1029970"/>
                </a:lnTo>
                <a:lnTo>
                  <a:pt x="1695898" y="998220"/>
                </a:lnTo>
                <a:lnTo>
                  <a:pt x="1714694" y="963930"/>
                </a:lnTo>
                <a:lnTo>
                  <a:pt x="1726505" y="924560"/>
                </a:lnTo>
                <a:lnTo>
                  <a:pt x="1730197" y="886460"/>
                </a:lnTo>
                <a:lnTo>
                  <a:pt x="1730315" y="205740"/>
                </a:lnTo>
                <a:lnTo>
                  <a:pt x="1729045" y="184150"/>
                </a:lnTo>
                <a:lnTo>
                  <a:pt x="1720409" y="143510"/>
                </a:lnTo>
                <a:lnTo>
                  <a:pt x="1704280" y="106680"/>
                </a:lnTo>
                <a:lnTo>
                  <a:pt x="1681801" y="73660"/>
                </a:lnTo>
                <a:lnTo>
                  <a:pt x="1653607" y="45720"/>
                </a:lnTo>
                <a:lnTo>
                  <a:pt x="1620079" y="24130"/>
                </a:lnTo>
                <a:lnTo>
                  <a:pt x="1602045" y="15240"/>
                </a:lnTo>
                <a:lnTo>
                  <a:pt x="1594374" y="12700"/>
                </a:lnTo>
                <a:close/>
              </a:path>
              <a:path w="1730375" h="1090929">
                <a:moveTo>
                  <a:pt x="1523051" y="25400"/>
                </a:moveTo>
                <a:lnTo>
                  <a:pt x="206696" y="25400"/>
                </a:lnTo>
                <a:lnTo>
                  <a:pt x="188027" y="26670"/>
                </a:lnTo>
                <a:lnTo>
                  <a:pt x="135957" y="39370"/>
                </a:lnTo>
                <a:lnTo>
                  <a:pt x="91126" y="67310"/>
                </a:lnTo>
                <a:lnTo>
                  <a:pt x="56201" y="106680"/>
                </a:lnTo>
                <a:lnTo>
                  <a:pt x="33341" y="153670"/>
                </a:lnTo>
                <a:lnTo>
                  <a:pt x="25404" y="205740"/>
                </a:lnTo>
                <a:lnTo>
                  <a:pt x="25413" y="886460"/>
                </a:lnTo>
                <a:lnTo>
                  <a:pt x="33722" y="938530"/>
                </a:lnTo>
                <a:lnTo>
                  <a:pt x="56836" y="986790"/>
                </a:lnTo>
                <a:lnTo>
                  <a:pt x="92142" y="1024890"/>
                </a:lnTo>
                <a:lnTo>
                  <a:pt x="137100" y="1051560"/>
                </a:lnTo>
                <a:lnTo>
                  <a:pt x="189424" y="1065530"/>
                </a:lnTo>
                <a:lnTo>
                  <a:pt x="1542228" y="1065530"/>
                </a:lnTo>
                <a:lnTo>
                  <a:pt x="1577661" y="1057910"/>
                </a:lnTo>
                <a:lnTo>
                  <a:pt x="1594425" y="1051560"/>
                </a:lnTo>
                <a:lnTo>
                  <a:pt x="1610300" y="1043940"/>
                </a:lnTo>
                <a:lnTo>
                  <a:pt x="1616668" y="1040130"/>
                </a:lnTo>
                <a:lnTo>
                  <a:pt x="190567" y="1040130"/>
                </a:lnTo>
                <a:lnTo>
                  <a:pt x="175200" y="1037590"/>
                </a:lnTo>
                <a:lnTo>
                  <a:pt x="132147" y="1021080"/>
                </a:lnTo>
                <a:lnTo>
                  <a:pt x="96206" y="994410"/>
                </a:lnTo>
                <a:lnTo>
                  <a:pt x="69409" y="958850"/>
                </a:lnTo>
                <a:lnTo>
                  <a:pt x="53788" y="915670"/>
                </a:lnTo>
                <a:lnTo>
                  <a:pt x="50809" y="205740"/>
                </a:lnTo>
                <a:lnTo>
                  <a:pt x="51629" y="190500"/>
                </a:lnTo>
                <a:lnTo>
                  <a:pt x="63313" y="146050"/>
                </a:lnTo>
                <a:lnTo>
                  <a:pt x="86935" y="106680"/>
                </a:lnTo>
                <a:lnTo>
                  <a:pt x="120336" y="77470"/>
                </a:lnTo>
                <a:lnTo>
                  <a:pt x="161357" y="57150"/>
                </a:lnTo>
                <a:lnTo>
                  <a:pt x="207966" y="50800"/>
                </a:lnTo>
                <a:lnTo>
                  <a:pt x="1615634" y="50800"/>
                </a:lnTo>
                <a:lnTo>
                  <a:pt x="1609157" y="46990"/>
                </a:lnTo>
                <a:lnTo>
                  <a:pt x="1593282" y="39370"/>
                </a:lnTo>
                <a:lnTo>
                  <a:pt x="1576518" y="33020"/>
                </a:lnTo>
                <a:lnTo>
                  <a:pt x="1558992" y="29210"/>
                </a:lnTo>
                <a:lnTo>
                  <a:pt x="1540958" y="26670"/>
                </a:lnTo>
                <a:lnTo>
                  <a:pt x="1523051" y="25400"/>
                </a:lnTo>
                <a:close/>
              </a:path>
              <a:path w="1730375" h="1090929">
                <a:moveTo>
                  <a:pt x="1615634" y="50800"/>
                </a:moveTo>
                <a:lnTo>
                  <a:pt x="1523051" y="50800"/>
                </a:lnTo>
                <a:lnTo>
                  <a:pt x="1539688" y="52070"/>
                </a:lnTo>
                <a:lnTo>
                  <a:pt x="1555182" y="54610"/>
                </a:lnTo>
                <a:lnTo>
                  <a:pt x="1598235" y="69850"/>
                </a:lnTo>
                <a:lnTo>
                  <a:pt x="1623000" y="87630"/>
                </a:lnTo>
                <a:lnTo>
                  <a:pt x="1634176" y="96520"/>
                </a:lnTo>
                <a:lnTo>
                  <a:pt x="1660973" y="133350"/>
                </a:lnTo>
                <a:lnTo>
                  <a:pt x="1676594" y="176530"/>
                </a:lnTo>
                <a:lnTo>
                  <a:pt x="1679525" y="205740"/>
                </a:lnTo>
                <a:lnTo>
                  <a:pt x="1679515" y="882650"/>
                </a:lnTo>
                <a:lnTo>
                  <a:pt x="1672403" y="930910"/>
                </a:lnTo>
                <a:lnTo>
                  <a:pt x="1652464" y="972820"/>
                </a:lnTo>
                <a:lnTo>
                  <a:pt x="1622111" y="1005840"/>
                </a:lnTo>
                <a:lnTo>
                  <a:pt x="1583376" y="1028700"/>
                </a:lnTo>
                <a:lnTo>
                  <a:pt x="1538418" y="1040130"/>
                </a:lnTo>
                <a:lnTo>
                  <a:pt x="1616668" y="1040130"/>
                </a:lnTo>
                <a:lnTo>
                  <a:pt x="1652083" y="1012190"/>
                </a:lnTo>
                <a:lnTo>
                  <a:pt x="1683198" y="970280"/>
                </a:lnTo>
                <a:lnTo>
                  <a:pt x="1701359" y="920750"/>
                </a:lnTo>
                <a:lnTo>
                  <a:pt x="1704856" y="205740"/>
                </a:lnTo>
                <a:lnTo>
                  <a:pt x="1704026" y="187960"/>
                </a:lnTo>
                <a:lnTo>
                  <a:pt x="1690437" y="135890"/>
                </a:lnTo>
                <a:lnTo>
                  <a:pt x="1663005" y="91440"/>
                </a:lnTo>
                <a:lnTo>
                  <a:pt x="1624270" y="55880"/>
                </a:lnTo>
                <a:lnTo>
                  <a:pt x="1615634" y="50800"/>
                </a:lnTo>
                <a:close/>
              </a:path>
              <a:path w="1730375" h="1090929">
                <a:moveTo>
                  <a:pt x="1523051" y="63500"/>
                </a:moveTo>
                <a:lnTo>
                  <a:pt x="208601" y="63500"/>
                </a:lnTo>
                <a:lnTo>
                  <a:pt x="179645" y="66040"/>
                </a:lnTo>
                <a:lnTo>
                  <a:pt x="139894" y="80010"/>
                </a:lnTo>
                <a:lnTo>
                  <a:pt x="106493" y="105410"/>
                </a:lnTo>
                <a:lnTo>
                  <a:pt x="97095" y="114300"/>
                </a:lnTo>
                <a:lnTo>
                  <a:pt x="75251" y="149860"/>
                </a:lnTo>
                <a:lnTo>
                  <a:pt x="64329" y="191770"/>
                </a:lnTo>
                <a:lnTo>
                  <a:pt x="63493" y="883920"/>
                </a:lnTo>
                <a:lnTo>
                  <a:pt x="64075" y="897890"/>
                </a:lnTo>
                <a:lnTo>
                  <a:pt x="74235" y="938530"/>
                </a:lnTo>
                <a:lnTo>
                  <a:pt x="95444" y="975360"/>
                </a:lnTo>
                <a:lnTo>
                  <a:pt x="125924" y="1003300"/>
                </a:lnTo>
                <a:lnTo>
                  <a:pt x="163389" y="1021080"/>
                </a:lnTo>
                <a:lnTo>
                  <a:pt x="191202" y="1027430"/>
                </a:lnTo>
                <a:lnTo>
                  <a:pt x="1536513" y="1027430"/>
                </a:lnTo>
                <a:lnTo>
                  <a:pt x="1550737" y="1026160"/>
                </a:lnTo>
                <a:lnTo>
                  <a:pt x="1564580" y="1022350"/>
                </a:lnTo>
                <a:lnTo>
                  <a:pt x="1577915" y="1017270"/>
                </a:lnTo>
                <a:lnTo>
                  <a:pt x="1580430" y="1016000"/>
                </a:lnTo>
                <a:lnTo>
                  <a:pt x="1521146" y="1016000"/>
                </a:lnTo>
                <a:lnTo>
                  <a:pt x="191837" y="1014730"/>
                </a:lnTo>
                <a:lnTo>
                  <a:pt x="154499" y="1004570"/>
                </a:lnTo>
                <a:lnTo>
                  <a:pt x="113351" y="975360"/>
                </a:lnTo>
                <a:lnTo>
                  <a:pt x="85665" y="933450"/>
                </a:lnTo>
                <a:lnTo>
                  <a:pt x="76648" y="895350"/>
                </a:lnTo>
                <a:lnTo>
                  <a:pt x="76191" y="883920"/>
                </a:lnTo>
                <a:lnTo>
                  <a:pt x="76214" y="205740"/>
                </a:lnTo>
                <a:lnTo>
                  <a:pt x="82617" y="166370"/>
                </a:lnTo>
                <a:lnTo>
                  <a:pt x="99508" y="132080"/>
                </a:lnTo>
                <a:lnTo>
                  <a:pt x="135703" y="97790"/>
                </a:lnTo>
                <a:lnTo>
                  <a:pt x="170120" y="81280"/>
                </a:lnTo>
                <a:lnTo>
                  <a:pt x="195774" y="76200"/>
                </a:lnTo>
                <a:lnTo>
                  <a:pt x="1582716" y="76200"/>
                </a:lnTo>
                <a:lnTo>
                  <a:pt x="1580201" y="74930"/>
                </a:lnTo>
                <a:lnTo>
                  <a:pt x="1566993" y="69850"/>
                </a:lnTo>
                <a:lnTo>
                  <a:pt x="1539053" y="64770"/>
                </a:lnTo>
                <a:lnTo>
                  <a:pt x="1523051" y="63500"/>
                </a:lnTo>
                <a:close/>
              </a:path>
              <a:path w="1730375" h="1090929">
                <a:moveTo>
                  <a:pt x="1582716" y="76200"/>
                </a:moveTo>
                <a:lnTo>
                  <a:pt x="1523051" y="76200"/>
                </a:lnTo>
                <a:lnTo>
                  <a:pt x="1538418" y="77470"/>
                </a:lnTo>
                <a:lnTo>
                  <a:pt x="1551372" y="78740"/>
                </a:lnTo>
                <a:lnTo>
                  <a:pt x="1587313" y="92710"/>
                </a:lnTo>
                <a:lnTo>
                  <a:pt x="1625413" y="125730"/>
                </a:lnTo>
                <a:lnTo>
                  <a:pt x="1648908" y="170180"/>
                </a:lnTo>
                <a:lnTo>
                  <a:pt x="1654115" y="883920"/>
                </a:lnTo>
                <a:lnTo>
                  <a:pt x="1653353" y="899160"/>
                </a:lnTo>
                <a:lnTo>
                  <a:pt x="1643193" y="937260"/>
                </a:lnTo>
                <a:lnTo>
                  <a:pt x="1614491" y="977900"/>
                </a:lnTo>
                <a:lnTo>
                  <a:pt x="1583884" y="1000760"/>
                </a:lnTo>
                <a:lnTo>
                  <a:pt x="1547562" y="1013460"/>
                </a:lnTo>
                <a:lnTo>
                  <a:pt x="1521146" y="1016000"/>
                </a:lnTo>
                <a:lnTo>
                  <a:pt x="1580430" y="1016000"/>
                </a:lnTo>
                <a:lnTo>
                  <a:pt x="1613475" y="995680"/>
                </a:lnTo>
                <a:lnTo>
                  <a:pt x="1641669" y="965200"/>
                </a:lnTo>
                <a:lnTo>
                  <a:pt x="1660084" y="928370"/>
                </a:lnTo>
                <a:lnTo>
                  <a:pt x="1666698" y="886460"/>
                </a:lnTo>
                <a:lnTo>
                  <a:pt x="1666827" y="205740"/>
                </a:lnTo>
                <a:lnTo>
                  <a:pt x="1666307" y="194310"/>
                </a:lnTo>
                <a:lnTo>
                  <a:pt x="1656020" y="152400"/>
                </a:lnTo>
                <a:lnTo>
                  <a:pt x="1634811" y="116840"/>
                </a:lnTo>
                <a:lnTo>
                  <a:pt x="1604331" y="88900"/>
                </a:lnTo>
                <a:lnTo>
                  <a:pt x="1592774" y="81280"/>
                </a:lnTo>
                <a:lnTo>
                  <a:pt x="1582716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679950" y="5344159"/>
            <a:ext cx="1224915" cy="7848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317500">
              <a:lnSpc>
                <a:spcPts val="980"/>
              </a:lnSpc>
              <a:spcBef>
                <a:spcPts val="155"/>
              </a:spcBef>
              <a:buAutoNum type="alphaUcPeriod"/>
              <a:tabLst>
                <a:tab pos="162560" algn="l"/>
              </a:tabLst>
            </a:pPr>
            <a:r>
              <a:rPr sz="85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E</a:t>
            </a:r>
            <a:r>
              <a:rPr sz="85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n</a:t>
            </a:r>
            <a:r>
              <a:rPr sz="85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v</a:t>
            </a:r>
            <a:r>
              <a:rPr sz="850" b="1" dirty="0">
                <a:solidFill>
                  <a:srgbClr val="FF0000"/>
                </a:solidFill>
                <a:latin typeface="Bookman Old Style"/>
                <a:cs typeface="Bookman Old Style"/>
              </a:rPr>
              <a:t>i</a:t>
            </a:r>
            <a:r>
              <a:rPr sz="85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ro</a:t>
            </a:r>
            <a:r>
              <a:rPr sz="850" b="1" spc="15" dirty="0">
                <a:solidFill>
                  <a:srgbClr val="FF0000"/>
                </a:solidFill>
                <a:latin typeface="Bookman Old Style"/>
                <a:cs typeface="Bookman Old Style"/>
              </a:rPr>
              <a:t>n</a:t>
            </a:r>
            <a:r>
              <a:rPr sz="85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m</a:t>
            </a:r>
            <a:r>
              <a:rPr sz="850" b="1" spc="5" dirty="0">
                <a:solidFill>
                  <a:srgbClr val="FF0000"/>
                </a:solidFill>
                <a:latin typeface="Bookman Old Style"/>
                <a:cs typeface="Bookman Old Style"/>
              </a:rPr>
              <a:t>e</a:t>
            </a: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nt  Objective;</a:t>
            </a:r>
            <a:endParaRPr sz="850">
              <a:latin typeface="Bookman Old Style"/>
              <a:cs typeface="Bookman Old Style"/>
            </a:endParaRPr>
          </a:p>
          <a:p>
            <a:pPr marL="161925" indent="-149860">
              <a:lnSpc>
                <a:spcPts val="969"/>
              </a:lnSpc>
              <a:buAutoNum type="alphaUcPeriod"/>
              <a:tabLst>
                <a:tab pos="162560" algn="l"/>
              </a:tabLst>
            </a:pP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Application</a:t>
            </a:r>
            <a:r>
              <a:rPr sz="850" b="1" spc="-4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Scope;</a:t>
            </a:r>
            <a:endParaRPr sz="850">
              <a:latin typeface="Bookman Old Style"/>
              <a:cs typeface="Bookman Old Style"/>
            </a:endParaRPr>
          </a:p>
          <a:p>
            <a:pPr marL="164465" indent="-152400">
              <a:lnSpc>
                <a:spcPts val="994"/>
              </a:lnSpc>
              <a:buAutoNum type="alphaUcPeriod"/>
              <a:tabLst>
                <a:tab pos="165100" algn="l"/>
              </a:tabLst>
            </a:pPr>
            <a:r>
              <a:rPr sz="85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Policy</a:t>
            </a:r>
            <a:r>
              <a:rPr sz="85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Approach;</a:t>
            </a:r>
            <a:endParaRPr sz="850">
              <a:latin typeface="Bookman Old Style"/>
              <a:cs typeface="Bookman Old Style"/>
            </a:endParaRPr>
          </a:p>
          <a:p>
            <a:pPr marL="12700" marR="7620">
              <a:lnSpc>
                <a:spcPts val="980"/>
              </a:lnSpc>
              <a:spcBef>
                <a:spcPts val="60"/>
              </a:spcBef>
              <a:buAutoNum type="alphaUcPeriod"/>
              <a:tabLst>
                <a:tab pos="168275" algn="l"/>
              </a:tabLst>
            </a:pP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Environmental  </a:t>
            </a:r>
            <a:r>
              <a:rPr sz="85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Policy</a:t>
            </a:r>
            <a:r>
              <a:rPr sz="850" b="1" spc="-6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85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Requirements;</a:t>
            </a:r>
            <a:endParaRPr sz="850">
              <a:latin typeface="Bookman Old Style"/>
              <a:cs typeface="Bookman Old Style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78" name="object 7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151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631240" y="737869"/>
          <a:ext cx="6031865" cy="4616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3880"/>
                <a:gridCol w="2917824"/>
              </a:tblGrid>
              <a:tr h="221653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5448">
                <a:tc gridSpan="2">
                  <a:txBody>
                    <a:bodyPr/>
                    <a:lstStyle/>
                    <a:p>
                      <a:pPr marL="6985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HPC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142+550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00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749935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FCW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155+350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5795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FCW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Chainage: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u="dbl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165+300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5472429"/>
            <a:ext cx="5985510" cy="1064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TRAFFIC: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Characteristics </a:t>
            </a:r>
            <a:r>
              <a:rPr sz="1050" b="1" dirty="0">
                <a:solidFill>
                  <a:srgbClr val="080009"/>
                </a:solidFill>
                <a:latin typeface="Georgia"/>
                <a:cs typeface="Georgia"/>
              </a:rPr>
              <a:t>on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Projected</a:t>
            </a:r>
            <a:r>
              <a:rPr sz="1050" b="1" spc="-30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Road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>
              <a:lnSpc>
                <a:spcPts val="1130"/>
              </a:lnSpc>
              <a:spcBef>
                <a:spcPts val="5"/>
              </a:spcBef>
            </a:pPr>
            <a:r>
              <a:rPr sz="1000" spc="-5" dirty="0">
                <a:latin typeface="Georgia"/>
                <a:cs typeface="Georgia"/>
              </a:rPr>
              <a:t>In this chapter,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report is concerned about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Migging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Road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dirty="0">
                <a:latin typeface="Georgia"/>
                <a:cs typeface="Georgia"/>
              </a:rPr>
              <a:t>Traffic </a:t>
            </a:r>
            <a:r>
              <a:rPr sz="1000" spc="-5" dirty="0">
                <a:latin typeface="Georgia"/>
                <a:cs typeface="Georgia"/>
              </a:rPr>
              <a:t>Survey  Locations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Schedules were, as given below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(Table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26)</a:t>
            </a:r>
            <a:r>
              <a:rPr sz="1000" spc="-10" dirty="0">
                <a:latin typeface="Georgia"/>
                <a:cs typeface="Georgia"/>
              </a:rPr>
              <a:t>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Georgia"/>
              <a:cs typeface="Georgia"/>
            </a:endParaRPr>
          </a:p>
          <a:p>
            <a:pPr marL="1851025" marR="250190" indent="-1518920">
              <a:lnSpc>
                <a:spcPts val="118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26: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Classified Different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Average Daily Traffic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(ADT)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Surveys and Dates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 Commencement at Two</a:t>
            </a:r>
            <a:r>
              <a:rPr sz="1050" b="1" spc="-4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Locations.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423976" y="6674231"/>
          <a:ext cx="6446520" cy="321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6555"/>
                <a:gridCol w="1369059"/>
                <a:gridCol w="85089"/>
                <a:gridCol w="1283335"/>
                <a:gridCol w="2042794"/>
              </a:tblGrid>
              <a:tr h="243839">
                <a:tc rowSpan="2">
                  <a:txBody>
                    <a:bodyPr/>
                    <a:lstStyle/>
                    <a:p>
                      <a:pPr marL="648970" marR="175895" indent="-463550">
                        <a:lnSpc>
                          <a:spcPts val="1150"/>
                        </a:lnSpc>
                        <a:spcBef>
                          <a:spcPts val="76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Location/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(Km)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432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Date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Traffic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Survey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Duration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2407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From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10" dirty="0">
                          <a:latin typeface="Georgia"/>
                          <a:cs typeface="Georgia"/>
                        </a:rPr>
                        <a:t>To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240791">
                <a:tc gridSpan="5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DITTE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DIMME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 MIGGING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40792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Classified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Traffic Volume</a:t>
                      </a:r>
                      <a:r>
                        <a:rPr sz="10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Count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41045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Near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Moying/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94+000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07/ 12/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2018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13/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12/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2018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7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Days/ 24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Hours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Near Janbo/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145+000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07/ 12/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2018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13/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12/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2018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7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Days/ 24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Hours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1751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Survey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Location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5459" marR="268605" indent="-231775">
                        <a:lnSpc>
                          <a:spcPts val="1130"/>
                        </a:lnSpc>
                        <a:spcBef>
                          <a:spcPts val="8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Average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Daily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Traffic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2915" marR="194945" indent="-265430">
                        <a:lnSpc>
                          <a:spcPts val="1130"/>
                        </a:lnSpc>
                        <a:spcBef>
                          <a:spcPts val="8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Average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daily  PCUs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Near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Moying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165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198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4221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Near Janbo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116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166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Type of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Vehicles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928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Survey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Location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407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(Km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94+000)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(Km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145+000)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40740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i="1" spc="5" dirty="0">
                          <a:latin typeface="Georgia"/>
                          <a:cs typeface="Georgia"/>
                        </a:rPr>
                        <a:t>AA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i="1" spc="5" dirty="0">
                          <a:latin typeface="Georgia"/>
                          <a:cs typeface="Georgia"/>
                        </a:rPr>
                        <a:t>BB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i="1" dirty="0">
                          <a:latin typeface="Georgia"/>
                          <a:cs typeface="Georgia"/>
                        </a:rPr>
                        <a:t>CC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i="1" spc="15" dirty="0">
                          <a:latin typeface="Georgia"/>
                          <a:cs typeface="Georgia"/>
                        </a:rPr>
                        <a:t>DD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 –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Wheeler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76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751329" y="809237"/>
            <a:ext cx="5867404" cy="2100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1327" y="3162293"/>
            <a:ext cx="2932185" cy="1999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54196" y="3162293"/>
            <a:ext cx="2752343" cy="1999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40554" y="3910202"/>
            <a:ext cx="1578610" cy="2019935"/>
          </a:xfrm>
          <a:custGeom>
            <a:avLst/>
            <a:gdLst/>
            <a:ahLst/>
            <a:cxnLst/>
            <a:rect l="l" t="t" r="r" b="b"/>
            <a:pathLst>
              <a:path w="1578610" h="2019935">
                <a:moveTo>
                  <a:pt x="0" y="263016"/>
                </a:moveTo>
                <a:lnTo>
                  <a:pt x="4240" y="215732"/>
                </a:lnTo>
                <a:lnTo>
                  <a:pt x="16467" y="171230"/>
                </a:lnTo>
                <a:lnTo>
                  <a:pt x="35936" y="130254"/>
                </a:lnTo>
                <a:lnTo>
                  <a:pt x="61902" y="93547"/>
                </a:lnTo>
                <a:lnTo>
                  <a:pt x="93621" y="61849"/>
                </a:lnTo>
                <a:lnTo>
                  <a:pt x="130349" y="35903"/>
                </a:lnTo>
                <a:lnTo>
                  <a:pt x="171341" y="16451"/>
                </a:lnTo>
                <a:lnTo>
                  <a:pt x="215854" y="4236"/>
                </a:lnTo>
                <a:lnTo>
                  <a:pt x="263144" y="0"/>
                </a:lnTo>
                <a:lnTo>
                  <a:pt x="1315466" y="0"/>
                </a:lnTo>
                <a:lnTo>
                  <a:pt x="1362755" y="4236"/>
                </a:lnTo>
                <a:lnTo>
                  <a:pt x="1407268" y="16451"/>
                </a:lnTo>
                <a:lnTo>
                  <a:pt x="1448260" y="35903"/>
                </a:lnTo>
                <a:lnTo>
                  <a:pt x="1484988" y="61849"/>
                </a:lnTo>
                <a:lnTo>
                  <a:pt x="1516707" y="93547"/>
                </a:lnTo>
                <a:lnTo>
                  <a:pt x="1542673" y="130254"/>
                </a:lnTo>
                <a:lnTo>
                  <a:pt x="1562142" y="171230"/>
                </a:lnTo>
                <a:lnTo>
                  <a:pt x="1574369" y="215732"/>
                </a:lnTo>
                <a:lnTo>
                  <a:pt x="1578610" y="263016"/>
                </a:lnTo>
                <a:lnTo>
                  <a:pt x="1578610" y="1756790"/>
                </a:lnTo>
                <a:lnTo>
                  <a:pt x="1574369" y="1804080"/>
                </a:lnTo>
                <a:lnTo>
                  <a:pt x="1562142" y="1848593"/>
                </a:lnTo>
                <a:lnTo>
                  <a:pt x="1542673" y="1889585"/>
                </a:lnTo>
                <a:lnTo>
                  <a:pt x="1516707" y="1926313"/>
                </a:lnTo>
                <a:lnTo>
                  <a:pt x="1484988" y="1958032"/>
                </a:lnTo>
                <a:lnTo>
                  <a:pt x="1448260" y="1983998"/>
                </a:lnTo>
                <a:lnTo>
                  <a:pt x="1407268" y="2003467"/>
                </a:lnTo>
                <a:lnTo>
                  <a:pt x="1362755" y="2015694"/>
                </a:lnTo>
                <a:lnTo>
                  <a:pt x="1315466" y="2019934"/>
                </a:lnTo>
                <a:lnTo>
                  <a:pt x="263144" y="2019934"/>
                </a:lnTo>
                <a:lnTo>
                  <a:pt x="215854" y="2015694"/>
                </a:lnTo>
                <a:lnTo>
                  <a:pt x="171341" y="2003467"/>
                </a:lnTo>
                <a:lnTo>
                  <a:pt x="130349" y="1983998"/>
                </a:lnTo>
                <a:lnTo>
                  <a:pt x="93621" y="1958032"/>
                </a:lnTo>
                <a:lnTo>
                  <a:pt x="61902" y="1926313"/>
                </a:lnTo>
                <a:lnTo>
                  <a:pt x="35936" y="1889585"/>
                </a:lnTo>
                <a:lnTo>
                  <a:pt x="16467" y="1848593"/>
                </a:lnTo>
                <a:lnTo>
                  <a:pt x="4240" y="1804080"/>
                </a:lnTo>
                <a:lnTo>
                  <a:pt x="0" y="1756790"/>
                </a:lnTo>
                <a:lnTo>
                  <a:pt x="0" y="26301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603750" y="4021074"/>
            <a:ext cx="1252220" cy="4337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1300" marR="5080" indent="-228600">
              <a:lnSpc>
                <a:spcPts val="790"/>
              </a:lnSpc>
              <a:spcBef>
                <a:spcPts val="160"/>
              </a:spcBef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00" b="1" spc="-5" dirty="0">
                <a:latin typeface="Georgia"/>
                <a:cs typeface="Georgia"/>
              </a:rPr>
              <a:t>Environmental  involuntary  resettlement;  </a:t>
            </a:r>
            <a:r>
              <a:rPr sz="700" b="1" spc="-10" dirty="0">
                <a:latin typeface="Georgia"/>
                <a:cs typeface="Georgia"/>
              </a:rPr>
              <a:t>indigenous</a:t>
            </a:r>
            <a:r>
              <a:rPr sz="700" b="1" spc="155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or</a:t>
            </a:r>
            <a:r>
              <a:rPr sz="700" b="1" spc="150" dirty="0">
                <a:latin typeface="Georgia"/>
                <a:cs typeface="Georgia"/>
              </a:rPr>
              <a:t> </a:t>
            </a:r>
            <a:r>
              <a:rPr sz="700" b="1" spc="-10" dirty="0">
                <a:latin typeface="Georgia"/>
                <a:cs typeface="Georgia"/>
              </a:rPr>
              <a:t>native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32350" y="4423409"/>
            <a:ext cx="102361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3875" algn="l"/>
              </a:tabLst>
            </a:pPr>
            <a:r>
              <a:rPr sz="700" b="1" spc="-5" dirty="0">
                <a:latin typeface="Georgia"/>
                <a:cs typeface="Georgia"/>
              </a:rPr>
              <a:t>peoples	</a:t>
            </a:r>
            <a:r>
              <a:rPr sz="700" b="1" spc="-10" dirty="0">
                <a:latin typeface="Georgia"/>
                <a:cs typeface="Georgia"/>
              </a:rPr>
              <a:t>standards;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32350" y="4524247"/>
            <a:ext cx="10255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40740" algn="l"/>
              </a:tabLst>
            </a:pPr>
            <a:r>
              <a:rPr sz="700" b="1" spc="-5" dirty="0">
                <a:latin typeface="Georgia"/>
                <a:cs typeface="Georgia"/>
              </a:rPr>
              <a:t>p</a:t>
            </a:r>
            <a:r>
              <a:rPr sz="700" b="1" spc="-10" dirty="0">
                <a:latin typeface="Georgia"/>
                <a:cs typeface="Georgia"/>
              </a:rPr>
              <a:t>r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p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r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10" dirty="0">
                <a:latin typeface="Georgia"/>
                <a:cs typeface="Georgia"/>
              </a:rPr>
              <a:t>i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n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nd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03750" y="4627879"/>
            <a:ext cx="1255395" cy="8388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1300" marR="5715" algn="just">
              <a:lnSpc>
                <a:spcPts val="790"/>
              </a:lnSpc>
              <a:spcBef>
                <a:spcPts val="160"/>
              </a:spcBef>
            </a:pPr>
            <a:r>
              <a:rPr sz="700" b="1" spc="-5" dirty="0">
                <a:latin typeface="Georgia"/>
                <a:cs typeface="Georgia"/>
              </a:rPr>
              <a:t>implementation </a:t>
            </a:r>
            <a:r>
              <a:rPr sz="700" b="1" spc="-10" dirty="0">
                <a:latin typeface="Georgia"/>
                <a:cs typeface="Georgia"/>
              </a:rPr>
              <a:t>of 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700" b="1" spc="-1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projects;</a:t>
            </a:r>
            <a:endParaRPr sz="700">
              <a:latin typeface="Georgia"/>
              <a:cs typeface="Georgia"/>
            </a:endParaRPr>
          </a:p>
          <a:p>
            <a:pPr marL="241300" marR="5080" indent="-228600" algn="just">
              <a:lnSpc>
                <a:spcPts val="79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"/>
              <a:tabLst>
                <a:tab pos="241300" algn="l"/>
              </a:tabLst>
            </a:pP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00" b="1" spc="-5" dirty="0">
                <a:latin typeface="Georgia"/>
                <a:cs typeface="Georgia"/>
              </a:rPr>
              <a:t>addresses </a:t>
            </a:r>
            <a:r>
              <a:rPr sz="700" b="1" dirty="0">
                <a:latin typeface="Georgia"/>
                <a:cs typeface="Georgia"/>
              </a:rPr>
              <a:t>gaps,  </a:t>
            </a:r>
            <a:r>
              <a:rPr sz="700" b="1" spc="-10" dirty="0">
                <a:latin typeface="Georgia"/>
                <a:cs typeface="Georgia"/>
              </a:rPr>
              <a:t>if </a:t>
            </a:r>
            <a:r>
              <a:rPr sz="700" b="1" spc="-5" dirty="0">
                <a:latin typeface="Georgia"/>
                <a:cs typeface="Georgia"/>
              </a:rPr>
              <a:t>any, engaging client  </a:t>
            </a:r>
            <a:r>
              <a:rPr sz="700" b="1" spc="-10" dirty="0">
                <a:latin typeface="Georgia"/>
                <a:cs typeface="Georgia"/>
              </a:rPr>
              <a:t>or</a:t>
            </a:r>
            <a:r>
              <a:rPr sz="700" b="1" spc="15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customer </a:t>
            </a:r>
            <a:r>
              <a:rPr sz="700" b="1" dirty="0">
                <a:latin typeface="Georgia"/>
                <a:cs typeface="Georgia"/>
              </a:rPr>
              <a:t>to </a:t>
            </a:r>
            <a:r>
              <a:rPr sz="700" b="1" spc="-5" dirty="0">
                <a:latin typeface="Georgia"/>
                <a:cs typeface="Georgia"/>
              </a:rPr>
              <a:t>take  adequate actions </a:t>
            </a:r>
            <a:r>
              <a:rPr sz="700" b="1" dirty="0">
                <a:latin typeface="Georgia"/>
                <a:cs typeface="Georgia"/>
              </a:rPr>
              <a:t>to  </a:t>
            </a:r>
            <a:r>
              <a:rPr sz="700" b="1" spc="-5" dirty="0">
                <a:latin typeface="Georgia"/>
                <a:cs typeface="Georgia"/>
              </a:rPr>
              <a:t>ensure full success </a:t>
            </a:r>
            <a:r>
              <a:rPr sz="700" b="1" spc="5" dirty="0">
                <a:latin typeface="Georgia"/>
                <a:cs typeface="Georgia"/>
              </a:rPr>
              <a:t> </a:t>
            </a:r>
            <a:r>
              <a:rPr sz="700" b="1" spc="-10" dirty="0">
                <a:latin typeface="Georgia"/>
                <a:cs typeface="Georgia"/>
              </a:rPr>
              <a:t>of</a:t>
            </a:r>
            <a:endParaRPr sz="700">
              <a:latin typeface="Georgia"/>
              <a:cs typeface="Georgia"/>
            </a:endParaRPr>
          </a:p>
          <a:p>
            <a:pPr marL="241300">
              <a:lnSpc>
                <a:spcPts val="805"/>
              </a:lnSpc>
            </a:pPr>
            <a:r>
              <a:rPr sz="700" b="1" spc="-5" dirty="0">
                <a:latin typeface="Georgia"/>
                <a:cs typeface="Georgia"/>
              </a:rPr>
              <a:t>“Environmental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32350" y="5435600"/>
            <a:ext cx="1026160" cy="2324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60"/>
              </a:spcBef>
              <a:tabLst>
                <a:tab pos="923290" algn="l"/>
              </a:tabLst>
            </a:pPr>
            <a:r>
              <a:rPr sz="700" b="1" dirty="0">
                <a:latin typeface="Georgia"/>
                <a:cs typeface="Georgia"/>
              </a:rPr>
              <a:t>Ob</a:t>
            </a:r>
            <a:r>
              <a:rPr sz="700" b="1" spc="-10" dirty="0">
                <a:latin typeface="Georgia"/>
                <a:cs typeface="Georgia"/>
              </a:rPr>
              <a:t>j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15" dirty="0">
                <a:latin typeface="Georgia"/>
                <a:cs typeface="Georgia"/>
              </a:rPr>
              <a:t>c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-20" dirty="0">
                <a:latin typeface="Georgia"/>
                <a:cs typeface="Georgia"/>
              </a:rPr>
              <a:t>v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s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f  </a:t>
            </a:r>
            <a:r>
              <a:rPr sz="700" b="1" spc="-10" dirty="0">
                <a:latin typeface="Georgia"/>
                <a:cs typeface="Georgia"/>
              </a:rPr>
              <a:t>Framework”</a:t>
            </a:r>
            <a:r>
              <a:rPr sz="700" b="1" spc="-2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(EOF).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455795" y="2647822"/>
            <a:ext cx="1578610" cy="1062990"/>
          </a:xfrm>
          <a:custGeom>
            <a:avLst/>
            <a:gdLst/>
            <a:ahLst/>
            <a:cxnLst/>
            <a:rect l="l" t="t" r="r" b="b"/>
            <a:pathLst>
              <a:path w="1578610" h="1062989">
                <a:moveTo>
                  <a:pt x="0" y="177165"/>
                </a:moveTo>
                <a:lnTo>
                  <a:pt x="6332" y="130042"/>
                </a:lnTo>
                <a:lnTo>
                  <a:pt x="24200" y="87714"/>
                </a:lnTo>
                <a:lnTo>
                  <a:pt x="51911" y="51863"/>
                </a:lnTo>
                <a:lnTo>
                  <a:pt x="87771" y="24172"/>
                </a:lnTo>
                <a:lnTo>
                  <a:pt x="130086" y="6323"/>
                </a:lnTo>
                <a:lnTo>
                  <a:pt x="177164" y="0"/>
                </a:lnTo>
                <a:lnTo>
                  <a:pt x="1401444" y="0"/>
                </a:lnTo>
                <a:lnTo>
                  <a:pt x="1448523" y="6323"/>
                </a:lnTo>
                <a:lnTo>
                  <a:pt x="1490838" y="24172"/>
                </a:lnTo>
                <a:lnTo>
                  <a:pt x="1526698" y="51863"/>
                </a:lnTo>
                <a:lnTo>
                  <a:pt x="1554409" y="87714"/>
                </a:lnTo>
                <a:lnTo>
                  <a:pt x="1572277" y="130042"/>
                </a:lnTo>
                <a:lnTo>
                  <a:pt x="1578609" y="177165"/>
                </a:lnTo>
                <a:lnTo>
                  <a:pt x="1578609" y="885825"/>
                </a:lnTo>
                <a:lnTo>
                  <a:pt x="1572277" y="932903"/>
                </a:lnTo>
                <a:lnTo>
                  <a:pt x="1554409" y="975218"/>
                </a:lnTo>
                <a:lnTo>
                  <a:pt x="1526698" y="1011078"/>
                </a:lnTo>
                <a:lnTo>
                  <a:pt x="1490838" y="1038789"/>
                </a:lnTo>
                <a:lnTo>
                  <a:pt x="1448523" y="1056657"/>
                </a:lnTo>
                <a:lnTo>
                  <a:pt x="1401444" y="1062990"/>
                </a:lnTo>
                <a:lnTo>
                  <a:pt x="177164" y="1062990"/>
                </a:lnTo>
                <a:lnTo>
                  <a:pt x="130086" y="1056657"/>
                </a:lnTo>
                <a:lnTo>
                  <a:pt x="87771" y="1038789"/>
                </a:lnTo>
                <a:lnTo>
                  <a:pt x="51911" y="1011078"/>
                </a:lnTo>
                <a:lnTo>
                  <a:pt x="24200" y="975218"/>
                </a:lnTo>
                <a:lnTo>
                  <a:pt x="6332" y="932903"/>
                </a:lnTo>
                <a:lnTo>
                  <a:pt x="0" y="885825"/>
                </a:lnTo>
                <a:lnTo>
                  <a:pt x="0" y="1771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689094" y="2728340"/>
            <a:ext cx="111125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C</a:t>
            </a:r>
            <a:r>
              <a:rPr sz="850" b="1" spc="-10" dirty="0">
                <a:solidFill>
                  <a:srgbClr val="FF0000"/>
                </a:solidFill>
                <a:latin typeface="Georgia"/>
                <a:cs typeface="Georgia"/>
              </a:rPr>
              <a:t>. 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Policy</a:t>
            </a:r>
            <a:r>
              <a:rPr sz="850" b="1" spc="-5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Approach: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91558" y="2853309"/>
            <a:ext cx="130683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6425" algn="l"/>
              </a:tabLst>
            </a:pPr>
            <a:r>
              <a:rPr sz="850" b="1" spc="-10" dirty="0">
                <a:latin typeface="Georgia"/>
                <a:cs typeface="Georgia"/>
              </a:rPr>
              <a:t>Under	</a:t>
            </a:r>
            <a:r>
              <a:rPr sz="850" b="1" spc="-5" dirty="0">
                <a:latin typeface="Georgia"/>
                <a:cs typeface="Georgia"/>
              </a:rPr>
              <a:t>Framework,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91558" y="2975228"/>
            <a:ext cx="1306195" cy="51943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algn="just">
              <a:lnSpc>
                <a:spcPts val="960"/>
              </a:lnSpc>
              <a:spcBef>
                <a:spcPts val="170"/>
              </a:spcBef>
            </a:pP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5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850" b="1" spc="-10" dirty="0">
                <a:latin typeface="Georgia"/>
                <a:cs typeface="Georgia"/>
              </a:rPr>
              <a:t>requires </a:t>
            </a:r>
            <a:r>
              <a:rPr sz="850" b="1" spc="-5" dirty="0">
                <a:latin typeface="Georgia"/>
                <a:cs typeface="Georgia"/>
              </a:rPr>
              <a:t>clients</a:t>
            </a:r>
            <a:r>
              <a:rPr sz="850" b="1" spc="-80" dirty="0">
                <a:latin typeface="Georgia"/>
                <a:cs typeface="Georgia"/>
              </a:rPr>
              <a:t> </a:t>
            </a:r>
            <a:r>
              <a:rPr sz="850" b="1" spc="5" dirty="0">
                <a:latin typeface="Georgia"/>
                <a:cs typeface="Georgia"/>
              </a:rPr>
              <a:t>to  </a:t>
            </a:r>
            <a:r>
              <a:rPr sz="850" b="1" spc="-5" dirty="0">
                <a:latin typeface="Georgia"/>
                <a:cs typeface="Georgia"/>
              </a:rPr>
              <a:t>meet </a:t>
            </a:r>
            <a:r>
              <a:rPr sz="850" b="1" spc="-10" dirty="0">
                <a:latin typeface="Georgia"/>
                <a:cs typeface="Georgia"/>
              </a:rPr>
              <a:t>key </a:t>
            </a:r>
            <a:r>
              <a:rPr sz="850" b="1" spc="-5" dirty="0">
                <a:latin typeface="Georgia"/>
                <a:cs typeface="Georgia"/>
              </a:rPr>
              <a:t>requirements  </a:t>
            </a:r>
            <a:r>
              <a:rPr sz="850" b="1" spc="-10" dirty="0">
                <a:latin typeface="Georgia"/>
                <a:cs typeface="Georgia"/>
              </a:rPr>
              <a:t>for </a:t>
            </a:r>
            <a:r>
              <a:rPr sz="850" b="1" spc="-5" dirty="0">
                <a:latin typeface="Georgia"/>
                <a:cs typeface="Georgia"/>
              </a:rPr>
              <a:t>environmental and  </a:t>
            </a:r>
            <a:r>
              <a:rPr sz="850" b="1" spc="-10" dirty="0">
                <a:latin typeface="Georgia"/>
                <a:cs typeface="Georgia"/>
              </a:rPr>
              <a:t>social </a:t>
            </a:r>
            <a:r>
              <a:rPr sz="850" b="1" spc="-5" dirty="0">
                <a:latin typeface="Georgia"/>
                <a:cs typeface="Georgia"/>
              </a:rPr>
              <a:t>assessment;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88589" y="6389242"/>
            <a:ext cx="1578610" cy="2071370"/>
          </a:xfrm>
          <a:custGeom>
            <a:avLst/>
            <a:gdLst/>
            <a:ahLst/>
            <a:cxnLst/>
            <a:rect l="l" t="t" r="r" b="b"/>
            <a:pathLst>
              <a:path w="1578610" h="2071370">
                <a:moveTo>
                  <a:pt x="0" y="263016"/>
                </a:moveTo>
                <a:lnTo>
                  <a:pt x="4240" y="215732"/>
                </a:lnTo>
                <a:lnTo>
                  <a:pt x="16467" y="171230"/>
                </a:lnTo>
                <a:lnTo>
                  <a:pt x="35936" y="130254"/>
                </a:lnTo>
                <a:lnTo>
                  <a:pt x="61902" y="93547"/>
                </a:lnTo>
                <a:lnTo>
                  <a:pt x="93621" y="61849"/>
                </a:lnTo>
                <a:lnTo>
                  <a:pt x="130349" y="35903"/>
                </a:lnTo>
                <a:lnTo>
                  <a:pt x="171341" y="16451"/>
                </a:lnTo>
                <a:lnTo>
                  <a:pt x="215854" y="4236"/>
                </a:lnTo>
                <a:lnTo>
                  <a:pt x="263144" y="0"/>
                </a:lnTo>
                <a:lnTo>
                  <a:pt x="1315465" y="0"/>
                </a:lnTo>
                <a:lnTo>
                  <a:pt x="1362755" y="4236"/>
                </a:lnTo>
                <a:lnTo>
                  <a:pt x="1407268" y="16451"/>
                </a:lnTo>
                <a:lnTo>
                  <a:pt x="1448260" y="35903"/>
                </a:lnTo>
                <a:lnTo>
                  <a:pt x="1484988" y="61849"/>
                </a:lnTo>
                <a:lnTo>
                  <a:pt x="1516707" y="93547"/>
                </a:lnTo>
                <a:lnTo>
                  <a:pt x="1542673" y="130254"/>
                </a:lnTo>
                <a:lnTo>
                  <a:pt x="1562142" y="171230"/>
                </a:lnTo>
                <a:lnTo>
                  <a:pt x="1574369" y="215732"/>
                </a:lnTo>
                <a:lnTo>
                  <a:pt x="1578610" y="263016"/>
                </a:lnTo>
                <a:lnTo>
                  <a:pt x="1578610" y="1808225"/>
                </a:lnTo>
                <a:lnTo>
                  <a:pt x="1574369" y="1855515"/>
                </a:lnTo>
                <a:lnTo>
                  <a:pt x="1562142" y="1900028"/>
                </a:lnTo>
                <a:lnTo>
                  <a:pt x="1542673" y="1941020"/>
                </a:lnTo>
                <a:lnTo>
                  <a:pt x="1516707" y="1977748"/>
                </a:lnTo>
                <a:lnTo>
                  <a:pt x="1484988" y="2009467"/>
                </a:lnTo>
                <a:lnTo>
                  <a:pt x="1448260" y="2035433"/>
                </a:lnTo>
                <a:lnTo>
                  <a:pt x="1407268" y="2054902"/>
                </a:lnTo>
                <a:lnTo>
                  <a:pt x="1362755" y="2067129"/>
                </a:lnTo>
                <a:lnTo>
                  <a:pt x="1315465" y="2071369"/>
                </a:lnTo>
                <a:lnTo>
                  <a:pt x="263144" y="2071369"/>
                </a:lnTo>
                <a:lnTo>
                  <a:pt x="215854" y="2067129"/>
                </a:lnTo>
                <a:lnTo>
                  <a:pt x="171341" y="2054902"/>
                </a:lnTo>
                <a:lnTo>
                  <a:pt x="130349" y="2035433"/>
                </a:lnTo>
                <a:lnTo>
                  <a:pt x="93621" y="2009467"/>
                </a:lnTo>
                <a:lnTo>
                  <a:pt x="61902" y="1977748"/>
                </a:lnTo>
                <a:lnTo>
                  <a:pt x="35936" y="1941020"/>
                </a:lnTo>
                <a:lnTo>
                  <a:pt x="16467" y="1900028"/>
                </a:lnTo>
                <a:lnTo>
                  <a:pt x="4240" y="1855515"/>
                </a:lnTo>
                <a:lnTo>
                  <a:pt x="0" y="1808225"/>
                </a:lnTo>
                <a:lnTo>
                  <a:pt x="0" y="26301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850642" y="6496557"/>
            <a:ext cx="1255395" cy="17672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1300" marR="5080" indent="-228600" algn="just">
              <a:lnSpc>
                <a:spcPct val="94900"/>
              </a:lnSpc>
              <a:spcBef>
                <a:spcPts val="140"/>
              </a:spcBef>
              <a:buFont typeface="Wingdings"/>
              <a:buChar char=""/>
              <a:tabLst>
                <a:tab pos="241300" algn="l"/>
              </a:tabLst>
            </a:pPr>
            <a:r>
              <a:rPr sz="750" b="1" spc="-10" dirty="0">
                <a:latin typeface="Georgia"/>
                <a:cs typeface="Georgia"/>
              </a:rPr>
              <a:t>Further,</a:t>
            </a:r>
            <a:r>
              <a:rPr sz="750" b="1" spc="170" dirty="0">
                <a:latin typeface="Georgia"/>
                <a:cs typeface="Georgia"/>
              </a:rPr>
              <a:t> </a:t>
            </a:r>
            <a:r>
              <a:rPr sz="750" b="1" spc="5" dirty="0">
                <a:latin typeface="Georgia"/>
                <a:cs typeface="Georgia"/>
              </a:rPr>
              <a:t>if 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50" b="1" spc="-10" dirty="0">
                <a:latin typeface="Georgia"/>
                <a:cs typeface="Georgia"/>
              </a:rPr>
              <a:t> determines </a:t>
            </a:r>
            <a:r>
              <a:rPr sz="750" b="1" spc="-5" dirty="0">
                <a:latin typeface="Georgia"/>
                <a:cs typeface="Georgia"/>
              </a:rPr>
              <a:t>relevant  </a:t>
            </a:r>
            <a:r>
              <a:rPr sz="750" b="1" spc="-10" dirty="0">
                <a:latin typeface="Georgia"/>
                <a:cs typeface="Georgia"/>
              </a:rPr>
              <a:t>requirements </a:t>
            </a:r>
            <a:r>
              <a:rPr sz="750" b="1" spc="-5" dirty="0">
                <a:latin typeface="Georgia"/>
                <a:cs typeface="Georgia"/>
              </a:rPr>
              <a:t>of </a:t>
            </a:r>
            <a:r>
              <a:rPr sz="750" b="1" spc="-10" dirty="0">
                <a:latin typeface="Georgia"/>
                <a:cs typeface="Georgia"/>
              </a:rPr>
              <a:t>the  country </a:t>
            </a:r>
            <a:r>
              <a:rPr sz="750" b="1" spc="-5" dirty="0">
                <a:latin typeface="Georgia"/>
                <a:cs typeface="Georgia"/>
              </a:rPr>
              <a:t>in which </a:t>
            </a:r>
            <a:r>
              <a:rPr sz="750" b="1" spc="-10" dirty="0">
                <a:latin typeface="Georgia"/>
                <a:cs typeface="Georgia"/>
              </a:rPr>
              <a:t>the  project </a:t>
            </a:r>
            <a:r>
              <a:rPr sz="750" b="1" spc="-5" dirty="0">
                <a:latin typeface="Georgia"/>
                <a:cs typeface="Georgia"/>
              </a:rPr>
              <a:t>is located</a:t>
            </a:r>
            <a:r>
              <a:rPr sz="750" b="1" spc="-145" dirty="0">
                <a:latin typeface="Georgia"/>
                <a:cs typeface="Georgia"/>
              </a:rPr>
              <a:t> </a:t>
            </a:r>
            <a:r>
              <a:rPr sz="750" b="1" spc="-10" dirty="0">
                <a:latin typeface="Georgia"/>
                <a:cs typeface="Georgia"/>
              </a:rPr>
              <a:t>are  more </a:t>
            </a:r>
            <a:r>
              <a:rPr sz="750" b="1" spc="-5" dirty="0">
                <a:latin typeface="Georgia"/>
                <a:cs typeface="Georgia"/>
              </a:rPr>
              <a:t>stringent than  </a:t>
            </a:r>
            <a:r>
              <a:rPr sz="750" b="1" spc="-10" dirty="0">
                <a:latin typeface="Georgia"/>
                <a:cs typeface="Georgia"/>
              </a:rPr>
              <a:t>the requirements </a:t>
            </a:r>
            <a:r>
              <a:rPr sz="750" b="1" spc="-5" dirty="0">
                <a:latin typeface="Georgia"/>
                <a:cs typeface="Georgia"/>
              </a:rPr>
              <a:t>of  </a:t>
            </a:r>
            <a:r>
              <a:rPr sz="750" b="1" spc="-10" dirty="0">
                <a:latin typeface="Georgia"/>
                <a:cs typeface="Georgia"/>
              </a:rPr>
              <a:t>its</a:t>
            </a:r>
            <a:r>
              <a:rPr sz="750" b="1" spc="170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“Environmental  Policies </a:t>
            </a:r>
            <a:r>
              <a:rPr sz="750" b="1" spc="-15" dirty="0">
                <a:latin typeface="Georgia"/>
                <a:cs typeface="Georgia"/>
              </a:rPr>
              <a:t>and </a:t>
            </a:r>
            <a:r>
              <a:rPr sz="750" b="1" spc="-10" dirty="0">
                <a:latin typeface="Georgia"/>
                <a:cs typeface="Georgia"/>
              </a:rPr>
              <a:t>Goals”  (EPG);</a:t>
            </a:r>
            <a:endParaRPr sz="750">
              <a:latin typeface="Georgia"/>
              <a:cs typeface="Georgia"/>
            </a:endParaRPr>
          </a:p>
          <a:p>
            <a:pPr marL="241300" indent="-228600">
              <a:lnSpc>
                <a:spcPts val="825"/>
              </a:lnSpc>
              <a:buClr>
                <a:srgbClr val="000000"/>
              </a:buClr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50" b="1" spc="-10" dirty="0">
                <a:latin typeface="Georgia"/>
                <a:cs typeface="Georgia"/>
              </a:rPr>
              <a:t>may</a:t>
            </a:r>
            <a:r>
              <a:rPr sz="750" b="1" spc="100" dirty="0">
                <a:latin typeface="Georgia"/>
                <a:cs typeface="Georgia"/>
              </a:rPr>
              <a:t> </a:t>
            </a:r>
            <a:r>
              <a:rPr sz="750" b="1" spc="-10" dirty="0">
                <a:latin typeface="Georgia"/>
                <a:cs typeface="Georgia"/>
              </a:rPr>
              <a:t>require</a:t>
            </a:r>
            <a:endParaRPr sz="750">
              <a:latin typeface="Georgia"/>
              <a:cs typeface="Georgia"/>
            </a:endParaRPr>
          </a:p>
          <a:p>
            <a:pPr marL="241300" marR="5715">
              <a:lnSpc>
                <a:spcPct val="95300"/>
              </a:lnSpc>
              <a:spcBef>
                <a:spcPts val="25"/>
              </a:spcBef>
              <a:tabLst>
                <a:tab pos="539115" algn="l"/>
                <a:tab pos="792480" algn="l"/>
                <a:tab pos="1020444" algn="l"/>
                <a:tab pos="1142365" algn="l"/>
              </a:tabLst>
            </a:pP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spc="-5" dirty="0">
                <a:latin typeface="Georgia"/>
                <a:cs typeface="Georgia"/>
              </a:rPr>
              <a:t>us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25" dirty="0">
                <a:latin typeface="Georgia"/>
                <a:cs typeface="Georgia"/>
              </a:rPr>
              <a:t>o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5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		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o  comply  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v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5" dirty="0">
                <a:latin typeface="Georgia"/>
                <a:cs typeface="Georgia"/>
              </a:rPr>
              <a:t>n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t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5" dirty="0">
                <a:latin typeface="Georgia"/>
                <a:cs typeface="Georgia"/>
              </a:rPr>
              <a:t>w</a:t>
            </a:r>
            <a:r>
              <a:rPr sz="750" b="1" spc="1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  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spc="-5" dirty="0">
                <a:latin typeface="Georgia"/>
                <a:cs typeface="Georgia"/>
              </a:rPr>
              <a:t>e</a:t>
            </a:r>
            <a:r>
              <a:rPr sz="750" b="1" dirty="0">
                <a:latin typeface="Georgia"/>
                <a:cs typeface="Georgia"/>
              </a:rPr>
              <a:t>		</a:t>
            </a:r>
            <a:r>
              <a:rPr sz="750" b="1" spc="-5" dirty="0">
                <a:latin typeface="Georgia"/>
                <a:cs typeface="Georgia"/>
              </a:rPr>
              <a:t>s</a:t>
            </a:r>
            <a:r>
              <a:rPr sz="750" b="1" spc="10" dirty="0">
                <a:latin typeface="Georgia"/>
                <a:cs typeface="Georgia"/>
              </a:rPr>
              <a:t>t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g</a:t>
            </a:r>
            <a:r>
              <a:rPr sz="750" b="1" spc="20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t  requirements.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41700" y="5959982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274" y="372110"/>
                </a:lnTo>
                <a:lnTo>
                  <a:pt x="33274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10"/>
                </a:lnTo>
                <a:lnTo>
                  <a:pt x="42799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799" y="359410"/>
                </a:lnTo>
                <a:lnTo>
                  <a:pt x="42799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86685" y="3908932"/>
            <a:ext cx="1578610" cy="2019935"/>
          </a:xfrm>
          <a:custGeom>
            <a:avLst/>
            <a:gdLst/>
            <a:ahLst/>
            <a:cxnLst/>
            <a:rect l="l" t="t" r="r" b="b"/>
            <a:pathLst>
              <a:path w="1578610" h="2019935">
                <a:moveTo>
                  <a:pt x="0" y="263017"/>
                </a:moveTo>
                <a:lnTo>
                  <a:pt x="4240" y="215732"/>
                </a:lnTo>
                <a:lnTo>
                  <a:pt x="16467" y="171230"/>
                </a:lnTo>
                <a:lnTo>
                  <a:pt x="35936" y="130254"/>
                </a:lnTo>
                <a:lnTo>
                  <a:pt x="61902" y="93547"/>
                </a:lnTo>
                <a:lnTo>
                  <a:pt x="93621" y="61849"/>
                </a:lnTo>
                <a:lnTo>
                  <a:pt x="130349" y="35903"/>
                </a:lnTo>
                <a:lnTo>
                  <a:pt x="171341" y="16451"/>
                </a:lnTo>
                <a:lnTo>
                  <a:pt x="215854" y="4236"/>
                </a:lnTo>
                <a:lnTo>
                  <a:pt x="263144" y="0"/>
                </a:lnTo>
                <a:lnTo>
                  <a:pt x="1315465" y="0"/>
                </a:lnTo>
                <a:lnTo>
                  <a:pt x="1362755" y="4236"/>
                </a:lnTo>
                <a:lnTo>
                  <a:pt x="1407268" y="16451"/>
                </a:lnTo>
                <a:lnTo>
                  <a:pt x="1448260" y="35903"/>
                </a:lnTo>
                <a:lnTo>
                  <a:pt x="1484988" y="61849"/>
                </a:lnTo>
                <a:lnTo>
                  <a:pt x="1516707" y="93547"/>
                </a:lnTo>
                <a:lnTo>
                  <a:pt x="1542673" y="130254"/>
                </a:lnTo>
                <a:lnTo>
                  <a:pt x="1562142" y="171230"/>
                </a:lnTo>
                <a:lnTo>
                  <a:pt x="1574369" y="215732"/>
                </a:lnTo>
                <a:lnTo>
                  <a:pt x="1578610" y="263017"/>
                </a:lnTo>
                <a:lnTo>
                  <a:pt x="1578610" y="1756790"/>
                </a:lnTo>
                <a:lnTo>
                  <a:pt x="1574369" y="1804080"/>
                </a:lnTo>
                <a:lnTo>
                  <a:pt x="1562142" y="1848593"/>
                </a:lnTo>
                <a:lnTo>
                  <a:pt x="1542673" y="1889585"/>
                </a:lnTo>
                <a:lnTo>
                  <a:pt x="1516707" y="1926313"/>
                </a:lnTo>
                <a:lnTo>
                  <a:pt x="1484988" y="1958032"/>
                </a:lnTo>
                <a:lnTo>
                  <a:pt x="1448260" y="1983998"/>
                </a:lnTo>
                <a:lnTo>
                  <a:pt x="1407268" y="2003467"/>
                </a:lnTo>
                <a:lnTo>
                  <a:pt x="1362755" y="2015694"/>
                </a:lnTo>
                <a:lnTo>
                  <a:pt x="1315465" y="2019935"/>
                </a:lnTo>
                <a:lnTo>
                  <a:pt x="263144" y="2019935"/>
                </a:lnTo>
                <a:lnTo>
                  <a:pt x="215854" y="2015694"/>
                </a:lnTo>
                <a:lnTo>
                  <a:pt x="171341" y="2003467"/>
                </a:lnTo>
                <a:lnTo>
                  <a:pt x="130349" y="1983998"/>
                </a:lnTo>
                <a:lnTo>
                  <a:pt x="93621" y="1958032"/>
                </a:lnTo>
                <a:lnTo>
                  <a:pt x="61902" y="1926313"/>
                </a:lnTo>
                <a:lnTo>
                  <a:pt x="35936" y="1889585"/>
                </a:lnTo>
                <a:lnTo>
                  <a:pt x="16467" y="1848593"/>
                </a:lnTo>
                <a:lnTo>
                  <a:pt x="4240" y="1804080"/>
                </a:lnTo>
                <a:lnTo>
                  <a:pt x="0" y="1756790"/>
                </a:lnTo>
                <a:lnTo>
                  <a:pt x="0" y="26301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847594" y="4014978"/>
            <a:ext cx="1252855" cy="3556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1300" marR="5080" indent="-228600">
              <a:lnSpc>
                <a:spcPct val="94700"/>
              </a:lnSpc>
              <a:spcBef>
                <a:spcPts val="140"/>
              </a:spcBef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50" b="1" spc="-10" dirty="0">
                <a:latin typeface="Georgia"/>
                <a:cs typeface="Georgia"/>
              </a:rPr>
              <a:t>Including  </a:t>
            </a:r>
            <a:r>
              <a:rPr sz="750" b="1" spc="-5" dirty="0">
                <a:latin typeface="Georgia"/>
                <a:cs typeface="Georgia"/>
              </a:rPr>
              <a:t>investment projects  on environment</a:t>
            </a:r>
            <a:r>
              <a:rPr sz="750" b="1" spc="-15" dirty="0">
                <a:latin typeface="Georgia"/>
                <a:cs typeface="Georgia"/>
              </a:rPr>
              <a:t> and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76194" y="4341113"/>
            <a:ext cx="102425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11480" algn="l"/>
              </a:tabLst>
            </a:pP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heir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dirty="0">
                <a:latin typeface="Georgia"/>
                <a:cs typeface="Georgia"/>
              </a:rPr>
              <a:t>om</a:t>
            </a:r>
            <a:r>
              <a:rPr sz="750" b="1" spc="-15" dirty="0">
                <a:latin typeface="Georgia"/>
                <a:cs typeface="Georgia"/>
              </a:rPr>
              <a:t>p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20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nt</a:t>
            </a:r>
            <a:r>
              <a:rPr sz="750" b="1" spc="-5" dirty="0">
                <a:latin typeface="Georgia"/>
                <a:cs typeface="Georgia"/>
              </a:rPr>
              <a:t>s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76194" y="4447794"/>
            <a:ext cx="102870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916940" algn="l"/>
              </a:tabLst>
            </a:pP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5" dirty="0">
                <a:latin typeface="Georgia"/>
                <a:cs typeface="Georgia"/>
              </a:rPr>
              <a:t>g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dle</a:t>
            </a:r>
            <a:r>
              <a:rPr sz="750" b="1" spc="-5" dirty="0">
                <a:latin typeface="Georgia"/>
                <a:cs typeface="Georgia"/>
              </a:rPr>
              <a:t>ss</a:t>
            </a:r>
            <a:r>
              <a:rPr sz="750" b="1" dirty="0">
                <a:latin typeface="Georgia"/>
                <a:cs typeface="Georgia"/>
              </a:rPr>
              <a:t>	o</a:t>
            </a:r>
            <a:r>
              <a:rPr sz="750" b="1" spc="-5" dirty="0">
                <a:latin typeface="Georgia"/>
                <a:cs typeface="Georgia"/>
              </a:rPr>
              <a:t>f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76194" y="4557776"/>
            <a:ext cx="922019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b="1" spc="-10" dirty="0">
                <a:latin typeface="Georgia"/>
                <a:cs typeface="Georgia"/>
              </a:rPr>
              <a:t>financing</a:t>
            </a:r>
            <a:r>
              <a:rPr sz="750" b="1" spc="-20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sources;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847594" y="4664455"/>
            <a:ext cx="125476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0"/>
              </a:spcBef>
              <a:buClr>
                <a:srgbClr val="000000"/>
              </a:buClr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50" b="1" spc="-10" dirty="0">
                <a:latin typeface="Georgia"/>
                <a:cs typeface="Georgia"/>
              </a:rPr>
              <a:t>agree to</a:t>
            </a:r>
            <a:r>
              <a:rPr sz="750" b="1" spc="5" dirty="0">
                <a:latin typeface="Georgia"/>
                <a:cs typeface="Georgia"/>
              </a:rPr>
              <a:t> </a:t>
            </a:r>
            <a:r>
              <a:rPr sz="750" b="1" spc="-10" dirty="0">
                <a:latin typeface="Georgia"/>
                <a:cs typeface="Georgia"/>
              </a:rPr>
              <a:t>apply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76194" y="4774183"/>
            <a:ext cx="102743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728345" algn="l"/>
              </a:tabLst>
            </a:pP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dirty="0">
                <a:latin typeface="Georgia"/>
                <a:cs typeface="Georgia"/>
              </a:rPr>
              <a:t>dd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5" dirty="0">
                <a:latin typeface="Georgia"/>
                <a:cs typeface="Georgia"/>
              </a:rPr>
              <a:t>n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l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eed</a:t>
            </a:r>
            <a:r>
              <a:rPr sz="750" b="1" spc="-5" dirty="0">
                <a:latin typeface="Georgia"/>
                <a:cs typeface="Georgia"/>
              </a:rPr>
              <a:t>s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076194" y="4880863"/>
            <a:ext cx="102425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5945" algn="l"/>
                <a:tab pos="855980" algn="l"/>
              </a:tabLst>
            </a:pP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el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1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g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o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76194" y="4990591"/>
            <a:ext cx="1024890" cy="2457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840"/>
              </a:lnSpc>
              <a:spcBef>
                <a:spcPts val="170"/>
              </a:spcBef>
              <a:tabLst>
                <a:tab pos="901700" algn="l"/>
              </a:tabLst>
            </a:pP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v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5" dirty="0">
                <a:latin typeface="Georgia"/>
                <a:cs typeface="Georgia"/>
              </a:rPr>
              <a:t>n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10" dirty="0">
                <a:latin typeface="Georgia"/>
                <a:cs typeface="Georgia"/>
              </a:rPr>
              <a:t>t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l</a:t>
            </a:r>
            <a:r>
              <a:rPr sz="750" b="1" dirty="0">
                <a:latin typeface="Georgia"/>
                <a:cs typeface="Georgia"/>
              </a:rPr>
              <a:t>	o</a:t>
            </a:r>
            <a:r>
              <a:rPr sz="750" b="1" spc="-5" dirty="0">
                <a:latin typeface="Georgia"/>
                <a:cs typeface="Georgia"/>
              </a:rPr>
              <a:t>r  </a:t>
            </a:r>
            <a:r>
              <a:rPr sz="750" b="1" spc="-10" dirty="0">
                <a:latin typeface="Georgia"/>
                <a:cs typeface="Georgia"/>
              </a:rPr>
              <a:t>social </a:t>
            </a:r>
            <a:r>
              <a:rPr sz="750" b="1" spc="-5" dirty="0">
                <a:latin typeface="Georgia"/>
                <a:cs typeface="Georgia"/>
              </a:rPr>
              <a:t>affairs</a:t>
            </a:r>
            <a:r>
              <a:rPr sz="750" b="1" spc="95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with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076194" y="5207000"/>
            <a:ext cx="102489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5755" algn="l"/>
                <a:tab pos="913765" algn="l"/>
              </a:tabLst>
            </a:pP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5" dirty="0">
                <a:latin typeface="Georgia"/>
                <a:cs typeface="Georgia"/>
              </a:rPr>
              <a:t>“</a:t>
            </a:r>
            <a:r>
              <a:rPr sz="750" b="1" dirty="0">
                <a:latin typeface="Georgia"/>
                <a:cs typeface="Georgia"/>
              </a:rPr>
              <a:t>A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15" dirty="0">
                <a:latin typeface="Georgia"/>
                <a:cs typeface="Georgia"/>
              </a:rPr>
              <a:t>i</a:t>
            </a: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dirty="0">
                <a:latin typeface="Georgia"/>
                <a:cs typeface="Georgia"/>
              </a:rPr>
              <a:t>le</a:t>
            </a:r>
            <a:r>
              <a:rPr sz="750" b="1" spc="-5" dirty="0">
                <a:latin typeface="Georgia"/>
                <a:cs typeface="Georgia"/>
              </a:rPr>
              <a:t>s</a:t>
            </a:r>
            <a:r>
              <a:rPr sz="750" b="1" dirty="0">
                <a:latin typeface="Georgia"/>
                <a:cs typeface="Georgia"/>
              </a:rPr>
              <a:t>	o</a:t>
            </a:r>
            <a:r>
              <a:rPr sz="750" b="1" spc="-5" dirty="0">
                <a:latin typeface="Georgia"/>
                <a:cs typeface="Georgia"/>
              </a:rPr>
              <a:t>f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076194" y="5313679"/>
            <a:ext cx="1024255" cy="468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6100"/>
              </a:lnSpc>
              <a:spcBef>
                <a:spcPts val="130"/>
              </a:spcBef>
            </a:pPr>
            <a:r>
              <a:rPr sz="750" b="1" spc="-5" dirty="0">
                <a:latin typeface="Georgia"/>
                <a:cs typeface="Georgia"/>
              </a:rPr>
              <a:t>Agreement </a:t>
            </a:r>
            <a:r>
              <a:rPr sz="750" b="1" spc="-15" dirty="0">
                <a:latin typeface="Georgia"/>
                <a:cs typeface="Georgia"/>
              </a:rPr>
              <a:t>and </a:t>
            </a:r>
            <a:r>
              <a:rPr sz="750" b="1" spc="-10" dirty="0">
                <a:latin typeface="Georgia"/>
                <a:cs typeface="Georgia"/>
              </a:rPr>
              <a:t>its  </a:t>
            </a:r>
            <a:r>
              <a:rPr sz="750" b="1" spc="-5" dirty="0">
                <a:latin typeface="Georgia"/>
                <a:cs typeface="Georgia"/>
              </a:rPr>
              <a:t>Policies  Applicability”  </a:t>
            </a:r>
            <a:r>
              <a:rPr sz="750" b="1" dirty="0">
                <a:latin typeface="Georgia"/>
                <a:cs typeface="Georgia"/>
              </a:rPr>
              <a:t>(AAPA).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96314" y="3916552"/>
            <a:ext cx="1578610" cy="2019935"/>
          </a:xfrm>
          <a:custGeom>
            <a:avLst/>
            <a:gdLst/>
            <a:ahLst/>
            <a:cxnLst/>
            <a:rect l="l" t="t" r="r" b="b"/>
            <a:pathLst>
              <a:path w="1578610" h="2019935">
                <a:moveTo>
                  <a:pt x="0" y="263016"/>
                </a:moveTo>
                <a:lnTo>
                  <a:pt x="4238" y="215732"/>
                </a:lnTo>
                <a:lnTo>
                  <a:pt x="16460" y="171230"/>
                </a:lnTo>
                <a:lnTo>
                  <a:pt x="35920" y="130254"/>
                </a:lnTo>
                <a:lnTo>
                  <a:pt x="61877" y="93547"/>
                </a:lnTo>
                <a:lnTo>
                  <a:pt x="93588" y="61849"/>
                </a:lnTo>
                <a:lnTo>
                  <a:pt x="130309" y="35903"/>
                </a:lnTo>
                <a:lnTo>
                  <a:pt x="171298" y="16451"/>
                </a:lnTo>
                <a:lnTo>
                  <a:pt x="215811" y="4236"/>
                </a:lnTo>
                <a:lnTo>
                  <a:pt x="263105" y="0"/>
                </a:lnTo>
                <a:lnTo>
                  <a:pt x="1315466" y="0"/>
                </a:lnTo>
                <a:lnTo>
                  <a:pt x="1362755" y="4236"/>
                </a:lnTo>
                <a:lnTo>
                  <a:pt x="1407268" y="16451"/>
                </a:lnTo>
                <a:lnTo>
                  <a:pt x="1448260" y="35903"/>
                </a:lnTo>
                <a:lnTo>
                  <a:pt x="1484988" y="61849"/>
                </a:lnTo>
                <a:lnTo>
                  <a:pt x="1516707" y="93547"/>
                </a:lnTo>
                <a:lnTo>
                  <a:pt x="1542673" y="130254"/>
                </a:lnTo>
                <a:lnTo>
                  <a:pt x="1562142" y="171230"/>
                </a:lnTo>
                <a:lnTo>
                  <a:pt x="1574369" y="215732"/>
                </a:lnTo>
                <a:lnTo>
                  <a:pt x="1578610" y="263016"/>
                </a:lnTo>
                <a:lnTo>
                  <a:pt x="1578610" y="1756790"/>
                </a:lnTo>
                <a:lnTo>
                  <a:pt x="1574369" y="1804080"/>
                </a:lnTo>
                <a:lnTo>
                  <a:pt x="1562142" y="1848593"/>
                </a:lnTo>
                <a:lnTo>
                  <a:pt x="1542673" y="1889585"/>
                </a:lnTo>
                <a:lnTo>
                  <a:pt x="1516707" y="1926313"/>
                </a:lnTo>
                <a:lnTo>
                  <a:pt x="1484988" y="1958032"/>
                </a:lnTo>
                <a:lnTo>
                  <a:pt x="1448260" y="1983998"/>
                </a:lnTo>
                <a:lnTo>
                  <a:pt x="1407268" y="2003467"/>
                </a:lnTo>
                <a:lnTo>
                  <a:pt x="1362755" y="2015694"/>
                </a:lnTo>
                <a:lnTo>
                  <a:pt x="1315466" y="2019934"/>
                </a:lnTo>
                <a:lnTo>
                  <a:pt x="263105" y="2019934"/>
                </a:lnTo>
                <a:lnTo>
                  <a:pt x="215811" y="2015694"/>
                </a:lnTo>
                <a:lnTo>
                  <a:pt x="171298" y="2003467"/>
                </a:lnTo>
                <a:lnTo>
                  <a:pt x="130309" y="1983998"/>
                </a:lnTo>
                <a:lnTo>
                  <a:pt x="93588" y="1958032"/>
                </a:lnTo>
                <a:lnTo>
                  <a:pt x="61877" y="1926313"/>
                </a:lnTo>
                <a:lnTo>
                  <a:pt x="35920" y="1889585"/>
                </a:lnTo>
                <a:lnTo>
                  <a:pt x="16460" y="1848593"/>
                </a:lnTo>
                <a:lnTo>
                  <a:pt x="4238" y="1804080"/>
                </a:lnTo>
                <a:lnTo>
                  <a:pt x="0" y="1756790"/>
                </a:lnTo>
                <a:lnTo>
                  <a:pt x="0" y="26301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158341" y="4024121"/>
            <a:ext cx="70294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750" b="1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believes: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58341" y="4130801"/>
            <a:ext cx="125539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ts val="880"/>
              </a:lnSpc>
              <a:spcBef>
                <a:spcPts val="95"/>
              </a:spcBef>
              <a:buFont typeface="Wingdings"/>
              <a:buChar char=""/>
              <a:tabLst>
                <a:tab pos="240665" algn="l"/>
                <a:tab pos="241935" algn="l"/>
              </a:tabLst>
            </a:pPr>
            <a:r>
              <a:rPr sz="750" b="1" spc="-5" dirty="0">
                <a:latin typeface="Georgia"/>
                <a:cs typeface="Georgia"/>
              </a:rPr>
              <a:t>Environmental;</a:t>
            </a:r>
            <a:endParaRPr sz="750">
              <a:latin typeface="Georgia"/>
              <a:cs typeface="Georgia"/>
            </a:endParaRPr>
          </a:p>
          <a:p>
            <a:pPr marL="241300" marR="5080" indent="-229235">
              <a:lnSpc>
                <a:spcPct val="94300"/>
              </a:lnSpc>
              <a:spcBef>
                <a:spcPts val="30"/>
              </a:spcBef>
              <a:buFont typeface="Wingdings"/>
              <a:buChar char=""/>
              <a:tabLst>
                <a:tab pos="240665" algn="l"/>
                <a:tab pos="241935" algn="l"/>
              </a:tabLst>
            </a:pPr>
            <a:r>
              <a:rPr sz="750" b="1" spc="-10" dirty="0">
                <a:latin typeface="Georgia"/>
                <a:cs typeface="Georgia"/>
              </a:rPr>
              <a:t>Social </a:t>
            </a:r>
            <a:r>
              <a:rPr sz="750" b="1" spc="-5" dirty="0">
                <a:latin typeface="Georgia"/>
                <a:cs typeface="Georgia"/>
              </a:rPr>
              <a:t>sustainability  </a:t>
            </a:r>
            <a:r>
              <a:rPr sz="750" b="1" spc="-10" dirty="0">
                <a:latin typeface="Georgia"/>
                <a:cs typeface="Georgia"/>
              </a:rPr>
              <a:t>are </a:t>
            </a:r>
            <a:r>
              <a:rPr sz="750" b="1" spc="-5" dirty="0">
                <a:latin typeface="Georgia"/>
                <a:cs typeface="Georgia"/>
              </a:rPr>
              <a:t>crucial while  addressing  infrastructure</a:t>
            </a:r>
            <a:r>
              <a:rPr sz="750" b="1" spc="-30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gaps;</a:t>
            </a:r>
            <a:endParaRPr sz="750">
              <a:latin typeface="Georgia"/>
              <a:cs typeface="Georgia"/>
            </a:endParaRPr>
          </a:p>
          <a:p>
            <a:pPr marL="241300" marR="217804" indent="-229235">
              <a:lnSpc>
                <a:spcPct val="94700"/>
              </a:lnSpc>
              <a:spcBef>
                <a:spcPts val="15"/>
              </a:spcBef>
              <a:buFont typeface="Wingdings"/>
              <a:buChar char=""/>
              <a:tabLst>
                <a:tab pos="240665" algn="l"/>
                <a:tab pos="241935" algn="l"/>
              </a:tabLst>
            </a:pPr>
            <a:r>
              <a:rPr sz="750" b="1" spc="-5" dirty="0">
                <a:latin typeface="Georgia"/>
                <a:cs typeface="Georgia"/>
              </a:rPr>
              <a:t>“</a:t>
            </a:r>
            <a:r>
              <a:rPr sz="750" b="1" spc="-20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v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spc="25" dirty="0">
                <a:latin typeface="Georgia"/>
                <a:cs typeface="Georgia"/>
              </a:rPr>
              <a:t>o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spc="20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10" dirty="0">
                <a:latin typeface="Georgia"/>
                <a:cs typeface="Georgia"/>
              </a:rPr>
              <a:t>t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l  Sustainable  Development”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86966" y="4996688"/>
            <a:ext cx="525780" cy="355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880"/>
              </a:lnSpc>
              <a:spcBef>
                <a:spcPts val="90"/>
              </a:spcBef>
            </a:pPr>
            <a:r>
              <a:rPr sz="750" b="1" spc="-10" dirty="0">
                <a:latin typeface="Georgia"/>
                <a:cs typeface="Georgia"/>
              </a:rPr>
              <a:t>(ESD)</a:t>
            </a:r>
            <a:endParaRPr sz="750">
              <a:latin typeface="Georgia"/>
              <a:cs typeface="Georgia"/>
            </a:endParaRPr>
          </a:p>
          <a:p>
            <a:pPr marL="12700" marR="5080">
              <a:lnSpc>
                <a:spcPts val="840"/>
              </a:lnSpc>
              <a:spcBef>
                <a:spcPts val="60"/>
              </a:spcBef>
            </a:pP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si</a:t>
            </a:r>
            <a:r>
              <a:rPr sz="750" b="1" spc="20" dirty="0">
                <a:latin typeface="Georgia"/>
                <a:cs typeface="Georgia"/>
              </a:rPr>
              <a:t>s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t  national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103280" y="4996688"/>
            <a:ext cx="311785" cy="3556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2545" marR="5080" indent="-30480" algn="just">
              <a:lnSpc>
                <a:spcPct val="94700"/>
              </a:lnSpc>
              <a:spcBef>
                <a:spcPts val="140"/>
              </a:spcBef>
            </a:pP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eed</a:t>
            </a:r>
            <a:r>
              <a:rPr sz="750" b="1" spc="-5" dirty="0">
                <a:latin typeface="Georgia"/>
                <a:cs typeface="Georgia"/>
              </a:rPr>
              <a:t>s  </a:t>
            </a:r>
            <a:r>
              <a:rPr sz="750" b="1" dirty="0">
                <a:latin typeface="Georgia"/>
                <a:cs typeface="Georgia"/>
              </a:rPr>
              <a:t>with  l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ws;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86966" y="5322823"/>
            <a:ext cx="1024890" cy="2457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840"/>
              </a:lnSpc>
              <a:spcBef>
                <a:spcPts val="170"/>
              </a:spcBef>
            </a:pPr>
            <a:r>
              <a:rPr sz="750" b="1" spc="-5" dirty="0">
                <a:latin typeface="Georgia"/>
                <a:cs typeface="Georgia"/>
              </a:rPr>
              <a:t>regulations, </a:t>
            </a:r>
            <a:r>
              <a:rPr sz="750" b="1" spc="-15" dirty="0">
                <a:latin typeface="Georgia"/>
                <a:cs typeface="Georgia"/>
              </a:rPr>
              <a:t>and </a:t>
            </a:r>
            <a:r>
              <a:rPr sz="750" b="1" spc="-10" dirty="0">
                <a:latin typeface="Georgia"/>
                <a:cs typeface="Georgia"/>
              </a:rPr>
              <a:t>its  </a:t>
            </a:r>
            <a:r>
              <a:rPr sz="750" b="1" spc="-5" dirty="0">
                <a:latin typeface="Georgia"/>
                <a:cs typeface="Georgia"/>
              </a:rPr>
              <a:t>mandatory</a:t>
            </a:r>
            <a:r>
              <a:rPr sz="750" b="1" spc="-30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policies.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08910" y="2647822"/>
            <a:ext cx="1578610" cy="1062990"/>
          </a:xfrm>
          <a:custGeom>
            <a:avLst/>
            <a:gdLst/>
            <a:ahLst/>
            <a:cxnLst/>
            <a:rect l="l" t="t" r="r" b="b"/>
            <a:pathLst>
              <a:path w="1578610" h="1062989">
                <a:moveTo>
                  <a:pt x="0" y="177165"/>
                </a:moveTo>
                <a:lnTo>
                  <a:pt x="6332" y="130042"/>
                </a:lnTo>
                <a:lnTo>
                  <a:pt x="24200" y="87714"/>
                </a:lnTo>
                <a:lnTo>
                  <a:pt x="51911" y="51863"/>
                </a:lnTo>
                <a:lnTo>
                  <a:pt x="87771" y="24172"/>
                </a:lnTo>
                <a:lnTo>
                  <a:pt x="130086" y="6323"/>
                </a:lnTo>
                <a:lnTo>
                  <a:pt x="177164" y="0"/>
                </a:lnTo>
                <a:lnTo>
                  <a:pt x="1401444" y="0"/>
                </a:lnTo>
                <a:lnTo>
                  <a:pt x="1448523" y="6323"/>
                </a:lnTo>
                <a:lnTo>
                  <a:pt x="1490838" y="24172"/>
                </a:lnTo>
                <a:lnTo>
                  <a:pt x="1526698" y="51863"/>
                </a:lnTo>
                <a:lnTo>
                  <a:pt x="1554409" y="87714"/>
                </a:lnTo>
                <a:lnTo>
                  <a:pt x="1572277" y="130042"/>
                </a:lnTo>
                <a:lnTo>
                  <a:pt x="1578610" y="177165"/>
                </a:lnTo>
                <a:lnTo>
                  <a:pt x="1578610" y="885825"/>
                </a:lnTo>
                <a:lnTo>
                  <a:pt x="1572277" y="932903"/>
                </a:lnTo>
                <a:lnTo>
                  <a:pt x="1554409" y="975218"/>
                </a:lnTo>
                <a:lnTo>
                  <a:pt x="1526698" y="1011078"/>
                </a:lnTo>
                <a:lnTo>
                  <a:pt x="1490838" y="1038789"/>
                </a:lnTo>
                <a:lnTo>
                  <a:pt x="1448523" y="1056657"/>
                </a:lnTo>
                <a:lnTo>
                  <a:pt x="1401444" y="1062990"/>
                </a:lnTo>
                <a:lnTo>
                  <a:pt x="177164" y="1062990"/>
                </a:lnTo>
                <a:lnTo>
                  <a:pt x="130086" y="1056657"/>
                </a:lnTo>
                <a:lnTo>
                  <a:pt x="87771" y="1038789"/>
                </a:lnTo>
                <a:lnTo>
                  <a:pt x="51911" y="1011078"/>
                </a:lnTo>
                <a:lnTo>
                  <a:pt x="24200" y="975218"/>
                </a:lnTo>
                <a:lnTo>
                  <a:pt x="6332" y="932903"/>
                </a:lnTo>
                <a:lnTo>
                  <a:pt x="0" y="885825"/>
                </a:lnTo>
                <a:lnTo>
                  <a:pt x="0" y="1771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844545" y="2728340"/>
            <a:ext cx="1305560" cy="5226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48260">
              <a:lnSpc>
                <a:spcPct val="94900"/>
              </a:lnSpc>
              <a:spcBef>
                <a:spcPts val="140"/>
              </a:spcBef>
            </a:pPr>
            <a:r>
              <a:rPr sz="85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B. Application </a:t>
            </a:r>
            <a:r>
              <a:rPr sz="850" b="1" u="dbl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Scope</a:t>
            </a:r>
            <a:r>
              <a:rPr sz="850" b="1" dirty="0">
                <a:solidFill>
                  <a:srgbClr val="FF0000"/>
                </a:solidFill>
                <a:latin typeface="Georgia"/>
                <a:cs typeface="Georgia"/>
              </a:rPr>
              <a:t>: </a:t>
            </a:r>
            <a:r>
              <a:rPr sz="850" b="1" dirty="0">
                <a:latin typeface="Georgia"/>
                <a:cs typeface="Georgia"/>
              </a:rPr>
              <a:t> </a:t>
            </a:r>
            <a:r>
              <a:rPr sz="850" b="1" spc="-10" dirty="0">
                <a:latin typeface="Georgia"/>
                <a:cs typeface="Georgia"/>
              </a:rPr>
              <a:t>Policy </a:t>
            </a:r>
            <a:r>
              <a:rPr sz="850" b="1" spc="-5" dirty="0">
                <a:latin typeface="Georgia"/>
                <a:cs typeface="Georgia"/>
              </a:rPr>
              <a:t>applies </a:t>
            </a:r>
            <a:r>
              <a:rPr sz="850" b="1" spc="5" dirty="0">
                <a:latin typeface="Georgia"/>
                <a:cs typeface="Georgia"/>
              </a:rPr>
              <a:t>to </a:t>
            </a:r>
            <a:r>
              <a:rPr sz="850" b="1" dirty="0">
                <a:latin typeface="Georgia"/>
                <a:cs typeface="Georgia"/>
              </a:rPr>
              <a:t>all </a:t>
            </a:r>
            <a:r>
              <a:rPr sz="850" b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5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850" b="1" spc="-10" dirty="0">
                <a:latin typeface="Georgia"/>
                <a:cs typeface="Georgia"/>
              </a:rPr>
              <a:t>financed; </a:t>
            </a: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5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5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850" b="1" spc="-5" dirty="0">
                <a:latin typeface="Georgia"/>
                <a:cs typeface="Georgia"/>
              </a:rPr>
              <a:t> administered</a:t>
            </a:r>
            <a:r>
              <a:rPr sz="850" b="1" spc="180" dirty="0">
                <a:latin typeface="Georgia"/>
                <a:cs typeface="Georgia"/>
              </a:rPr>
              <a:t> </a:t>
            </a:r>
            <a:r>
              <a:rPr sz="850" b="1" spc="-5" dirty="0">
                <a:latin typeface="Georgia"/>
                <a:cs typeface="Georgia"/>
              </a:rPr>
              <a:t>projects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44545" y="3219069"/>
            <a:ext cx="1304925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96570" algn="l"/>
                <a:tab pos="862330" algn="l"/>
              </a:tabLst>
            </a:pPr>
            <a:r>
              <a:rPr sz="850" b="1" spc="-15" dirty="0">
                <a:latin typeface="Georgia"/>
                <a:cs typeface="Georgia"/>
              </a:rPr>
              <a:t>with	</a:t>
            </a:r>
            <a:r>
              <a:rPr sz="850" b="1" dirty="0">
                <a:latin typeface="Georgia"/>
                <a:cs typeface="Georgia"/>
              </a:rPr>
              <a:t>or	</a:t>
            </a:r>
            <a:r>
              <a:rPr sz="850" b="1" spc="-10" dirty="0">
                <a:latin typeface="Georgia"/>
                <a:cs typeface="Georgia"/>
              </a:rPr>
              <a:t>without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844545" y="3340988"/>
            <a:ext cx="1188720" cy="15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b="1" spc="-5" dirty="0">
                <a:latin typeface="Georgia"/>
                <a:cs typeface="Georgia"/>
              </a:rPr>
              <a:t>sovereign</a:t>
            </a:r>
            <a:r>
              <a:rPr sz="850" b="1" spc="-50" dirty="0">
                <a:latin typeface="Georgia"/>
                <a:cs typeface="Georgia"/>
              </a:rPr>
              <a:t> </a:t>
            </a:r>
            <a:r>
              <a:rPr sz="850" b="1" spc="-5" dirty="0">
                <a:latin typeface="Georgia"/>
                <a:cs typeface="Georgia"/>
              </a:rPr>
              <a:t>guarantee;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05839" y="2646552"/>
            <a:ext cx="1578610" cy="1062990"/>
          </a:xfrm>
          <a:custGeom>
            <a:avLst/>
            <a:gdLst/>
            <a:ahLst/>
            <a:cxnLst/>
            <a:rect l="l" t="t" r="r" b="b"/>
            <a:pathLst>
              <a:path w="1578610" h="1062989">
                <a:moveTo>
                  <a:pt x="0" y="177164"/>
                </a:moveTo>
                <a:lnTo>
                  <a:pt x="6328" y="130042"/>
                </a:lnTo>
                <a:lnTo>
                  <a:pt x="24189" y="87714"/>
                </a:lnTo>
                <a:lnTo>
                  <a:pt x="51892" y="51863"/>
                </a:lnTo>
                <a:lnTo>
                  <a:pt x="87748" y="24172"/>
                </a:lnTo>
                <a:lnTo>
                  <a:pt x="130069" y="6323"/>
                </a:lnTo>
                <a:lnTo>
                  <a:pt x="177165" y="0"/>
                </a:lnTo>
                <a:lnTo>
                  <a:pt x="1401445" y="0"/>
                </a:lnTo>
                <a:lnTo>
                  <a:pt x="1448523" y="6323"/>
                </a:lnTo>
                <a:lnTo>
                  <a:pt x="1490838" y="24172"/>
                </a:lnTo>
                <a:lnTo>
                  <a:pt x="1526698" y="51863"/>
                </a:lnTo>
                <a:lnTo>
                  <a:pt x="1554409" y="87714"/>
                </a:lnTo>
                <a:lnTo>
                  <a:pt x="1572277" y="130042"/>
                </a:lnTo>
                <a:lnTo>
                  <a:pt x="1578610" y="177164"/>
                </a:lnTo>
                <a:lnTo>
                  <a:pt x="1578610" y="885825"/>
                </a:lnTo>
                <a:lnTo>
                  <a:pt x="1572277" y="932903"/>
                </a:lnTo>
                <a:lnTo>
                  <a:pt x="1554409" y="975218"/>
                </a:lnTo>
                <a:lnTo>
                  <a:pt x="1526698" y="1011078"/>
                </a:lnTo>
                <a:lnTo>
                  <a:pt x="1490838" y="1038789"/>
                </a:lnTo>
                <a:lnTo>
                  <a:pt x="1448523" y="1056657"/>
                </a:lnTo>
                <a:lnTo>
                  <a:pt x="1401445" y="1062989"/>
                </a:lnTo>
                <a:lnTo>
                  <a:pt x="177165" y="1062989"/>
                </a:lnTo>
                <a:lnTo>
                  <a:pt x="130069" y="1056657"/>
                </a:lnTo>
                <a:lnTo>
                  <a:pt x="87748" y="1038789"/>
                </a:lnTo>
                <a:lnTo>
                  <a:pt x="51892" y="1011078"/>
                </a:lnTo>
                <a:lnTo>
                  <a:pt x="24189" y="975218"/>
                </a:lnTo>
                <a:lnTo>
                  <a:pt x="6328" y="932903"/>
                </a:lnTo>
                <a:lnTo>
                  <a:pt x="0" y="885825"/>
                </a:lnTo>
                <a:lnTo>
                  <a:pt x="0" y="17716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143101" y="2731388"/>
            <a:ext cx="1070610" cy="332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24180" marR="5080" indent="-177165">
              <a:lnSpc>
                <a:spcPts val="790"/>
              </a:lnSpc>
              <a:spcBef>
                <a:spcPts val="160"/>
              </a:spcBef>
            </a:pPr>
            <a:r>
              <a:rPr sz="7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</a:t>
            </a:r>
            <a:r>
              <a:rPr sz="700" b="1" spc="-5" dirty="0">
                <a:solidFill>
                  <a:srgbClr val="FF0000"/>
                </a:solidFill>
                <a:latin typeface="Georgia"/>
                <a:cs typeface="Georgia"/>
              </a:rPr>
              <a:t>.</a:t>
            </a:r>
            <a:r>
              <a:rPr sz="700" b="1" spc="-6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700" b="1" spc="-5" dirty="0">
                <a:solidFill>
                  <a:srgbClr val="FF0000"/>
                </a:solidFill>
                <a:latin typeface="Georgia"/>
                <a:cs typeface="Georgia"/>
              </a:rPr>
              <a:t>Environmental </a:t>
            </a:r>
            <a:r>
              <a:rPr sz="70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Objective</a:t>
            </a:r>
            <a:r>
              <a:rPr sz="700" b="1" spc="-5" dirty="0">
                <a:solidFill>
                  <a:srgbClr val="FF0000"/>
                </a:solidFill>
                <a:latin typeface="Georgia"/>
                <a:cs typeface="Georgia"/>
              </a:rPr>
              <a:t>:</a:t>
            </a:r>
            <a:endParaRPr sz="700">
              <a:latin typeface="Georgia"/>
              <a:cs typeface="Georgia"/>
            </a:endParaRPr>
          </a:p>
          <a:p>
            <a:pPr marL="12700">
              <a:lnSpc>
                <a:spcPts val="775"/>
              </a:lnSpc>
              <a:tabLst>
                <a:tab pos="438784" algn="l"/>
              </a:tabLst>
            </a:pPr>
            <a:r>
              <a:rPr sz="700" b="1" spc="-5" dirty="0">
                <a:latin typeface="Georgia"/>
                <a:cs typeface="Georgia"/>
              </a:rPr>
              <a:t>To	combine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276537" y="2932556"/>
            <a:ext cx="1733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dirty="0">
                <a:latin typeface="Georgia"/>
                <a:cs typeface="Georgia"/>
              </a:rPr>
              <a:t>h</a:t>
            </a:r>
            <a:r>
              <a:rPr sz="700" b="1" spc="-5" dirty="0">
                <a:latin typeface="Georgia"/>
                <a:cs typeface="Georgia"/>
              </a:rPr>
              <a:t>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43101" y="3033140"/>
            <a:ext cx="1306195" cy="3359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95700"/>
              </a:lnSpc>
              <a:spcBef>
                <a:spcPts val="130"/>
              </a:spcBef>
            </a:pPr>
            <a:r>
              <a:rPr sz="700" b="1" spc="-10" dirty="0">
                <a:latin typeface="Georgia"/>
                <a:cs typeface="Georgia"/>
              </a:rPr>
              <a:t>achievement of </a:t>
            </a:r>
            <a:r>
              <a:rPr sz="700" b="1" spc="-5" dirty="0">
                <a:latin typeface="Georgia"/>
                <a:cs typeface="Georgia"/>
              </a:rPr>
              <a:t>this </a:t>
            </a:r>
            <a:r>
              <a:rPr sz="700" b="1" spc="-10" dirty="0">
                <a:latin typeface="Georgia"/>
                <a:cs typeface="Georgia"/>
              </a:rPr>
              <a:t>it is </a:t>
            </a:r>
            <a:r>
              <a:rPr sz="700" b="1" spc="-5" dirty="0">
                <a:latin typeface="Georgia"/>
                <a:cs typeface="Georgia"/>
              </a:rPr>
              <a:t>very  </a:t>
            </a:r>
            <a:r>
              <a:rPr sz="700" b="1" spc="-10" dirty="0">
                <a:latin typeface="Georgia"/>
                <a:cs typeface="Georgia"/>
              </a:rPr>
              <a:t>important </a:t>
            </a:r>
            <a:r>
              <a:rPr sz="700" b="1" dirty="0">
                <a:latin typeface="Georgia"/>
                <a:cs typeface="Georgia"/>
              </a:rPr>
              <a:t>with </a:t>
            </a:r>
            <a:r>
              <a:rPr sz="700" b="1" spc="-5" dirty="0">
                <a:latin typeface="Georgia"/>
                <a:cs typeface="Georgia"/>
              </a:rPr>
              <a:t>project  </a:t>
            </a:r>
            <a:r>
              <a:rPr sz="700" b="1" spc="-10" dirty="0">
                <a:latin typeface="Georgia"/>
                <a:cs typeface="Georgia"/>
              </a:rPr>
              <a:t>decision making </a:t>
            </a:r>
            <a:r>
              <a:rPr sz="700" b="1" spc="-5" dirty="0">
                <a:latin typeface="Georgia"/>
                <a:cs typeface="Georgia"/>
              </a:rPr>
              <a:t>process</a:t>
            </a:r>
            <a:r>
              <a:rPr sz="700" b="1" spc="50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of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43101" y="3337940"/>
            <a:ext cx="1307465" cy="2324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60"/>
              </a:spcBef>
            </a:pPr>
            <a:r>
              <a:rPr sz="700" b="1" dirty="0">
                <a:latin typeface="Georgia"/>
                <a:cs typeface="Georgia"/>
              </a:rPr>
              <a:t>the </a:t>
            </a:r>
            <a:r>
              <a:rPr sz="700" b="1" spc="-10" dirty="0">
                <a:latin typeface="Georgia"/>
                <a:cs typeface="Georgia"/>
              </a:rPr>
              <a:t>client and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00" b="1" spc="-10" dirty="0">
                <a:latin typeface="Georgia"/>
                <a:cs typeface="Georgia"/>
              </a:rPr>
              <a:t>and </a:t>
            </a:r>
            <a:r>
              <a:rPr sz="700" b="1" dirty="0">
                <a:latin typeface="Georgia"/>
                <a:cs typeface="Georgia"/>
              </a:rPr>
              <a:t>the  </a:t>
            </a:r>
            <a:r>
              <a:rPr sz="700" b="1" spc="-10" dirty="0">
                <a:latin typeface="Georgia"/>
                <a:cs typeface="Georgia"/>
              </a:rPr>
              <a:t>overall </a:t>
            </a:r>
            <a:r>
              <a:rPr sz="700" b="1" spc="-5" dirty="0">
                <a:latin typeface="Georgia"/>
                <a:cs typeface="Georgia"/>
              </a:rPr>
              <a:t>operations </a:t>
            </a:r>
            <a:r>
              <a:rPr sz="700" b="1" dirty="0">
                <a:latin typeface="Georgia"/>
                <a:cs typeface="Georgia"/>
              </a:rPr>
              <a:t>of</a:t>
            </a:r>
            <a:r>
              <a:rPr sz="700" b="1" spc="-5" dirty="0">
                <a:latin typeface="Georgia"/>
                <a:cs typeface="Georgia"/>
              </a:rPr>
              <a:t>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;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758950" y="2452242"/>
            <a:ext cx="76200" cy="199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97685" y="2452242"/>
            <a:ext cx="3449320" cy="1270"/>
          </a:xfrm>
          <a:custGeom>
            <a:avLst/>
            <a:gdLst/>
            <a:ahLst/>
            <a:cxnLst/>
            <a:rect l="l" t="t" r="r" b="b"/>
            <a:pathLst>
              <a:path w="3449320" h="1269">
                <a:moveTo>
                  <a:pt x="0" y="0"/>
                </a:moveTo>
                <a:lnTo>
                  <a:pt x="3449319" y="127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51542" y="1666430"/>
            <a:ext cx="100330" cy="154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73350" y="1215262"/>
            <a:ext cx="1654175" cy="995044"/>
          </a:xfrm>
          <a:custGeom>
            <a:avLst/>
            <a:gdLst/>
            <a:ahLst/>
            <a:cxnLst/>
            <a:rect l="l" t="t" r="r" b="b"/>
            <a:pathLst>
              <a:path w="1654175" h="995044">
                <a:moveTo>
                  <a:pt x="1488313" y="0"/>
                </a:moveTo>
                <a:lnTo>
                  <a:pt x="165862" y="0"/>
                </a:lnTo>
                <a:lnTo>
                  <a:pt x="121781" y="5918"/>
                </a:lnTo>
                <a:lnTo>
                  <a:pt x="82164" y="22624"/>
                </a:lnTo>
                <a:lnTo>
                  <a:pt x="48593" y="48545"/>
                </a:lnTo>
                <a:lnTo>
                  <a:pt x="22653" y="82107"/>
                </a:lnTo>
                <a:lnTo>
                  <a:pt x="5927" y="121737"/>
                </a:lnTo>
                <a:lnTo>
                  <a:pt x="0" y="165862"/>
                </a:lnTo>
                <a:lnTo>
                  <a:pt x="0" y="829182"/>
                </a:lnTo>
                <a:lnTo>
                  <a:pt x="5927" y="873263"/>
                </a:lnTo>
                <a:lnTo>
                  <a:pt x="22653" y="912880"/>
                </a:lnTo>
                <a:lnTo>
                  <a:pt x="48593" y="946451"/>
                </a:lnTo>
                <a:lnTo>
                  <a:pt x="82164" y="972391"/>
                </a:lnTo>
                <a:lnTo>
                  <a:pt x="121781" y="989117"/>
                </a:lnTo>
                <a:lnTo>
                  <a:pt x="165862" y="995045"/>
                </a:lnTo>
                <a:lnTo>
                  <a:pt x="1488313" y="995045"/>
                </a:lnTo>
                <a:lnTo>
                  <a:pt x="1532393" y="989117"/>
                </a:lnTo>
                <a:lnTo>
                  <a:pt x="1572010" y="972391"/>
                </a:lnTo>
                <a:lnTo>
                  <a:pt x="1605581" y="946451"/>
                </a:lnTo>
                <a:lnTo>
                  <a:pt x="1631521" y="912880"/>
                </a:lnTo>
                <a:lnTo>
                  <a:pt x="1648247" y="873263"/>
                </a:lnTo>
                <a:lnTo>
                  <a:pt x="1654175" y="829182"/>
                </a:lnTo>
                <a:lnTo>
                  <a:pt x="1654175" y="165862"/>
                </a:lnTo>
                <a:lnTo>
                  <a:pt x="1648247" y="121737"/>
                </a:lnTo>
                <a:lnTo>
                  <a:pt x="1631521" y="82107"/>
                </a:lnTo>
                <a:lnTo>
                  <a:pt x="1605581" y="48545"/>
                </a:lnTo>
                <a:lnTo>
                  <a:pt x="1572010" y="22624"/>
                </a:lnTo>
                <a:lnTo>
                  <a:pt x="1532393" y="5918"/>
                </a:lnTo>
                <a:lnTo>
                  <a:pt x="1488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35368" y="1177797"/>
            <a:ext cx="1730375" cy="1070610"/>
          </a:xfrm>
          <a:custGeom>
            <a:avLst/>
            <a:gdLst/>
            <a:ahLst/>
            <a:cxnLst/>
            <a:rect l="l" t="t" r="r" b="b"/>
            <a:pathLst>
              <a:path w="1730375" h="1070610">
                <a:moveTo>
                  <a:pt x="1526421" y="0"/>
                </a:moveTo>
                <a:lnTo>
                  <a:pt x="201938" y="0"/>
                </a:lnTo>
                <a:lnTo>
                  <a:pt x="181237" y="1269"/>
                </a:lnTo>
                <a:lnTo>
                  <a:pt x="141232" y="10159"/>
                </a:lnTo>
                <a:lnTo>
                  <a:pt x="105037" y="25400"/>
                </a:lnTo>
                <a:lnTo>
                  <a:pt x="72779" y="48259"/>
                </a:lnTo>
                <a:lnTo>
                  <a:pt x="45474" y="74929"/>
                </a:lnTo>
                <a:lnTo>
                  <a:pt x="23630" y="107950"/>
                </a:lnTo>
                <a:lnTo>
                  <a:pt x="8517" y="144779"/>
                </a:lnTo>
                <a:lnTo>
                  <a:pt x="770" y="185419"/>
                </a:lnTo>
                <a:lnTo>
                  <a:pt x="0" y="201929"/>
                </a:lnTo>
                <a:lnTo>
                  <a:pt x="8" y="868679"/>
                </a:lnTo>
                <a:lnTo>
                  <a:pt x="4453" y="910589"/>
                </a:lnTo>
                <a:lnTo>
                  <a:pt x="16772" y="948689"/>
                </a:lnTo>
                <a:lnTo>
                  <a:pt x="35822" y="982979"/>
                </a:lnTo>
                <a:lnTo>
                  <a:pt x="60968" y="1012189"/>
                </a:lnTo>
                <a:lnTo>
                  <a:pt x="91321" y="1037589"/>
                </a:lnTo>
                <a:lnTo>
                  <a:pt x="126119" y="1055369"/>
                </a:lnTo>
                <a:lnTo>
                  <a:pt x="184920" y="1070609"/>
                </a:lnTo>
                <a:lnTo>
                  <a:pt x="1528326" y="1070609"/>
                </a:lnTo>
                <a:lnTo>
                  <a:pt x="1549027" y="1069339"/>
                </a:lnTo>
                <a:lnTo>
                  <a:pt x="1569347" y="1066800"/>
                </a:lnTo>
                <a:lnTo>
                  <a:pt x="1589032" y="1061719"/>
                </a:lnTo>
                <a:lnTo>
                  <a:pt x="1598176" y="1057909"/>
                </a:lnTo>
                <a:lnTo>
                  <a:pt x="185555" y="1057909"/>
                </a:lnTo>
                <a:lnTo>
                  <a:pt x="166632" y="1055369"/>
                </a:lnTo>
                <a:lnTo>
                  <a:pt x="113800" y="1036319"/>
                </a:lnTo>
                <a:lnTo>
                  <a:pt x="69477" y="1003300"/>
                </a:lnTo>
                <a:lnTo>
                  <a:pt x="36330" y="958850"/>
                </a:lnTo>
                <a:lnTo>
                  <a:pt x="16772" y="906779"/>
                </a:lnTo>
                <a:lnTo>
                  <a:pt x="12708" y="868679"/>
                </a:lnTo>
                <a:lnTo>
                  <a:pt x="12700" y="201929"/>
                </a:lnTo>
                <a:lnTo>
                  <a:pt x="13470" y="185419"/>
                </a:lnTo>
                <a:lnTo>
                  <a:pt x="27186" y="130809"/>
                </a:lnTo>
                <a:lnTo>
                  <a:pt x="55634" y="82550"/>
                </a:lnTo>
                <a:lnTo>
                  <a:pt x="96020" y="45719"/>
                </a:lnTo>
                <a:lnTo>
                  <a:pt x="145677" y="21589"/>
                </a:lnTo>
                <a:lnTo>
                  <a:pt x="183142" y="13969"/>
                </a:lnTo>
                <a:lnTo>
                  <a:pt x="202573" y="12700"/>
                </a:lnTo>
                <a:lnTo>
                  <a:pt x="1596576" y="12700"/>
                </a:lnTo>
                <a:lnTo>
                  <a:pt x="1585222" y="8889"/>
                </a:lnTo>
                <a:lnTo>
                  <a:pt x="1565537" y="3809"/>
                </a:lnTo>
                <a:lnTo>
                  <a:pt x="1545217" y="1269"/>
                </a:lnTo>
                <a:lnTo>
                  <a:pt x="1526421" y="0"/>
                </a:lnTo>
                <a:close/>
              </a:path>
              <a:path w="1730375" h="1070610">
                <a:moveTo>
                  <a:pt x="1596576" y="12700"/>
                </a:moveTo>
                <a:lnTo>
                  <a:pt x="1526421" y="12700"/>
                </a:lnTo>
                <a:lnTo>
                  <a:pt x="1544582" y="13969"/>
                </a:lnTo>
                <a:lnTo>
                  <a:pt x="1563632" y="16509"/>
                </a:lnTo>
                <a:lnTo>
                  <a:pt x="1616337" y="35559"/>
                </a:lnTo>
                <a:lnTo>
                  <a:pt x="1660787" y="67309"/>
                </a:lnTo>
                <a:lnTo>
                  <a:pt x="1693934" y="111759"/>
                </a:lnTo>
                <a:lnTo>
                  <a:pt x="1713492" y="163829"/>
                </a:lnTo>
                <a:lnTo>
                  <a:pt x="1717492" y="201929"/>
                </a:lnTo>
                <a:lnTo>
                  <a:pt x="1717492" y="868679"/>
                </a:lnTo>
                <a:lnTo>
                  <a:pt x="1709428" y="923289"/>
                </a:lnTo>
                <a:lnTo>
                  <a:pt x="1685679" y="972819"/>
                </a:lnTo>
                <a:lnTo>
                  <a:pt x="1648976" y="1013459"/>
                </a:lnTo>
                <a:lnTo>
                  <a:pt x="1601859" y="1042669"/>
                </a:lnTo>
                <a:lnTo>
                  <a:pt x="1547122" y="1057909"/>
                </a:lnTo>
                <a:lnTo>
                  <a:pt x="1598176" y="1057909"/>
                </a:lnTo>
                <a:lnTo>
                  <a:pt x="1641864" y="1035050"/>
                </a:lnTo>
                <a:lnTo>
                  <a:pt x="1671836" y="1009650"/>
                </a:lnTo>
                <a:lnTo>
                  <a:pt x="1696601" y="979169"/>
                </a:lnTo>
                <a:lnTo>
                  <a:pt x="1714889" y="944879"/>
                </a:lnTo>
                <a:lnTo>
                  <a:pt x="1726573" y="906779"/>
                </a:lnTo>
                <a:lnTo>
                  <a:pt x="1730197" y="868679"/>
                </a:lnTo>
                <a:lnTo>
                  <a:pt x="1730256" y="201929"/>
                </a:lnTo>
                <a:lnTo>
                  <a:pt x="1728986" y="181609"/>
                </a:lnTo>
                <a:lnTo>
                  <a:pt x="1720477" y="140969"/>
                </a:lnTo>
                <a:lnTo>
                  <a:pt x="1704856" y="105409"/>
                </a:lnTo>
                <a:lnTo>
                  <a:pt x="1682504" y="72389"/>
                </a:lnTo>
                <a:lnTo>
                  <a:pt x="1654564" y="45719"/>
                </a:lnTo>
                <a:lnTo>
                  <a:pt x="1621798" y="24129"/>
                </a:lnTo>
                <a:lnTo>
                  <a:pt x="1604145" y="15239"/>
                </a:lnTo>
                <a:lnTo>
                  <a:pt x="1596576" y="12700"/>
                </a:lnTo>
                <a:close/>
              </a:path>
              <a:path w="1730375" h="1070610">
                <a:moveTo>
                  <a:pt x="1526421" y="25400"/>
                </a:moveTo>
                <a:lnTo>
                  <a:pt x="203208" y="25400"/>
                </a:lnTo>
                <a:lnTo>
                  <a:pt x="185047" y="26669"/>
                </a:lnTo>
                <a:lnTo>
                  <a:pt x="133866" y="39369"/>
                </a:lnTo>
                <a:lnTo>
                  <a:pt x="89797" y="66039"/>
                </a:lnTo>
                <a:lnTo>
                  <a:pt x="55380" y="104139"/>
                </a:lnTo>
                <a:lnTo>
                  <a:pt x="33155" y="151129"/>
                </a:lnTo>
                <a:lnTo>
                  <a:pt x="25408" y="201929"/>
                </a:lnTo>
                <a:lnTo>
                  <a:pt x="25349" y="868679"/>
                </a:lnTo>
                <a:lnTo>
                  <a:pt x="26297" y="886459"/>
                </a:lnTo>
                <a:lnTo>
                  <a:pt x="39632" y="937259"/>
                </a:lnTo>
                <a:lnTo>
                  <a:pt x="66556" y="981709"/>
                </a:lnTo>
                <a:lnTo>
                  <a:pt x="104529" y="1016000"/>
                </a:lnTo>
                <a:lnTo>
                  <a:pt x="151392" y="1037589"/>
                </a:lnTo>
                <a:lnTo>
                  <a:pt x="186190" y="1045209"/>
                </a:lnTo>
                <a:lnTo>
                  <a:pt x="1545217" y="1045209"/>
                </a:lnTo>
                <a:lnTo>
                  <a:pt x="1580142" y="1037589"/>
                </a:lnTo>
                <a:lnTo>
                  <a:pt x="1596398" y="1031239"/>
                </a:lnTo>
                <a:lnTo>
                  <a:pt x="1612019" y="1023619"/>
                </a:lnTo>
                <a:lnTo>
                  <a:pt x="1618278" y="1019809"/>
                </a:lnTo>
                <a:lnTo>
                  <a:pt x="187587" y="1019809"/>
                </a:lnTo>
                <a:lnTo>
                  <a:pt x="172347" y="1017269"/>
                </a:lnTo>
                <a:lnTo>
                  <a:pt x="130310" y="1002029"/>
                </a:lnTo>
                <a:lnTo>
                  <a:pt x="95131" y="975359"/>
                </a:lnTo>
                <a:lnTo>
                  <a:pt x="68842" y="939800"/>
                </a:lnTo>
                <a:lnTo>
                  <a:pt x="53602" y="897889"/>
                </a:lnTo>
                <a:lnTo>
                  <a:pt x="50798" y="868679"/>
                </a:lnTo>
                <a:lnTo>
                  <a:pt x="50818" y="201929"/>
                </a:lnTo>
                <a:lnTo>
                  <a:pt x="57793" y="157479"/>
                </a:lnTo>
                <a:lnTo>
                  <a:pt x="77224" y="118109"/>
                </a:lnTo>
                <a:lnTo>
                  <a:pt x="106942" y="85089"/>
                </a:lnTo>
                <a:lnTo>
                  <a:pt x="144788" y="62229"/>
                </a:lnTo>
                <a:lnTo>
                  <a:pt x="204478" y="50800"/>
                </a:lnTo>
                <a:lnTo>
                  <a:pt x="1617190" y="50800"/>
                </a:lnTo>
                <a:lnTo>
                  <a:pt x="1610876" y="46989"/>
                </a:lnTo>
                <a:lnTo>
                  <a:pt x="1595255" y="39369"/>
                </a:lnTo>
                <a:lnTo>
                  <a:pt x="1578872" y="33019"/>
                </a:lnTo>
                <a:lnTo>
                  <a:pt x="1561727" y="29209"/>
                </a:lnTo>
                <a:lnTo>
                  <a:pt x="1543947" y="26669"/>
                </a:lnTo>
                <a:lnTo>
                  <a:pt x="1526421" y="25400"/>
                </a:lnTo>
                <a:close/>
              </a:path>
              <a:path w="1730375" h="1070610">
                <a:moveTo>
                  <a:pt x="1617190" y="50800"/>
                </a:moveTo>
                <a:lnTo>
                  <a:pt x="1526421" y="50800"/>
                </a:lnTo>
                <a:lnTo>
                  <a:pt x="1557917" y="53339"/>
                </a:lnTo>
                <a:lnTo>
                  <a:pt x="1572522" y="58419"/>
                </a:lnTo>
                <a:lnTo>
                  <a:pt x="1612527" y="77469"/>
                </a:lnTo>
                <a:lnTo>
                  <a:pt x="1644912" y="106679"/>
                </a:lnTo>
                <a:lnTo>
                  <a:pt x="1667772" y="144779"/>
                </a:lnTo>
                <a:lnTo>
                  <a:pt x="1678821" y="189229"/>
                </a:lnTo>
                <a:lnTo>
                  <a:pt x="1679456" y="864869"/>
                </a:lnTo>
                <a:lnTo>
                  <a:pt x="1679397" y="868679"/>
                </a:lnTo>
                <a:lnTo>
                  <a:pt x="1672471" y="913129"/>
                </a:lnTo>
                <a:lnTo>
                  <a:pt x="1653040" y="953769"/>
                </a:lnTo>
                <a:lnTo>
                  <a:pt x="1623322" y="985519"/>
                </a:lnTo>
                <a:lnTo>
                  <a:pt x="1585349" y="1008379"/>
                </a:lnTo>
                <a:lnTo>
                  <a:pt x="1541407" y="1019809"/>
                </a:lnTo>
                <a:lnTo>
                  <a:pt x="1618278" y="1019809"/>
                </a:lnTo>
                <a:lnTo>
                  <a:pt x="1653040" y="993139"/>
                </a:lnTo>
                <a:lnTo>
                  <a:pt x="1683647" y="952500"/>
                </a:lnTo>
                <a:lnTo>
                  <a:pt x="1701427" y="902969"/>
                </a:lnTo>
                <a:lnTo>
                  <a:pt x="1704802" y="868679"/>
                </a:lnTo>
                <a:lnTo>
                  <a:pt x="1704792" y="201929"/>
                </a:lnTo>
                <a:lnTo>
                  <a:pt x="1696728" y="149859"/>
                </a:lnTo>
                <a:lnTo>
                  <a:pt x="1674122" y="102869"/>
                </a:lnTo>
                <a:lnTo>
                  <a:pt x="1639451" y="66039"/>
                </a:lnTo>
                <a:lnTo>
                  <a:pt x="1625608" y="55879"/>
                </a:lnTo>
                <a:lnTo>
                  <a:pt x="1617190" y="50800"/>
                </a:lnTo>
                <a:close/>
              </a:path>
              <a:path w="1730375" h="1070610">
                <a:moveTo>
                  <a:pt x="1526421" y="63500"/>
                </a:moveTo>
                <a:lnTo>
                  <a:pt x="190635" y="63500"/>
                </a:lnTo>
                <a:lnTo>
                  <a:pt x="176792" y="66039"/>
                </a:lnTo>
                <a:lnTo>
                  <a:pt x="137930" y="80009"/>
                </a:lnTo>
                <a:lnTo>
                  <a:pt x="105418" y="104139"/>
                </a:lnTo>
                <a:lnTo>
                  <a:pt x="80907" y="135889"/>
                </a:lnTo>
                <a:lnTo>
                  <a:pt x="66429" y="173989"/>
                </a:lnTo>
                <a:lnTo>
                  <a:pt x="63496" y="868679"/>
                </a:lnTo>
                <a:lnTo>
                  <a:pt x="64016" y="880109"/>
                </a:lnTo>
                <a:lnTo>
                  <a:pt x="73922" y="920750"/>
                </a:lnTo>
                <a:lnTo>
                  <a:pt x="94750" y="955039"/>
                </a:lnTo>
                <a:lnTo>
                  <a:pt x="124341" y="982979"/>
                </a:lnTo>
                <a:lnTo>
                  <a:pt x="160790" y="1000759"/>
                </a:lnTo>
                <a:lnTo>
                  <a:pt x="188222" y="1007109"/>
                </a:lnTo>
                <a:lnTo>
                  <a:pt x="1539629" y="1007109"/>
                </a:lnTo>
                <a:lnTo>
                  <a:pt x="1566934" y="1002029"/>
                </a:lnTo>
                <a:lnTo>
                  <a:pt x="1579888" y="996950"/>
                </a:lnTo>
                <a:lnTo>
                  <a:pt x="1586047" y="994409"/>
                </a:lnTo>
                <a:lnTo>
                  <a:pt x="188857" y="994409"/>
                </a:lnTo>
                <a:lnTo>
                  <a:pt x="176030" y="991869"/>
                </a:lnTo>
                <a:lnTo>
                  <a:pt x="130945" y="972819"/>
                </a:lnTo>
                <a:lnTo>
                  <a:pt x="96782" y="937259"/>
                </a:lnTo>
                <a:lnTo>
                  <a:pt x="78240" y="891539"/>
                </a:lnTo>
                <a:lnTo>
                  <a:pt x="76127" y="866139"/>
                </a:lnTo>
                <a:lnTo>
                  <a:pt x="76229" y="201929"/>
                </a:lnTo>
                <a:lnTo>
                  <a:pt x="82304" y="163829"/>
                </a:lnTo>
                <a:lnTo>
                  <a:pt x="106307" y="121919"/>
                </a:lnTo>
                <a:lnTo>
                  <a:pt x="144534" y="90169"/>
                </a:lnTo>
                <a:lnTo>
                  <a:pt x="192540" y="76200"/>
                </a:lnTo>
                <a:lnTo>
                  <a:pt x="1584536" y="76200"/>
                </a:lnTo>
                <a:lnTo>
                  <a:pt x="1582047" y="74929"/>
                </a:lnTo>
                <a:lnTo>
                  <a:pt x="1569347" y="69850"/>
                </a:lnTo>
                <a:lnTo>
                  <a:pt x="1556012" y="66039"/>
                </a:lnTo>
                <a:lnTo>
                  <a:pt x="1526421" y="63500"/>
                </a:lnTo>
                <a:close/>
              </a:path>
              <a:path w="1730375" h="1070610">
                <a:moveTo>
                  <a:pt x="1584536" y="76200"/>
                </a:moveTo>
                <a:lnTo>
                  <a:pt x="1526421" y="76200"/>
                </a:lnTo>
                <a:lnTo>
                  <a:pt x="1541407" y="77469"/>
                </a:lnTo>
                <a:lnTo>
                  <a:pt x="1554107" y="78739"/>
                </a:lnTo>
                <a:lnTo>
                  <a:pt x="1599319" y="99059"/>
                </a:lnTo>
                <a:lnTo>
                  <a:pt x="1633482" y="134619"/>
                </a:lnTo>
                <a:lnTo>
                  <a:pt x="1652024" y="180339"/>
                </a:lnTo>
                <a:lnTo>
                  <a:pt x="1654056" y="864869"/>
                </a:lnTo>
                <a:lnTo>
                  <a:pt x="1653992" y="868679"/>
                </a:lnTo>
                <a:lnTo>
                  <a:pt x="1647833" y="906779"/>
                </a:lnTo>
                <a:lnTo>
                  <a:pt x="1623830" y="949959"/>
                </a:lnTo>
                <a:lnTo>
                  <a:pt x="1585603" y="980439"/>
                </a:lnTo>
                <a:lnTo>
                  <a:pt x="1537724" y="994409"/>
                </a:lnTo>
                <a:lnTo>
                  <a:pt x="1586047" y="994409"/>
                </a:lnTo>
                <a:lnTo>
                  <a:pt x="1624846" y="967739"/>
                </a:lnTo>
                <a:lnTo>
                  <a:pt x="1649357" y="934719"/>
                </a:lnTo>
                <a:lnTo>
                  <a:pt x="1663708" y="896619"/>
                </a:lnTo>
                <a:lnTo>
                  <a:pt x="1666756" y="864869"/>
                </a:lnTo>
                <a:lnTo>
                  <a:pt x="1666724" y="201929"/>
                </a:lnTo>
                <a:lnTo>
                  <a:pt x="1660914" y="163829"/>
                </a:lnTo>
                <a:lnTo>
                  <a:pt x="1643642" y="127000"/>
                </a:lnTo>
                <a:lnTo>
                  <a:pt x="1616591" y="96519"/>
                </a:lnTo>
                <a:lnTo>
                  <a:pt x="1594493" y="81279"/>
                </a:lnTo>
                <a:lnTo>
                  <a:pt x="1584536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49020" y="728217"/>
            <a:ext cx="5989955" cy="13150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664970" marR="5080" indent="-165290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33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(c)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The </a:t>
            </a:r>
            <a:r>
              <a:rPr sz="1050" b="1" u="dbl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Environmental Objectives; </a:t>
            </a:r>
            <a:r>
              <a:rPr sz="1050" b="1" u="dbl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Applicati</a:t>
            </a:r>
            <a:r>
              <a:rPr sz="1050" b="1" u="sng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n Sc</a:t>
            </a:r>
            <a:r>
              <a:rPr sz="1050" b="1" u="sng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ope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; </a:t>
            </a:r>
            <a:r>
              <a:rPr sz="1050" b="1" spc="-5" dirty="0">
                <a:solidFill>
                  <a:srgbClr val="FFC000"/>
                </a:solidFill>
                <a:latin typeface="Georgia"/>
                <a:cs typeface="Georgia"/>
              </a:rPr>
              <a:t>Policy Approach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the  Environmental 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Social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Framework.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200">
              <a:latin typeface="Georgia"/>
              <a:cs typeface="Georgia"/>
            </a:endParaRPr>
          </a:p>
          <a:p>
            <a:pPr marL="2506345" marR="2580005" indent="-207645">
              <a:lnSpc>
                <a:spcPts val="1080"/>
              </a:lnSpc>
              <a:spcBef>
                <a:spcPts val="890"/>
              </a:spcBef>
              <a:buAutoNum type="alphaUcPeriod"/>
              <a:tabLst>
                <a:tab pos="2461260" algn="l"/>
              </a:tabLst>
            </a:pPr>
            <a:r>
              <a:rPr sz="950" b="1" spc="5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950" b="1" spc="-1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950" b="1" spc="10" dirty="0">
                <a:solidFill>
                  <a:srgbClr val="FF0000"/>
                </a:solidFill>
                <a:latin typeface="Georgia"/>
                <a:cs typeface="Georgia"/>
              </a:rPr>
              <a:t>v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950" b="1" spc="5" dirty="0">
                <a:solidFill>
                  <a:srgbClr val="FF0000"/>
                </a:solidFill>
                <a:latin typeface="Georgia"/>
                <a:cs typeface="Georgia"/>
              </a:rPr>
              <a:t>r</a:t>
            </a:r>
            <a:r>
              <a:rPr sz="950" b="1" spc="-30" dirty="0">
                <a:solidFill>
                  <a:srgbClr val="FF0000"/>
                </a:solidFill>
                <a:latin typeface="Georgia"/>
                <a:cs typeface="Georgia"/>
              </a:rPr>
              <a:t>o</a:t>
            </a:r>
            <a:r>
              <a:rPr sz="950" b="1" spc="1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m</a:t>
            </a:r>
            <a:r>
              <a:rPr sz="950" b="1" spc="5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950" b="1" spc="-10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950" b="1" spc="-15" dirty="0">
                <a:solidFill>
                  <a:srgbClr val="FF0000"/>
                </a:solidFill>
                <a:latin typeface="Georgia"/>
                <a:cs typeface="Georgia"/>
              </a:rPr>
              <a:t>a</a:t>
            </a:r>
            <a:r>
              <a:rPr sz="950" b="1" dirty="0">
                <a:solidFill>
                  <a:srgbClr val="FF0000"/>
                </a:solidFill>
                <a:latin typeface="Georgia"/>
                <a:cs typeface="Georgia"/>
              </a:rPr>
              <a:t>l  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Objectives;</a:t>
            </a:r>
            <a:endParaRPr sz="950">
              <a:latin typeface="Georgia"/>
              <a:cs typeface="Georgia"/>
            </a:endParaRPr>
          </a:p>
          <a:p>
            <a:pPr marL="2643505" marR="2690495" indent="-234950">
              <a:lnSpc>
                <a:spcPts val="1080"/>
              </a:lnSpc>
              <a:spcBef>
                <a:spcPts val="5"/>
              </a:spcBef>
              <a:buAutoNum type="alphaUcPeriod"/>
              <a:tabLst>
                <a:tab pos="2571115" algn="l"/>
              </a:tabLst>
            </a:pP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App</a:t>
            </a:r>
            <a:r>
              <a:rPr sz="950" b="1" dirty="0">
                <a:solidFill>
                  <a:srgbClr val="FF0000"/>
                </a:solidFill>
                <a:latin typeface="Georgia"/>
                <a:cs typeface="Georgia"/>
              </a:rPr>
              <a:t>l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ic</a:t>
            </a:r>
            <a:r>
              <a:rPr sz="950" b="1" spc="5" dirty="0">
                <a:solidFill>
                  <a:srgbClr val="FF0000"/>
                </a:solidFill>
                <a:latin typeface="Georgia"/>
                <a:cs typeface="Georgia"/>
              </a:rPr>
              <a:t>a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ti</a:t>
            </a:r>
            <a:r>
              <a:rPr sz="950" b="1" spc="-35" dirty="0">
                <a:solidFill>
                  <a:srgbClr val="FF0000"/>
                </a:solidFill>
                <a:latin typeface="Georgia"/>
                <a:cs typeface="Georgia"/>
              </a:rPr>
              <a:t>o</a:t>
            </a:r>
            <a:r>
              <a:rPr sz="950" b="1" dirty="0">
                <a:solidFill>
                  <a:srgbClr val="FF0000"/>
                </a:solidFill>
                <a:latin typeface="Georgia"/>
                <a:cs typeface="Georgia"/>
              </a:rPr>
              <a:t>n  Scope;</a:t>
            </a:r>
            <a:endParaRPr sz="950">
              <a:latin typeface="Georgia"/>
              <a:cs typeface="Georgia"/>
            </a:endParaRPr>
          </a:p>
          <a:p>
            <a:pPr marL="2399665" indent="-158750">
              <a:lnSpc>
                <a:spcPts val="1080"/>
              </a:lnSpc>
              <a:buAutoNum type="alphaUcPeriod"/>
              <a:tabLst>
                <a:tab pos="2400300" algn="l"/>
              </a:tabLst>
            </a:pP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Policy</a:t>
            </a:r>
            <a:r>
              <a:rPr sz="9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950" b="1" spc="-5" dirty="0">
                <a:solidFill>
                  <a:srgbClr val="FF0000"/>
                </a:solidFill>
                <a:latin typeface="Georgia"/>
                <a:cs typeface="Georgia"/>
              </a:rPr>
              <a:t>Approach;</a:t>
            </a:r>
            <a:endParaRPr sz="950">
              <a:latin typeface="Georgia"/>
              <a:cs typeface="Georgia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418965" y="6360032"/>
            <a:ext cx="2484755" cy="3103245"/>
          </a:xfrm>
          <a:custGeom>
            <a:avLst/>
            <a:gdLst/>
            <a:ahLst/>
            <a:cxnLst/>
            <a:rect l="l" t="t" r="r" b="b"/>
            <a:pathLst>
              <a:path w="2484754" h="3103245">
                <a:moveTo>
                  <a:pt x="0" y="414147"/>
                </a:moveTo>
                <a:lnTo>
                  <a:pt x="2786" y="365848"/>
                </a:lnTo>
                <a:lnTo>
                  <a:pt x="10937" y="319186"/>
                </a:lnTo>
                <a:lnTo>
                  <a:pt x="24144" y="274472"/>
                </a:lnTo>
                <a:lnTo>
                  <a:pt x="42094" y="232015"/>
                </a:lnTo>
                <a:lnTo>
                  <a:pt x="64477" y="192127"/>
                </a:lnTo>
                <a:lnTo>
                  <a:pt x="90983" y="155119"/>
                </a:lnTo>
                <a:lnTo>
                  <a:pt x="121300" y="121300"/>
                </a:lnTo>
                <a:lnTo>
                  <a:pt x="155119" y="90983"/>
                </a:lnTo>
                <a:lnTo>
                  <a:pt x="192127" y="64477"/>
                </a:lnTo>
                <a:lnTo>
                  <a:pt x="232015" y="42094"/>
                </a:lnTo>
                <a:lnTo>
                  <a:pt x="274472" y="24144"/>
                </a:lnTo>
                <a:lnTo>
                  <a:pt x="319186" y="10937"/>
                </a:lnTo>
                <a:lnTo>
                  <a:pt x="365848" y="2786"/>
                </a:lnTo>
                <a:lnTo>
                  <a:pt x="414147" y="0"/>
                </a:lnTo>
                <a:lnTo>
                  <a:pt x="2070608" y="0"/>
                </a:lnTo>
                <a:lnTo>
                  <a:pt x="2118906" y="2786"/>
                </a:lnTo>
                <a:lnTo>
                  <a:pt x="2165568" y="10937"/>
                </a:lnTo>
                <a:lnTo>
                  <a:pt x="2210282" y="24144"/>
                </a:lnTo>
                <a:lnTo>
                  <a:pt x="2252739" y="42094"/>
                </a:lnTo>
                <a:lnTo>
                  <a:pt x="2292627" y="64477"/>
                </a:lnTo>
                <a:lnTo>
                  <a:pt x="2329635" y="90983"/>
                </a:lnTo>
                <a:lnTo>
                  <a:pt x="2363454" y="121300"/>
                </a:lnTo>
                <a:lnTo>
                  <a:pt x="2393771" y="155119"/>
                </a:lnTo>
                <a:lnTo>
                  <a:pt x="2420277" y="192127"/>
                </a:lnTo>
                <a:lnTo>
                  <a:pt x="2442660" y="232015"/>
                </a:lnTo>
                <a:lnTo>
                  <a:pt x="2460610" y="274472"/>
                </a:lnTo>
                <a:lnTo>
                  <a:pt x="2473817" y="319186"/>
                </a:lnTo>
                <a:lnTo>
                  <a:pt x="2481968" y="365848"/>
                </a:lnTo>
                <a:lnTo>
                  <a:pt x="2484755" y="414147"/>
                </a:lnTo>
                <a:lnTo>
                  <a:pt x="2484755" y="2689097"/>
                </a:lnTo>
                <a:lnTo>
                  <a:pt x="2481968" y="2737395"/>
                </a:lnTo>
                <a:lnTo>
                  <a:pt x="2473817" y="2784055"/>
                </a:lnTo>
                <a:lnTo>
                  <a:pt x="2460610" y="2828768"/>
                </a:lnTo>
                <a:lnTo>
                  <a:pt x="2442660" y="2871221"/>
                </a:lnTo>
                <a:lnTo>
                  <a:pt x="2420277" y="2911106"/>
                </a:lnTo>
                <a:lnTo>
                  <a:pt x="2393771" y="2948110"/>
                </a:lnTo>
                <a:lnTo>
                  <a:pt x="2363454" y="2981925"/>
                </a:lnTo>
                <a:lnTo>
                  <a:pt x="2329635" y="3012238"/>
                </a:lnTo>
                <a:lnTo>
                  <a:pt x="2292627" y="3038740"/>
                </a:lnTo>
                <a:lnTo>
                  <a:pt x="2252739" y="3061120"/>
                </a:lnTo>
                <a:lnTo>
                  <a:pt x="2210282" y="3079067"/>
                </a:lnTo>
                <a:lnTo>
                  <a:pt x="2165568" y="3092271"/>
                </a:lnTo>
                <a:lnTo>
                  <a:pt x="2118906" y="3100421"/>
                </a:lnTo>
                <a:lnTo>
                  <a:pt x="2070608" y="3103206"/>
                </a:lnTo>
                <a:lnTo>
                  <a:pt x="414147" y="3103206"/>
                </a:lnTo>
                <a:lnTo>
                  <a:pt x="365848" y="3100421"/>
                </a:lnTo>
                <a:lnTo>
                  <a:pt x="319186" y="3092271"/>
                </a:lnTo>
                <a:lnTo>
                  <a:pt x="274472" y="3079067"/>
                </a:lnTo>
                <a:lnTo>
                  <a:pt x="232015" y="3061120"/>
                </a:lnTo>
                <a:lnTo>
                  <a:pt x="192127" y="3038740"/>
                </a:lnTo>
                <a:lnTo>
                  <a:pt x="155119" y="3012238"/>
                </a:lnTo>
                <a:lnTo>
                  <a:pt x="121300" y="2981925"/>
                </a:lnTo>
                <a:lnTo>
                  <a:pt x="90983" y="2948110"/>
                </a:lnTo>
                <a:lnTo>
                  <a:pt x="64477" y="2911106"/>
                </a:lnTo>
                <a:lnTo>
                  <a:pt x="42094" y="2871221"/>
                </a:lnTo>
                <a:lnTo>
                  <a:pt x="24144" y="2828768"/>
                </a:lnTo>
                <a:lnTo>
                  <a:pt x="10937" y="2784055"/>
                </a:lnTo>
                <a:lnTo>
                  <a:pt x="2786" y="2737395"/>
                </a:lnTo>
                <a:lnTo>
                  <a:pt x="0" y="2689097"/>
                </a:lnTo>
                <a:lnTo>
                  <a:pt x="0" y="41414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625085" y="6514845"/>
            <a:ext cx="2074545" cy="4368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marR="5080" indent="-228600" algn="just">
              <a:lnSpc>
                <a:spcPct val="95400"/>
              </a:lnSpc>
              <a:spcBef>
                <a:spcPts val="135"/>
              </a:spcBef>
              <a:buClr>
                <a:srgbClr val="000000"/>
              </a:buClr>
              <a:buFont typeface="Wingdings"/>
              <a:buChar char=""/>
              <a:tabLst>
                <a:tab pos="241300" algn="l"/>
              </a:tabLst>
            </a:pP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00" b="1" spc="-10" dirty="0">
                <a:latin typeface="Georgia"/>
                <a:cs typeface="Georgia"/>
              </a:rPr>
              <a:t>will </a:t>
            </a:r>
            <a:r>
              <a:rPr sz="700" b="1" spc="-5" dirty="0">
                <a:latin typeface="Georgia"/>
                <a:cs typeface="Georgia"/>
              </a:rPr>
              <a:t>apply </a:t>
            </a:r>
            <a:r>
              <a:rPr sz="700" b="1" spc="-15" dirty="0">
                <a:latin typeface="Georgia"/>
                <a:cs typeface="Georgia"/>
              </a:rPr>
              <a:t>on </a:t>
            </a:r>
            <a:r>
              <a:rPr sz="700" b="1" spc="-5" dirty="0">
                <a:latin typeface="Georgia"/>
                <a:cs typeface="Georgia"/>
              </a:rPr>
              <a:t>project </a:t>
            </a:r>
            <a:r>
              <a:rPr sz="700" b="1" dirty="0">
                <a:latin typeface="Georgia"/>
                <a:cs typeface="Georgia"/>
              </a:rPr>
              <a:t>by </a:t>
            </a:r>
            <a:r>
              <a:rPr sz="700" b="1" spc="-5" dirty="0">
                <a:latin typeface="Georgia"/>
                <a:cs typeface="Georgia"/>
              </a:rPr>
              <a:t>project  basis, </a:t>
            </a:r>
            <a:r>
              <a:rPr sz="700" b="1" spc="-10" dirty="0">
                <a:latin typeface="Georgia"/>
                <a:cs typeface="Georgia"/>
              </a:rPr>
              <a:t>an </a:t>
            </a:r>
            <a:r>
              <a:rPr sz="700" b="1" spc="-5" dirty="0">
                <a:latin typeface="Georgia"/>
                <a:cs typeface="Georgia"/>
              </a:rPr>
              <a:t>appropriate </a:t>
            </a:r>
            <a:r>
              <a:rPr sz="700" b="1" dirty="0">
                <a:latin typeface="Georgia"/>
                <a:cs typeface="Georgia"/>
              </a:rPr>
              <a:t>risk </a:t>
            </a:r>
            <a:r>
              <a:rPr sz="700" b="1" spc="-5" dirty="0">
                <a:latin typeface="Georgia"/>
                <a:cs typeface="Georgia"/>
              </a:rPr>
              <a:t>– based  framework grounded </a:t>
            </a:r>
            <a:r>
              <a:rPr sz="700" b="1" spc="-15" dirty="0">
                <a:latin typeface="Georgia"/>
                <a:cs typeface="Georgia"/>
              </a:rPr>
              <a:t>on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00" b="1" spc="-5" dirty="0">
                <a:latin typeface="Georgia"/>
                <a:cs typeface="Georgia"/>
              </a:rPr>
              <a:t> experience with BRICS </a:t>
            </a:r>
            <a:r>
              <a:rPr sz="700" b="1" spc="-10" dirty="0">
                <a:latin typeface="Georgia"/>
                <a:cs typeface="Georgia"/>
              </a:rPr>
              <a:t>and</a:t>
            </a:r>
            <a:r>
              <a:rPr sz="700" b="1" spc="13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other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853685" y="6920610"/>
            <a:ext cx="18402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50265" algn="l"/>
                <a:tab pos="1267460" algn="l"/>
              </a:tabLst>
            </a:pPr>
            <a:r>
              <a:rPr sz="700" b="1" spc="-5" dirty="0">
                <a:latin typeface="Georgia"/>
                <a:cs typeface="Georgia"/>
              </a:rPr>
              <a:t>“International	</a:t>
            </a:r>
            <a:r>
              <a:rPr sz="700" b="1" spc="-10" dirty="0">
                <a:latin typeface="Georgia"/>
                <a:cs typeface="Georgia"/>
              </a:rPr>
              <a:t>Good	</a:t>
            </a:r>
            <a:r>
              <a:rPr sz="700" b="1" spc="-5" dirty="0">
                <a:latin typeface="Georgia"/>
                <a:cs typeface="Georgia"/>
              </a:rPr>
              <a:t>Engineering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853685" y="7021194"/>
            <a:ext cx="17760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Georgia"/>
                <a:cs typeface="Georgia"/>
              </a:rPr>
              <a:t>Practices” (IGEP) </a:t>
            </a:r>
            <a:r>
              <a:rPr sz="700" b="1" spc="-10" dirty="0">
                <a:latin typeface="Georgia"/>
                <a:cs typeface="Georgia"/>
              </a:rPr>
              <a:t>in </a:t>
            </a:r>
            <a:r>
              <a:rPr sz="700" b="1" dirty="0">
                <a:latin typeface="Georgia"/>
                <a:cs typeface="Georgia"/>
              </a:rPr>
              <a:t>the</a:t>
            </a:r>
            <a:r>
              <a:rPr sz="700" b="1" spc="-1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Environment;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625085" y="7121778"/>
            <a:ext cx="20720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240665" algn="l"/>
                <a:tab pos="241300" algn="l"/>
                <a:tab pos="636905" algn="l"/>
                <a:tab pos="1596390" algn="l"/>
                <a:tab pos="1910714" algn="l"/>
              </a:tabLst>
            </a:pPr>
            <a:r>
              <a:rPr sz="700" b="1" spc="-5" dirty="0">
                <a:latin typeface="Georgia"/>
                <a:cs typeface="Georgia"/>
              </a:rPr>
              <a:t>T</a:t>
            </a:r>
            <a:r>
              <a:rPr sz="700" b="1" dirty="0">
                <a:latin typeface="Georgia"/>
                <a:cs typeface="Georgia"/>
              </a:rPr>
              <a:t>h</a:t>
            </a:r>
            <a:r>
              <a:rPr sz="700" b="1" spc="-5" dirty="0">
                <a:latin typeface="Georgia"/>
                <a:cs typeface="Georgia"/>
              </a:rPr>
              <a:t>e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-20" dirty="0">
                <a:latin typeface="Georgia"/>
                <a:cs typeface="Georgia"/>
              </a:rPr>
              <a:t>m</a:t>
            </a:r>
            <a:r>
              <a:rPr sz="700" b="1" spc="-5" dirty="0">
                <a:latin typeface="Georgia"/>
                <a:cs typeface="Georgia"/>
              </a:rPr>
              <a:t>pl</a:t>
            </a:r>
            <a:r>
              <a:rPr sz="700" b="1" spc="25" dirty="0">
                <a:latin typeface="Georgia"/>
                <a:cs typeface="Georgia"/>
              </a:rPr>
              <a:t>e</a:t>
            </a:r>
            <a:r>
              <a:rPr sz="700" b="1" spc="-20" dirty="0">
                <a:latin typeface="Georgia"/>
                <a:cs typeface="Georgia"/>
              </a:rPr>
              <a:t>m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n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n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f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dirty="0">
                <a:latin typeface="Georgia"/>
                <a:cs typeface="Georgia"/>
              </a:rPr>
              <a:t>h</a:t>
            </a:r>
            <a:r>
              <a:rPr sz="700" b="1" spc="-5" dirty="0">
                <a:latin typeface="Georgia"/>
                <a:cs typeface="Georgia"/>
              </a:rPr>
              <a:t>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853685" y="7222363"/>
            <a:ext cx="18427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Georgia"/>
                <a:cs typeface="Georgia"/>
              </a:rPr>
              <a:t>“Environmental Policies” </a:t>
            </a:r>
            <a:r>
              <a:rPr sz="700" b="1" dirty="0">
                <a:latin typeface="Georgia"/>
                <a:cs typeface="Georgia"/>
              </a:rPr>
              <a:t>(EP) </a:t>
            </a:r>
            <a:r>
              <a:rPr sz="700" b="1" spc="-10" dirty="0">
                <a:latin typeface="Georgia"/>
                <a:cs typeface="Georgia"/>
              </a:rPr>
              <a:t>are</a:t>
            </a:r>
            <a:r>
              <a:rPr sz="700" b="1" spc="125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the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853685" y="7322946"/>
            <a:ext cx="18427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Georgia"/>
                <a:cs typeface="Georgia"/>
              </a:rPr>
              <a:t>responsibility </a:t>
            </a:r>
            <a:r>
              <a:rPr sz="700" b="1" dirty="0">
                <a:latin typeface="Georgia"/>
                <a:cs typeface="Georgia"/>
              </a:rPr>
              <a:t>of the </a:t>
            </a:r>
            <a:r>
              <a:rPr sz="700" b="1" spc="-5" dirty="0">
                <a:latin typeface="Georgia"/>
                <a:cs typeface="Georgia"/>
              </a:rPr>
              <a:t>client </a:t>
            </a:r>
            <a:r>
              <a:rPr sz="700" b="1" spc="-10" dirty="0">
                <a:latin typeface="Georgia"/>
                <a:cs typeface="Georgia"/>
              </a:rPr>
              <a:t>or</a:t>
            </a:r>
            <a:r>
              <a:rPr sz="700" b="1" spc="9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costumer,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853685" y="7423530"/>
            <a:ext cx="18421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15315" algn="l"/>
                <a:tab pos="969010" algn="l"/>
                <a:tab pos="1230630" algn="l"/>
              </a:tabLst>
            </a:pPr>
            <a:r>
              <a:rPr sz="700" b="1" spc="-10" dirty="0">
                <a:latin typeface="Georgia"/>
                <a:cs typeface="Georgia"/>
              </a:rPr>
              <a:t>including	</a:t>
            </a:r>
            <a:r>
              <a:rPr sz="700" b="1" dirty="0">
                <a:latin typeface="Georgia"/>
                <a:cs typeface="Georgia"/>
              </a:rPr>
              <a:t>way	</a:t>
            </a:r>
            <a:r>
              <a:rPr sz="700" b="1" spc="-10" dirty="0">
                <a:latin typeface="Georgia"/>
                <a:cs typeface="Georgia"/>
              </a:rPr>
              <a:t>of	</a:t>
            </a:r>
            <a:r>
              <a:rPr sz="700" b="1" spc="-5" dirty="0">
                <a:latin typeface="Georgia"/>
                <a:cs typeface="Georgia"/>
              </a:rPr>
              <a:t>assessments,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853685" y="7527163"/>
            <a:ext cx="1842770" cy="3333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400"/>
              </a:lnSpc>
              <a:spcBef>
                <a:spcPts val="140"/>
              </a:spcBef>
            </a:pPr>
            <a:r>
              <a:rPr sz="700" b="1" spc="-5" dirty="0">
                <a:latin typeface="Georgia"/>
                <a:cs typeface="Georgia"/>
              </a:rPr>
              <a:t>consultations, plans, implementation,  complaint redressal, dispute</a:t>
            </a:r>
            <a:r>
              <a:rPr sz="700" b="1" spc="-1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resolution,  disclosure </a:t>
            </a:r>
            <a:r>
              <a:rPr sz="700" b="1" dirty="0">
                <a:latin typeface="Georgia"/>
                <a:cs typeface="Georgia"/>
              </a:rPr>
              <a:t>and </a:t>
            </a:r>
            <a:r>
              <a:rPr sz="700" b="1" spc="-5" dirty="0">
                <a:latin typeface="Georgia"/>
                <a:cs typeface="Georgia"/>
              </a:rPr>
              <a:t>monitoring.</a:t>
            </a:r>
            <a:r>
              <a:rPr sz="700" b="1" spc="13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However,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853685" y="7829168"/>
            <a:ext cx="1846580" cy="12414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600"/>
              </a:lnSpc>
              <a:spcBef>
                <a:spcPts val="140"/>
              </a:spcBef>
            </a:pP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00" b="1" spc="-5" dirty="0">
                <a:latin typeface="Georgia"/>
                <a:cs typeface="Georgia"/>
              </a:rPr>
              <a:t>seeks </a:t>
            </a:r>
            <a:r>
              <a:rPr sz="700" b="1" dirty="0">
                <a:latin typeface="Georgia"/>
                <a:cs typeface="Georgia"/>
              </a:rPr>
              <a:t>to play </a:t>
            </a:r>
            <a:r>
              <a:rPr sz="700" b="1" spc="-5" dirty="0">
                <a:latin typeface="Georgia"/>
                <a:cs typeface="Georgia"/>
              </a:rPr>
              <a:t>a proactive role </a:t>
            </a:r>
            <a:r>
              <a:rPr sz="700" b="1" spc="10" dirty="0">
                <a:latin typeface="Georgia"/>
                <a:cs typeface="Georgia"/>
              </a:rPr>
              <a:t>by </a:t>
            </a:r>
            <a:r>
              <a:rPr sz="700" b="1" i="1" dirty="0">
                <a:latin typeface="Georgia"/>
                <a:cs typeface="Georgia"/>
              </a:rPr>
              <a:t>(i)  </a:t>
            </a:r>
            <a:r>
              <a:rPr sz="700" b="1" spc="-5" dirty="0">
                <a:latin typeface="Georgia"/>
                <a:cs typeface="Georgia"/>
              </a:rPr>
              <a:t>Ensuring stricter compliance with  applicable national standards </a:t>
            </a:r>
            <a:r>
              <a:rPr sz="700" b="1" i="1" dirty="0">
                <a:latin typeface="Georgia"/>
                <a:cs typeface="Georgia"/>
              </a:rPr>
              <a:t>(ii)  </a:t>
            </a:r>
            <a:r>
              <a:rPr sz="700" b="1" spc="-10" dirty="0">
                <a:latin typeface="Georgia"/>
                <a:cs typeface="Georgia"/>
              </a:rPr>
              <a:t>Working </a:t>
            </a:r>
            <a:r>
              <a:rPr sz="700" b="1" dirty="0">
                <a:latin typeface="Georgia"/>
                <a:cs typeface="Georgia"/>
              </a:rPr>
              <a:t>with </a:t>
            </a:r>
            <a:r>
              <a:rPr sz="700" b="1" spc="-10" dirty="0">
                <a:latin typeface="Georgia"/>
                <a:cs typeface="Georgia"/>
              </a:rPr>
              <a:t>client </a:t>
            </a:r>
            <a:r>
              <a:rPr sz="700" b="1" dirty="0">
                <a:latin typeface="Georgia"/>
                <a:cs typeface="Georgia"/>
              </a:rPr>
              <a:t>to strengthen  </a:t>
            </a:r>
            <a:r>
              <a:rPr sz="700" b="1" spc="-5" dirty="0">
                <a:latin typeface="Georgia"/>
                <a:cs typeface="Georgia"/>
              </a:rPr>
              <a:t>country capacity </a:t>
            </a:r>
            <a:r>
              <a:rPr sz="700" b="1" dirty="0">
                <a:latin typeface="Georgia"/>
                <a:cs typeface="Georgia"/>
              </a:rPr>
              <a:t>and </a:t>
            </a:r>
            <a:r>
              <a:rPr sz="700" b="1" spc="-5" dirty="0">
                <a:latin typeface="Georgia"/>
                <a:cs typeface="Georgia"/>
              </a:rPr>
              <a:t>systems </a:t>
            </a:r>
            <a:r>
              <a:rPr sz="700" b="1" i="1" dirty="0">
                <a:latin typeface="Georgia"/>
                <a:cs typeface="Georgia"/>
              </a:rPr>
              <a:t>(iii) </a:t>
            </a:r>
            <a:r>
              <a:rPr sz="700" b="1" spc="-5" dirty="0">
                <a:latin typeface="Georgia"/>
                <a:cs typeface="Georgia"/>
              </a:rPr>
              <a:t>Facts  sharing </a:t>
            </a:r>
            <a:r>
              <a:rPr sz="700" b="1" dirty="0">
                <a:latin typeface="Georgia"/>
                <a:cs typeface="Georgia"/>
              </a:rPr>
              <a:t>with clients on </a:t>
            </a:r>
            <a:r>
              <a:rPr sz="700" b="1" spc="-5" dirty="0">
                <a:latin typeface="Georgia"/>
                <a:cs typeface="Georgia"/>
              </a:rPr>
              <a:t>“International/  </a:t>
            </a:r>
            <a:r>
              <a:rPr sz="700" b="1" spc="-10" dirty="0">
                <a:latin typeface="Georgia"/>
                <a:cs typeface="Georgia"/>
              </a:rPr>
              <a:t>Global </a:t>
            </a:r>
            <a:r>
              <a:rPr sz="700" b="1" spc="-5" dirty="0">
                <a:latin typeface="Georgia"/>
                <a:cs typeface="Georgia"/>
              </a:rPr>
              <a:t>Good Practices” (I/ GGP).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 </a:t>
            </a:r>
            <a:r>
              <a:rPr sz="700" b="1" spc="-10" dirty="0">
                <a:latin typeface="Georgia"/>
                <a:cs typeface="Georgia"/>
              </a:rPr>
              <a:t>provide </a:t>
            </a:r>
            <a:r>
              <a:rPr sz="700" b="1" spc="-5" dirty="0">
                <a:latin typeface="Georgia"/>
                <a:cs typeface="Georgia"/>
              </a:rPr>
              <a:t>support </a:t>
            </a:r>
            <a:r>
              <a:rPr sz="700" b="1" dirty="0">
                <a:latin typeface="Georgia"/>
                <a:cs typeface="Georgia"/>
              </a:rPr>
              <a:t>to </a:t>
            </a:r>
            <a:r>
              <a:rPr sz="700" b="1" spc="-5" dirty="0">
                <a:latin typeface="Georgia"/>
                <a:cs typeface="Georgia"/>
              </a:rPr>
              <a:t>clients during  </a:t>
            </a:r>
            <a:r>
              <a:rPr sz="700" b="1" spc="-10" dirty="0">
                <a:latin typeface="Georgia"/>
                <a:cs typeface="Georgia"/>
              </a:rPr>
              <a:t>project </a:t>
            </a:r>
            <a:r>
              <a:rPr sz="700" b="1" spc="-5" dirty="0">
                <a:latin typeface="Georgia"/>
                <a:cs typeface="Georgia"/>
              </a:rPr>
              <a:t>processing, </a:t>
            </a:r>
            <a:r>
              <a:rPr sz="700" b="1" spc="-10" dirty="0">
                <a:latin typeface="Georgia"/>
                <a:cs typeface="Georgia"/>
              </a:rPr>
              <a:t>monitoring  </a:t>
            </a:r>
            <a:r>
              <a:rPr sz="700" b="1" spc="-5" dirty="0">
                <a:latin typeface="Georgia"/>
                <a:cs typeface="Georgia"/>
              </a:rPr>
              <a:t>supervision where </a:t>
            </a:r>
            <a:r>
              <a:rPr sz="700" b="1" spc="-10" dirty="0">
                <a:latin typeface="Georgia"/>
                <a:cs typeface="Georgia"/>
              </a:rPr>
              <a:t>and</a:t>
            </a:r>
            <a:r>
              <a:rPr sz="700" b="1" spc="15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whenever  essential </a:t>
            </a:r>
            <a:r>
              <a:rPr sz="700" b="1" spc="-10" dirty="0">
                <a:latin typeface="Georgia"/>
                <a:cs typeface="Georgia"/>
              </a:rPr>
              <a:t>in </a:t>
            </a:r>
            <a:r>
              <a:rPr sz="700" b="1" dirty="0">
                <a:latin typeface="Georgia"/>
                <a:cs typeface="Georgia"/>
              </a:rPr>
              <a:t>the </a:t>
            </a:r>
            <a:r>
              <a:rPr sz="700" b="1" spc="-10" dirty="0">
                <a:latin typeface="Georgia"/>
                <a:cs typeface="Georgia"/>
              </a:rPr>
              <a:t>field </a:t>
            </a:r>
            <a:r>
              <a:rPr sz="700" b="1" dirty="0">
                <a:latin typeface="Georgia"/>
                <a:cs typeface="Georgia"/>
              </a:rPr>
              <a:t>of </a:t>
            </a:r>
            <a:r>
              <a:rPr sz="700" b="1" spc="-5" dirty="0">
                <a:latin typeface="Georgia"/>
                <a:cs typeface="Georgia"/>
              </a:rPr>
              <a:t>“Environmental  Goals”</a:t>
            </a:r>
            <a:r>
              <a:rPr sz="700" b="1" spc="-20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(EG).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460750" y="2252852"/>
            <a:ext cx="76200" cy="19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207000" y="2463672"/>
            <a:ext cx="76200" cy="199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46885" y="3712717"/>
            <a:ext cx="76200" cy="199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41700" y="3710177"/>
            <a:ext cx="76200" cy="19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187950" y="3710177"/>
            <a:ext cx="76200" cy="19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42334" y="5929502"/>
            <a:ext cx="76200" cy="1993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80329" y="5928867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09"/>
                </a:moveTo>
                <a:lnTo>
                  <a:pt x="0" y="359409"/>
                </a:lnTo>
                <a:lnTo>
                  <a:pt x="38100" y="435609"/>
                </a:lnTo>
                <a:lnTo>
                  <a:pt x="69850" y="372109"/>
                </a:lnTo>
                <a:lnTo>
                  <a:pt x="33274" y="372109"/>
                </a:lnTo>
                <a:lnTo>
                  <a:pt x="33274" y="359409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09"/>
                </a:lnTo>
                <a:lnTo>
                  <a:pt x="42799" y="372109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09"/>
                </a:moveTo>
                <a:lnTo>
                  <a:pt x="42799" y="359409"/>
                </a:lnTo>
                <a:lnTo>
                  <a:pt x="42799" y="372109"/>
                </a:lnTo>
                <a:lnTo>
                  <a:pt x="69850" y="372109"/>
                </a:lnTo>
                <a:lnTo>
                  <a:pt x="76200" y="359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80965" y="5930138"/>
            <a:ext cx="76200" cy="199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58845" y="2450337"/>
            <a:ext cx="76200" cy="199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95" name="object 9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152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61212" y="728217"/>
            <a:ext cx="5966460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189480" marR="5080" indent="-2177415">
              <a:lnSpc>
                <a:spcPts val="1200"/>
              </a:lnSpc>
              <a:spcBef>
                <a:spcPts val="195"/>
              </a:spcBef>
            </a:pP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Figure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33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(d)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The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Policy </a:t>
            </a:r>
            <a:r>
              <a:rPr sz="1050" b="1" u="dbl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Requirements; </a:t>
            </a:r>
            <a:r>
              <a:rPr sz="1050" b="1" u="dbl" spc="-10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Roles </a:t>
            </a:r>
            <a:r>
              <a:rPr sz="1050" b="1" u="dbl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and Responsibilities </a:t>
            </a:r>
            <a:r>
              <a:rPr sz="1050" b="1" u="sng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o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f </a:t>
            </a:r>
            <a:r>
              <a:rPr sz="1050" b="1" spc="-5" dirty="0">
                <a:solidFill>
                  <a:srgbClr val="FFC000"/>
                </a:solidFill>
                <a:latin typeface="Georgia"/>
                <a:cs typeface="Georgia"/>
              </a:rPr>
              <a:t>t</a:t>
            </a:r>
            <a:r>
              <a:rPr sz="1050" b="1" u="sng" spc="-5" dirty="0">
                <a:solidFill>
                  <a:srgbClr val="FFC000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h</a:t>
            </a:r>
            <a:r>
              <a:rPr sz="1050" b="1" spc="-5" dirty="0">
                <a:solidFill>
                  <a:srgbClr val="FFC000"/>
                </a:solidFill>
                <a:latin typeface="Georgia"/>
                <a:cs typeface="Georgia"/>
              </a:rPr>
              <a:t>e </a:t>
            </a:r>
            <a:r>
              <a:rPr sz="1050" b="1" dirty="0">
                <a:solidFill>
                  <a:srgbClr val="FFC000"/>
                </a:solidFill>
                <a:latin typeface="Georgia"/>
                <a:cs typeface="Georgia"/>
              </a:rPr>
              <a:t>Environment 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Social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Framework.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11879" y="263156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274" y="372110"/>
                </a:lnTo>
                <a:lnTo>
                  <a:pt x="33274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10"/>
                </a:lnTo>
                <a:lnTo>
                  <a:pt x="42799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799" y="359410"/>
                </a:lnTo>
                <a:lnTo>
                  <a:pt x="42799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6270" y="263029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274" y="372110"/>
                </a:lnTo>
                <a:lnTo>
                  <a:pt x="33274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10"/>
                </a:lnTo>
                <a:lnTo>
                  <a:pt x="42799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799" y="359410"/>
                </a:lnTo>
                <a:lnTo>
                  <a:pt x="42799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45004" y="2630296"/>
            <a:ext cx="3449320" cy="1270"/>
          </a:xfrm>
          <a:custGeom>
            <a:avLst/>
            <a:gdLst/>
            <a:ahLst/>
            <a:cxnLst/>
            <a:rect l="l" t="t" r="r" b="b"/>
            <a:pathLst>
              <a:path w="3449320" h="1269">
                <a:moveTo>
                  <a:pt x="0" y="0"/>
                </a:moveTo>
                <a:lnTo>
                  <a:pt x="3449320" y="127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03625" y="2216911"/>
            <a:ext cx="90805" cy="414020"/>
          </a:xfrm>
          <a:custGeom>
            <a:avLst/>
            <a:gdLst/>
            <a:ahLst/>
            <a:cxnLst/>
            <a:rect l="l" t="t" r="r" b="b"/>
            <a:pathLst>
              <a:path w="90804" h="414019">
                <a:moveTo>
                  <a:pt x="0" y="310515"/>
                </a:moveTo>
                <a:lnTo>
                  <a:pt x="22733" y="310515"/>
                </a:lnTo>
                <a:lnTo>
                  <a:pt x="22733" y="0"/>
                </a:lnTo>
                <a:lnTo>
                  <a:pt x="68072" y="0"/>
                </a:lnTo>
                <a:lnTo>
                  <a:pt x="68072" y="310515"/>
                </a:lnTo>
                <a:lnTo>
                  <a:pt x="90804" y="310515"/>
                </a:lnTo>
                <a:lnTo>
                  <a:pt x="45338" y="414020"/>
                </a:lnTo>
                <a:lnTo>
                  <a:pt x="0" y="31051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82570" y="1276222"/>
            <a:ext cx="1730375" cy="946150"/>
          </a:xfrm>
          <a:custGeom>
            <a:avLst/>
            <a:gdLst/>
            <a:ahLst/>
            <a:cxnLst/>
            <a:rect l="l" t="t" r="r" b="b"/>
            <a:pathLst>
              <a:path w="1730375" h="946150">
                <a:moveTo>
                  <a:pt x="1547240" y="0"/>
                </a:moveTo>
                <a:lnTo>
                  <a:pt x="181228" y="0"/>
                </a:lnTo>
                <a:lnTo>
                  <a:pt x="162686" y="1270"/>
                </a:lnTo>
                <a:lnTo>
                  <a:pt x="110235" y="15240"/>
                </a:lnTo>
                <a:lnTo>
                  <a:pt x="65277" y="43179"/>
                </a:lnTo>
                <a:lnTo>
                  <a:pt x="30352" y="82550"/>
                </a:lnTo>
                <a:lnTo>
                  <a:pt x="7746" y="130809"/>
                </a:lnTo>
                <a:lnTo>
                  <a:pt x="68" y="181609"/>
                </a:lnTo>
                <a:lnTo>
                  <a:pt x="0" y="184150"/>
                </a:lnTo>
                <a:lnTo>
                  <a:pt x="126" y="765809"/>
                </a:lnTo>
                <a:lnTo>
                  <a:pt x="8889" y="820420"/>
                </a:lnTo>
                <a:lnTo>
                  <a:pt x="32384" y="867409"/>
                </a:lnTo>
                <a:lnTo>
                  <a:pt x="68198" y="905509"/>
                </a:lnTo>
                <a:lnTo>
                  <a:pt x="113537" y="933450"/>
                </a:lnTo>
                <a:lnTo>
                  <a:pt x="166369" y="946150"/>
                </a:lnTo>
                <a:lnTo>
                  <a:pt x="1567814" y="946150"/>
                </a:lnTo>
                <a:lnTo>
                  <a:pt x="1603628" y="938529"/>
                </a:lnTo>
                <a:lnTo>
                  <a:pt x="1616938" y="933450"/>
                </a:lnTo>
                <a:lnTo>
                  <a:pt x="167131" y="933450"/>
                </a:lnTo>
                <a:lnTo>
                  <a:pt x="150113" y="930909"/>
                </a:lnTo>
                <a:lnTo>
                  <a:pt x="103123" y="914400"/>
                </a:lnTo>
                <a:lnTo>
                  <a:pt x="63626" y="885190"/>
                </a:lnTo>
                <a:lnTo>
                  <a:pt x="34035" y="845820"/>
                </a:lnTo>
                <a:lnTo>
                  <a:pt x="16509" y="798829"/>
                </a:lnTo>
                <a:lnTo>
                  <a:pt x="12773" y="181609"/>
                </a:lnTo>
                <a:lnTo>
                  <a:pt x="13588" y="167640"/>
                </a:lnTo>
                <a:lnTo>
                  <a:pt x="25780" y="118109"/>
                </a:lnTo>
                <a:lnTo>
                  <a:pt x="50926" y="76200"/>
                </a:lnTo>
                <a:lnTo>
                  <a:pt x="86994" y="43179"/>
                </a:lnTo>
                <a:lnTo>
                  <a:pt x="131190" y="20320"/>
                </a:lnTo>
                <a:lnTo>
                  <a:pt x="181990" y="12700"/>
                </a:lnTo>
                <a:lnTo>
                  <a:pt x="1613509" y="12700"/>
                </a:lnTo>
                <a:lnTo>
                  <a:pt x="1599691" y="7620"/>
                </a:lnTo>
                <a:lnTo>
                  <a:pt x="1582165" y="3809"/>
                </a:lnTo>
                <a:lnTo>
                  <a:pt x="1564004" y="1270"/>
                </a:lnTo>
                <a:lnTo>
                  <a:pt x="1547240" y="0"/>
                </a:lnTo>
                <a:close/>
              </a:path>
              <a:path w="1730375" h="946150">
                <a:moveTo>
                  <a:pt x="1613509" y="12700"/>
                </a:moveTo>
                <a:lnTo>
                  <a:pt x="1547240" y="12700"/>
                </a:lnTo>
                <a:lnTo>
                  <a:pt x="1563369" y="13970"/>
                </a:lnTo>
                <a:lnTo>
                  <a:pt x="1580260" y="16509"/>
                </a:lnTo>
                <a:lnTo>
                  <a:pt x="1627377" y="33020"/>
                </a:lnTo>
                <a:lnTo>
                  <a:pt x="1666874" y="62229"/>
                </a:lnTo>
                <a:lnTo>
                  <a:pt x="1696465" y="100329"/>
                </a:lnTo>
                <a:lnTo>
                  <a:pt x="1713991" y="147320"/>
                </a:lnTo>
                <a:lnTo>
                  <a:pt x="1717674" y="181609"/>
                </a:lnTo>
                <a:lnTo>
                  <a:pt x="1717557" y="765809"/>
                </a:lnTo>
                <a:lnTo>
                  <a:pt x="1710435" y="812800"/>
                </a:lnTo>
                <a:lnTo>
                  <a:pt x="1689226" y="857250"/>
                </a:lnTo>
                <a:lnTo>
                  <a:pt x="1656587" y="894079"/>
                </a:lnTo>
                <a:lnTo>
                  <a:pt x="1614677" y="920750"/>
                </a:lnTo>
                <a:lnTo>
                  <a:pt x="1565909" y="933450"/>
                </a:lnTo>
                <a:lnTo>
                  <a:pt x="1616938" y="933450"/>
                </a:lnTo>
                <a:lnTo>
                  <a:pt x="1650999" y="914400"/>
                </a:lnTo>
                <a:lnTo>
                  <a:pt x="1689607" y="878840"/>
                </a:lnTo>
                <a:lnTo>
                  <a:pt x="1716531" y="833120"/>
                </a:lnTo>
                <a:lnTo>
                  <a:pt x="1729612" y="781050"/>
                </a:lnTo>
                <a:lnTo>
                  <a:pt x="1730374" y="181609"/>
                </a:lnTo>
                <a:lnTo>
                  <a:pt x="1729231" y="162559"/>
                </a:lnTo>
                <a:lnTo>
                  <a:pt x="1715134" y="110490"/>
                </a:lnTo>
                <a:lnTo>
                  <a:pt x="1687321" y="64770"/>
                </a:lnTo>
                <a:lnTo>
                  <a:pt x="1648078" y="30479"/>
                </a:lnTo>
                <a:lnTo>
                  <a:pt x="1616963" y="13970"/>
                </a:lnTo>
                <a:lnTo>
                  <a:pt x="1613509" y="12700"/>
                </a:lnTo>
                <a:close/>
              </a:path>
              <a:path w="1730375" h="946150">
                <a:moveTo>
                  <a:pt x="1547240" y="25400"/>
                </a:moveTo>
                <a:lnTo>
                  <a:pt x="182625" y="25400"/>
                </a:lnTo>
                <a:lnTo>
                  <a:pt x="166496" y="26670"/>
                </a:lnTo>
                <a:lnTo>
                  <a:pt x="121284" y="38100"/>
                </a:lnTo>
                <a:lnTo>
                  <a:pt x="82422" y="62229"/>
                </a:lnTo>
                <a:lnTo>
                  <a:pt x="52069" y="95250"/>
                </a:lnTo>
                <a:lnTo>
                  <a:pt x="32384" y="137159"/>
                </a:lnTo>
                <a:lnTo>
                  <a:pt x="25473" y="181609"/>
                </a:lnTo>
                <a:lnTo>
                  <a:pt x="25526" y="762000"/>
                </a:lnTo>
                <a:lnTo>
                  <a:pt x="32765" y="811529"/>
                </a:lnTo>
                <a:lnTo>
                  <a:pt x="52704" y="852170"/>
                </a:lnTo>
                <a:lnTo>
                  <a:pt x="83311" y="885190"/>
                </a:lnTo>
                <a:lnTo>
                  <a:pt x="95630" y="895350"/>
                </a:lnTo>
                <a:lnTo>
                  <a:pt x="136905" y="914400"/>
                </a:lnTo>
                <a:lnTo>
                  <a:pt x="167766" y="920750"/>
                </a:lnTo>
                <a:lnTo>
                  <a:pt x="1564004" y="920750"/>
                </a:lnTo>
                <a:lnTo>
                  <a:pt x="1609216" y="908050"/>
                </a:lnTo>
                <a:lnTo>
                  <a:pt x="1633727" y="895350"/>
                </a:lnTo>
                <a:lnTo>
                  <a:pt x="169036" y="895350"/>
                </a:lnTo>
                <a:lnTo>
                  <a:pt x="143255" y="890270"/>
                </a:lnTo>
                <a:lnTo>
                  <a:pt x="131190" y="885190"/>
                </a:lnTo>
                <a:lnTo>
                  <a:pt x="119633" y="880109"/>
                </a:lnTo>
                <a:lnTo>
                  <a:pt x="108711" y="873759"/>
                </a:lnTo>
                <a:lnTo>
                  <a:pt x="98551" y="864870"/>
                </a:lnTo>
                <a:lnTo>
                  <a:pt x="89153" y="857250"/>
                </a:lnTo>
                <a:lnTo>
                  <a:pt x="66547" y="825500"/>
                </a:lnTo>
                <a:lnTo>
                  <a:pt x="51434" y="777240"/>
                </a:lnTo>
                <a:lnTo>
                  <a:pt x="50868" y="181609"/>
                </a:lnTo>
                <a:lnTo>
                  <a:pt x="51561" y="168909"/>
                </a:lnTo>
                <a:lnTo>
                  <a:pt x="61467" y="130809"/>
                </a:lnTo>
                <a:lnTo>
                  <a:pt x="90042" y="88900"/>
                </a:lnTo>
                <a:lnTo>
                  <a:pt x="120649" y="66040"/>
                </a:lnTo>
                <a:lnTo>
                  <a:pt x="157098" y="53340"/>
                </a:lnTo>
                <a:lnTo>
                  <a:pt x="170306" y="50800"/>
                </a:lnTo>
                <a:lnTo>
                  <a:pt x="1632711" y="50800"/>
                </a:lnTo>
                <a:lnTo>
                  <a:pt x="1621916" y="44450"/>
                </a:lnTo>
                <a:lnTo>
                  <a:pt x="1608073" y="38100"/>
                </a:lnTo>
                <a:lnTo>
                  <a:pt x="1593468" y="31750"/>
                </a:lnTo>
                <a:lnTo>
                  <a:pt x="1578355" y="27940"/>
                </a:lnTo>
                <a:lnTo>
                  <a:pt x="1547240" y="25400"/>
                </a:lnTo>
                <a:close/>
              </a:path>
              <a:path w="1730375" h="946150">
                <a:moveTo>
                  <a:pt x="1632711" y="50800"/>
                </a:moveTo>
                <a:lnTo>
                  <a:pt x="1547240" y="50800"/>
                </a:lnTo>
                <a:lnTo>
                  <a:pt x="1574545" y="53340"/>
                </a:lnTo>
                <a:lnTo>
                  <a:pt x="1587245" y="57150"/>
                </a:lnTo>
                <a:lnTo>
                  <a:pt x="1621662" y="73659"/>
                </a:lnTo>
                <a:lnTo>
                  <a:pt x="1657349" y="109220"/>
                </a:lnTo>
                <a:lnTo>
                  <a:pt x="1673859" y="144779"/>
                </a:lnTo>
                <a:lnTo>
                  <a:pt x="1679459" y="181609"/>
                </a:lnTo>
                <a:lnTo>
                  <a:pt x="1679447" y="765809"/>
                </a:lnTo>
                <a:lnTo>
                  <a:pt x="1673478" y="803909"/>
                </a:lnTo>
                <a:lnTo>
                  <a:pt x="1656714" y="838200"/>
                </a:lnTo>
                <a:lnTo>
                  <a:pt x="1620646" y="873759"/>
                </a:lnTo>
                <a:lnTo>
                  <a:pt x="1585975" y="890270"/>
                </a:lnTo>
                <a:lnTo>
                  <a:pt x="1560194" y="895350"/>
                </a:lnTo>
                <a:lnTo>
                  <a:pt x="1633727" y="895350"/>
                </a:lnTo>
                <a:lnTo>
                  <a:pt x="1669287" y="863600"/>
                </a:lnTo>
                <a:lnTo>
                  <a:pt x="1692782" y="824229"/>
                </a:lnTo>
                <a:lnTo>
                  <a:pt x="1704212" y="779779"/>
                </a:lnTo>
                <a:lnTo>
                  <a:pt x="1704906" y="181609"/>
                </a:lnTo>
                <a:lnTo>
                  <a:pt x="1704085" y="166370"/>
                </a:lnTo>
                <a:lnTo>
                  <a:pt x="1692274" y="120650"/>
                </a:lnTo>
                <a:lnTo>
                  <a:pt x="1668525" y="82550"/>
                </a:lnTo>
                <a:lnTo>
                  <a:pt x="1634870" y="52070"/>
                </a:lnTo>
                <a:lnTo>
                  <a:pt x="1632711" y="50800"/>
                </a:lnTo>
                <a:close/>
              </a:path>
              <a:path w="1730375" h="946150">
                <a:moveTo>
                  <a:pt x="1547240" y="63500"/>
                </a:moveTo>
                <a:lnTo>
                  <a:pt x="172211" y="63500"/>
                </a:lnTo>
                <a:lnTo>
                  <a:pt x="160273" y="66040"/>
                </a:lnTo>
                <a:lnTo>
                  <a:pt x="117347" y="82550"/>
                </a:lnTo>
                <a:lnTo>
                  <a:pt x="84581" y="115570"/>
                </a:lnTo>
                <a:lnTo>
                  <a:pt x="66166" y="157479"/>
                </a:lnTo>
                <a:lnTo>
                  <a:pt x="63550" y="763270"/>
                </a:lnTo>
                <a:lnTo>
                  <a:pt x="64007" y="774700"/>
                </a:lnTo>
                <a:lnTo>
                  <a:pt x="77342" y="819150"/>
                </a:lnTo>
                <a:lnTo>
                  <a:pt x="106171" y="854709"/>
                </a:lnTo>
                <a:lnTo>
                  <a:pt x="146303" y="877570"/>
                </a:lnTo>
                <a:lnTo>
                  <a:pt x="169671" y="882650"/>
                </a:lnTo>
                <a:lnTo>
                  <a:pt x="1558289" y="882650"/>
                </a:lnTo>
                <a:lnTo>
                  <a:pt x="1570227" y="881379"/>
                </a:lnTo>
                <a:lnTo>
                  <a:pt x="1581530" y="878840"/>
                </a:lnTo>
                <a:lnTo>
                  <a:pt x="1592706" y="875029"/>
                </a:lnTo>
                <a:lnTo>
                  <a:pt x="1603120" y="869950"/>
                </a:lnTo>
                <a:lnTo>
                  <a:pt x="170306" y="869950"/>
                </a:lnTo>
                <a:lnTo>
                  <a:pt x="159765" y="868679"/>
                </a:lnTo>
                <a:lnTo>
                  <a:pt x="121919" y="850900"/>
                </a:lnTo>
                <a:lnTo>
                  <a:pt x="93471" y="821690"/>
                </a:lnTo>
                <a:lnTo>
                  <a:pt x="78104" y="783590"/>
                </a:lnTo>
                <a:lnTo>
                  <a:pt x="76275" y="181609"/>
                </a:lnTo>
                <a:lnTo>
                  <a:pt x="76961" y="170179"/>
                </a:lnTo>
                <a:lnTo>
                  <a:pt x="90042" y="130809"/>
                </a:lnTo>
                <a:lnTo>
                  <a:pt x="116585" y="99059"/>
                </a:lnTo>
                <a:lnTo>
                  <a:pt x="124967" y="93979"/>
                </a:lnTo>
                <a:lnTo>
                  <a:pt x="133857" y="87629"/>
                </a:lnTo>
                <a:lnTo>
                  <a:pt x="143255" y="83820"/>
                </a:lnTo>
                <a:lnTo>
                  <a:pt x="153288" y="80009"/>
                </a:lnTo>
                <a:lnTo>
                  <a:pt x="163321" y="77470"/>
                </a:lnTo>
                <a:lnTo>
                  <a:pt x="174116" y="76200"/>
                </a:lnTo>
                <a:lnTo>
                  <a:pt x="1600136" y="76200"/>
                </a:lnTo>
                <a:lnTo>
                  <a:pt x="1594865" y="73659"/>
                </a:lnTo>
                <a:lnTo>
                  <a:pt x="1584070" y="69850"/>
                </a:lnTo>
                <a:lnTo>
                  <a:pt x="1572640" y="66040"/>
                </a:lnTo>
                <a:lnTo>
                  <a:pt x="1560829" y="64770"/>
                </a:lnTo>
                <a:lnTo>
                  <a:pt x="1547240" y="63500"/>
                </a:lnTo>
                <a:close/>
              </a:path>
              <a:path w="1730375" h="946150">
                <a:moveTo>
                  <a:pt x="1600136" y="76200"/>
                </a:moveTo>
                <a:lnTo>
                  <a:pt x="1547240" y="76200"/>
                </a:lnTo>
                <a:lnTo>
                  <a:pt x="1560067" y="77470"/>
                </a:lnTo>
                <a:lnTo>
                  <a:pt x="1570735" y="78740"/>
                </a:lnTo>
                <a:lnTo>
                  <a:pt x="1608454" y="95250"/>
                </a:lnTo>
                <a:lnTo>
                  <a:pt x="1637029" y="124459"/>
                </a:lnTo>
                <a:lnTo>
                  <a:pt x="1652396" y="163829"/>
                </a:lnTo>
                <a:lnTo>
                  <a:pt x="1654098" y="764540"/>
                </a:lnTo>
                <a:lnTo>
                  <a:pt x="1653412" y="775970"/>
                </a:lnTo>
                <a:lnTo>
                  <a:pt x="1640458" y="816609"/>
                </a:lnTo>
                <a:lnTo>
                  <a:pt x="1613915" y="847090"/>
                </a:lnTo>
                <a:lnTo>
                  <a:pt x="1567052" y="868679"/>
                </a:lnTo>
                <a:lnTo>
                  <a:pt x="1556384" y="869950"/>
                </a:lnTo>
                <a:lnTo>
                  <a:pt x="1603120" y="869950"/>
                </a:lnTo>
                <a:lnTo>
                  <a:pt x="1638807" y="840740"/>
                </a:lnTo>
                <a:lnTo>
                  <a:pt x="1661159" y="800100"/>
                </a:lnTo>
                <a:lnTo>
                  <a:pt x="1666805" y="764540"/>
                </a:lnTo>
                <a:lnTo>
                  <a:pt x="1666773" y="181609"/>
                </a:lnTo>
                <a:lnTo>
                  <a:pt x="1657984" y="137159"/>
                </a:lnTo>
                <a:lnTo>
                  <a:pt x="1632711" y="99059"/>
                </a:lnTo>
                <a:lnTo>
                  <a:pt x="1605406" y="78740"/>
                </a:lnTo>
                <a:lnTo>
                  <a:pt x="1600136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039617" y="1417447"/>
            <a:ext cx="1216025" cy="5226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100330">
              <a:lnSpc>
                <a:spcPts val="980"/>
              </a:lnSpc>
              <a:spcBef>
                <a:spcPts val="155"/>
              </a:spcBef>
            </a:pPr>
            <a:r>
              <a:rPr sz="850" b="1" spc="-10" dirty="0">
                <a:solidFill>
                  <a:srgbClr val="FF0000"/>
                </a:solidFill>
                <a:latin typeface="Georgia"/>
                <a:cs typeface="Georgia"/>
              </a:rPr>
              <a:t>D. 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 </a:t>
            </a:r>
            <a:r>
              <a:rPr sz="850" b="1" spc="-10" dirty="0">
                <a:solidFill>
                  <a:srgbClr val="FF0000"/>
                </a:solidFill>
                <a:latin typeface="Georgia"/>
                <a:cs typeface="Georgia"/>
              </a:rPr>
              <a:t>Policy</a:t>
            </a:r>
            <a:r>
              <a:rPr sz="85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Requirements;</a:t>
            </a:r>
            <a:endParaRPr sz="850">
              <a:latin typeface="Georgia"/>
              <a:cs typeface="Georgia"/>
            </a:endParaRPr>
          </a:p>
          <a:p>
            <a:pPr marL="143510" marR="135890" indent="124460">
              <a:lnSpc>
                <a:spcPts val="960"/>
              </a:lnSpc>
            </a:pP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E. 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Roles </a:t>
            </a:r>
            <a:r>
              <a:rPr sz="850" b="1" spc="-10" dirty="0">
                <a:solidFill>
                  <a:srgbClr val="FF0000"/>
                </a:solidFill>
                <a:latin typeface="Georgia"/>
                <a:cs typeface="Georgia"/>
              </a:rPr>
              <a:t>and  Resp</a:t>
            </a:r>
            <a:r>
              <a:rPr sz="850" b="1" spc="5" dirty="0">
                <a:solidFill>
                  <a:srgbClr val="FF0000"/>
                </a:solidFill>
                <a:latin typeface="Georgia"/>
                <a:cs typeface="Georgia"/>
              </a:rPr>
              <a:t>o</a:t>
            </a: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n</a:t>
            </a:r>
            <a:r>
              <a:rPr sz="850" b="1" spc="10" dirty="0">
                <a:solidFill>
                  <a:srgbClr val="FF0000"/>
                </a:solidFill>
                <a:latin typeface="Georgia"/>
                <a:cs typeface="Georgia"/>
              </a:rPr>
              <a:t>s</a:t>
            </a: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b</a:t>
            </a: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850" b="1" spc="15" dirty="0">
                <a:solidFill>
                  <a:srgbClr val="FF0000"/>
                </a:solidFill>
                <a:latin typeface="Georgia"/>
                <a:cs typeface="Georgia"/>
              </a:rPr>
              <a:t>l</a:t>
            </a: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850" b="1" spc="-15" dirty="0">
                <a:solidFill>
                  <a:srgbClr val="FF0000"/>
                </a:solidFill>
                <a:latin typeface="Georgia"/>
                <a:cs typeface="Georgia"/>
              </a:rPr>
              <a:t>i</a:t>
            </a:r>
            <a:r>
              <a:rPr sz="850" b="1" spc="10" dirty="0">
                <a:solidFill>
                  <a:srgbClr val="FF0000"/>
                </a:solidFill>
                <a:latin typeface="Georgia"/>
                <a:cs typeface="Georgia"/>
              </a:rPr>
              <a:t>e</a:t>
            </a:r>
            <a:r>
              <a:rPr sz="850" b="1" spc="-5" dirty="0">
                <a:solidFill>
                  <a:srgbClr val="FF0000"/>
                </a:solidFill>
                <a:latin typeface="Georgia"/>
                <a:cs typeface="Georgia"/>
              </a:rPr>
              <a:t>s;</a:t>
            </a:r>
            <a:endParaRPr sz="850">
              <a:latin typeface="Georgia"/>
              <a:cs typeface="Georg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5590" y="2630296"/>
            <a:ext cx="76200" cy="435609"/>
          </a:xfrm>
          <a:custGeom>
            <a:avLst/>
            <a:gdLst/>
            <a:ahLst/>
            <a:cxnLst/>
            <a:rect l="l" t="t" r="r" b="b"/>
            <a:pathLst>
              <a:path w="76200" h="435610">
                <a:moveTo>
                  <a:pt x="33274" y="359410"/>
                </a:moveTo>
                <a:lnTo>
                  <a:pt x="0" y="359410"/>
                </a:lnTo>
                <a:lnTo>
                  <a:pt x="38100" y="435610"/>
                </a:lnTo>
                <a:lnTo>
                  <a:pt x="69850" y="372110"/>
                </a:lnTo>
                <a:lnTo>
                  <a:pt x="33274" y="372110"/>
                </a:lnTo>
                <a:lnTo>
                  <a:pt x="33274" y="359410"/>
                </a:lnTo>
                <a:close/>
              </a:path>
              <a:path w="76200" h="435610">
                <a:moveTo>
                  <a:pt x="42799" y="0"/>
                </a:moveTo>
                <a:lnTo>
                  <a:pt x="33274" y="0"/>
                </a:lnTo>
                <a:lnTo>
                  <a:pt x="33274" y="372110"/>
                </a:lnTo>
                <a:lnTo>
                  <a:pt x="42799" y="372110"/>
                </a:lnTo>
                <a:lnTo>
                  <a:pt x="42799" y="0"/>
                </a:lnTo>
                <a:close/>
              </a:path>
              <a:path w="76200" h="435610">
                <a:moveTo>
                  <a:pt x="76200" y="359410"/>
                </a:moveTo>
                <a:lnTo>
                  <a:pt x="42799" y="359410"/>
                </a:lnTo>
                <a:lnTo>
                  <a:pt x="42799" y="372110"/>
                </a:lnTo>
                <a:lnTo>
                  <a:pt x="69850" y="372110"/>
                </a:lnTo>
                <a:lnTo>
                  <a:pt x="76200" y="359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2479" y="2891154"/>
            <a:ext cx="1578610" cy="2391410"/>
          </a:xfrm>
          <a:custGeom>
            <a:avLst/>
            <a:gdLst/>
            <a:ahLst/>
            <a:cxnLst/>
            <a:rect l="l" t="t" r="r" b="b"/>
            <a:pathLst>
              <a:path w="1578610" h="2391410">
                <a:moveTo>
                  <a:pt x="1315466" y="0"/>
                </a:moveTo>
                <a:lnTo>
                  <a:pt x="263144" y="0"/>
                </a:lnTo>
                <a:lnTo>
                  <a:pt x="215854" y="4240"/>
                </a:lnTo>
                <a:lnTo>
                  <a:pt x="171341" y="16467"/>
                </a:lnTo>
                <a:lnTo>
                  <a:pt x="130349" y="35936"/>
                </a:lnTo>
                <a:lnTo>
                  <a:pt x="93621" y="61902"/>
                </a:lnTo>
                <a:lnTo>
                  <a:pt x="61902" y="93621"/>
                </a:lnTo>
                <a:lnTo>
                  <a:pt x="35936" y="130349"/>
                </a:lnTo>
                <a:lnTo>
                  <a:pt x="16467" y="171341"/>
                </a:lnTo>
                <a:lnTo>
                  <a:pt x="4240" y="215854"/>
                </a:lnTo>
                <a:lnTo>
                  <a:pt x="0" y="263144"/>
                </a:lnTo>
                <a:lnTo>
                  <a:pt x="0" y="2128266"/>
                </a:lnTo>
                <a:lnTo>
                  <a:pt x="4240" y="2175555"/>
                </a:lnTo>
                <a:lnTo>
                  <a:pt x="16467" y="2220068"/>
                </a:lnTo>
                <a:lnTo>
                  <a:pt x="35936" y="2261060"/>
                </a:lnTo>
                <a:lnTo>
                  <a:pt x="61902" y="2297788"/>
                </a:lnTo>
                <a:lnTo>
                  <a:pt x="93621" y="2329507"/>
                </a:lnTo>
                <a:lnTo>
                  <a:pt x="130349" y="2355473"/>
                </a:lnTo>
                <a:lnTo>
                  <a:pt x="171341" y="2374942"/>
                </a:lnTo>
                <a:lnTo>
                  <a:pt x="215854" y="2387169"/>
                </a:lnTo>
                <a:lnTo>
                  <a:pt x="263144" y="2391409"/>
                </a:lnTo>
                <a:lnTo>
                  <a:pt x="1315466" y="2391409"/>
                </a:lnTo>
                <a:lnTo>
                  <a:pt x="1362755" y="2387169"/>
                </a:lnTo>
                <a:lnTo>
                  <a:pt x="1407268" y="2374942"/>
                </a:lnTo>
                <a:lnTo>
                  <a:pt x="1448260" y="2355473"/>
                </a:lnTo>
                <a:lnTo>
                  <a:pt x="1484988" y="2329507"/>
                </a:lnTo>
                <a:lnTo>
                  <a:pt x="1516707" y="2297788"/>
                </a:lnTo>
                <a:lnTo>
                  <a:pt x="1542673" y="2261060"/>
                </a:lnTo>
                <a:lnTo>
                  <a:pt x="1562142" y="2220068"/>
                </a:lnTo>
                <a:lnTo>
                  <a:pt x="1574369" y="2175555"/>
                </a:lnTo>
                <a:lnTo>
                  <a:pt x="1578610" y="2128266"/>
                </a:lnTo>
                <a:lnTo>
                  <a:pt x="1578610" y="263144"/>
                </a:lnTo>
                <a:lnTo>
                  <a:pt x="1574369" y="215854"/>
                </a:lnTo>
                <a:lnTo>
                  <a:pt x="1562142" y="171341"/>
                </a:lnTo>
                <a:lnTo>
                  <a:pt x="1542673" y="130349"/>
                </a:lnTo>
                <a:lnTo>
                  <a:pt x="1516707" y="93621"/>
                </a:lnTo>
                <a:lnTo>
                  <a:pt x="1484988" y="61902"/>
                </a:lnTo>
                <a:lnTo>
                  <a:pt x="1448260" y="35936"/>
                </a:lnTo>
                <a:lnTo>
                  <a:pt x="1407268" y="16467"/>
                </a:lnTo>
                <a:lnTo>
                  <a:pt x="1362755" y="4240"/>
                </a:lnTo>
                <a:lnTo>
                  <a:pt x="13154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02479" y="2891154"/>
            <a:ext cx="1578610" cy="2391410"/>
          </a:xfrm>
          <a:custGeom>
            <a:avLst/>
            <a:gdLst/>
            <a:ahLst/>
            <a:cxnLst/>
            <a:rect l="l" t="t" r="r" b="b"/>
            <a:pathLst>
              <a:path w="1578610" h="2391410">
                <a:moveTo>
                  <a:pt x="0" y="263144"/>
                </a:moveTo>
                <a:lnTo>
                  <a:pt x="4240" y="215854"/>
                </a:lnTo>
                <a:lnTo>
                  <a:pt x="16467" y="171341"/>
                </a:lnTo>
                <a:lnTo>
                  <a:pt x="35936" y="130349"/>
                </a:lnTo>
                <a:lnTo>
                  <a:pt x="61902" y="93621"/>
                </a:lnTo>
                <a:lnTo>
                  <a:pt x="93621" y="61902"/>
                </a:lnTo>
                <a:lnTo>
                  <a:pt x="130349" y="35936"/>
                </a:lnTo>
                <a:lnTo>
                  <a:pt x="171341" y="16467"/>
                </a:lnTo>
                <a:lnTo>
                  <a:pt x="215854" y="4240"/>
                </a:lnTo>
                <a:lnTo>
                  <a:pt x="263144" y="0"/>
                </a:lnTo>
                <a:lnTo>
                  <a:pt x="1315466" y="0"/>
                </a:lnTo>
                <a:lnTo>
                  <a:pt x="1362755" y="4240"/>
                </a:lnTo>
                <a:lnTo>
                  <a:pt x="1407268" y="16467"/>
                </a:lnTo>
                <a:lnTo>
                  <a:pt x="1448260" y="35936"/>
                </a:lnTo>
                <a:lnTo>
                  <a:pt x="1484988" y="61902"/>
                </a:lnTo>
                <a:lnTo>
                  <a:pt x="1516707" y="93621"/>
                </a:lnTo>
                <a:lnTo>
                  <a:pt x="1542673" y="130349"/>
                </a:lnTo>
                <a:lnTo>
                  <a:pt x="1562142" y="171341"/>
                </a:lnTo>
                <a:lnTo>
                  <a:pt x="1574369" y="215854"/>
                </a:lnTo>
                <a:lnTo>
                  <a:pt x="1578610" y="263144"/>
                </a:lnTo>
                <a:lnTo>
                  <a:pt x="1578610" y="2128266"/>
                </a:lnTo>
                <a:lnTo>
                  <a:pt x="1574369" y="2175555"/>
                </a:lnTo>
                <a:lnTo>
                  <a:pt x="1562142" y="2220068"/>
                </a:lnTo>
                <a:lnTo>
                  <a:pt x="1542673" y="2261060"/>
                </a:lnTo>
                <a:lnTo>
                  <a:pt x="1516707" y="2297788"/>
                </a:lnTo>
                <a:lnTo>
                  <a:pt x="1484988" y="2329507"/>
                </a:lnTo>
                <a:lnTo>
                  <a:pt x="1448260" y="2355473"/>
                </a:lnTo>
                <a:lnTo>
                  <a:pt x="1407268" y="2374942"/>
                </a:lnTo>
                <a:lnTo>
                  <a:pt x="1362755" y="2387169"/>
                </a:lnTo>
                <a:lnTo>
                  <a:pt x="1315466" y="2391409"/>
                </a:lnTo>
                <a:lnTo>
                  <a:pt x="263144" y="2391409"/>
                </a:lnTo>
                <a:lnTo>
                  <a:pt x="215854" y="2387169"/>
                </a:lnTo>
                <a:lnTo>
                  <a:pt x="171341" y="2374942"/>
                </a:lnTo>
                <a:lnTo>
                  <a:pt x="130349" y="2355473"/>
                </a:lnTo>
                <a:lnTo>
                  <a:pt x="93621" y="2329507"/>
                </a:lnTo>
                <a:lnTo>
                  <a:pt x="61902" y="2297788"/>
                </a:lnTo>
                <a:lnTo>
                  <a:pt x="35936" y="2261060"/>
                </a:lnTo>
                <a:lnTo>
                  <a:pt x="16467" y="2220068"/>
                </a:lnTo>
                <a:lnTo>
                  <a:pt x="4240" y="2175555"/>
                </a:lnTo>
                <a:lnTo>
                  <a:pt x="0" y="2128266"/>
                </a:lnTo>
                <a:lnTo>
                  <a:pt x="0" y="26314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765294" y="2978886"/>
            <a:ext cx="1254760" cy="5467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1300" marR="5080" indent="-229235" algn="just">
              <a:lnSpc>
                <a:spcPct val="113799"/>
              </a:lnSpc>
              <a:spcBef>
                <a:spcPts val="110"/>
              </a:spcBef>
              <a:buSzPct val="93333"/>
              <a:buFont typeface="Wingdings"/>
              <a:buChar char=""/>
              <a:tabLst>
                <a:tab pos="241935" algn="l"/>
                <a:tab pos="1085215" algn="l"/>
                <a:tab pos="1122680" algn="l"/>
              </a:tabLst>
            </a:pPr>
            <a:r>
              <a:rPr sz="750" b="1" spc="-5" dirty="0">
                <a:latin typeface="Georgia"/>
                <a:cs typeface="Georgia"/>
              </a:rPr>
              <a:t>(d) </a:t>
            </a:r>
            <a:r>
              <a:rPr sz="750" b="1" spc="-10" dirty="0">
                <a:latin typeface="Georgia"/>
                <a:cs typeface="Georgia"/>
              </a:rPr>
              <a:t>Monitoring </a:t>
            </a:r>
            <a:r>
              <a:rPr sz="750" b="1" spc="-15" dirty="0">
                <a:latin typeface="Georgia"/>
                <a:cs typeface="Georgia"/>
              </a:rPr>
              <a:t>and  </a:t>
            </a:r>
            <a:r>
              <a:rPr sz="750" b="1" spc="-5" dirty="0">
                <a:latin typeface="Georgia"/>
                <a:cs typeface="Georgia"/>
              </a:rPr>
              <a:t>su</a:t>
            </a:r>
            <a:r>
              <a:rPr sz="750" b="1" spc="-15" dirty="0">
                <a:latin typeface="Georgia"/>
                <a:cs typeface="Georgia"/>
              </a:rPr>
              <a:t>p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v</a:t>
            </a:r>
            <a:r>
              <a:rPr sz="750" b="1" spc="-5" dirty="0">
                <a:latin typeface="Georgia"/>
                <a:cs typeface="Georgia"/>
              </a:rPr>
              <a:t>isi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g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  </a:t>
            </a:r>
            <a:r>
              <a:rPr sz="750" b="1" spc="-10" dirty="0">
                <a:latin typeface="Georgia"/>
                <a:cs typeface="Georgia"/>
              </a:rPr>
              <a:t>Client’s</a:t>
            </a:r>
            <a:r>
              <a:rPr sz="750" b="1" spc="170" dirty="0">
                <a:latin typeface="Georgia"/>
                <a:cs typeface="Georgia"/>
              </a:rPr>
              <a:t> </a:t>
            </a:r>
            <a:r>
              <a:rPr sz="750" b="1" spc="-10" dirty="0">
                <a:latin typeface="Georgia"/>
                <a:cs typeface="Georgia"/>
              </a:rPr>
              <a:t>compliance  </a:t>
            </a:r>
            <a:r>
              <a:rPr sz="750" b="1" spc="-5" dirty="0">
                <a:latin typeface="Georgia"/>
                <a:cs typeface="Georgia"/>
              </a:rPr>
              <a:t>wi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</a:t>
            </a:r>
            <a:r>
              <a:rPr sz="750" b="1" dirty="0">
                <a:latin typeface="Georgia"/>
                <a:cs typeface="Georgia"/>
              </a:rPr>
              <a:t>		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s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94275" y="3518154"/>
            <a:ext cx="1023619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b="1" spc="-5" dirty="0">
                <a:latin typeface="Georgia"/>
                <a:cs typeface="Georgia"/>
              </a:rPr>
              <a:t>environmental</a:t>
            </a:r>
            <a:r>
              <a:rPr sz="750" b="1" spc="95" dirty="0">
                <a:latin typeface="Georgia"/>
                <a:cs typeface="Georgia"/>
              </a:rPr>
              <a:t> </a:t>
            </a:r>
            <a:r>
              <a:rPr sz="750" b="1" spc="-15" dirty="0">
                <a:latin typeface="Georgia"/>
                <a:cs typeface="Georgia"/>
              </a:rPr>
              <a:t>and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94275" y="3628491"/>
            <a:ext cx="1024255" cy="287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100"/>
              </a:spcBef>
              <a:tabLst>
                <a:tab pos="466090" algn="l"/>
                <a:tab pos="780415" algn="l"/>
              </a:tabLst>
            </a:pPr>
            <a:r>
              <a:rPr sz="750" b="1" spc="-5" dirty="0">
                <a:latin typeface="Georgia"/>
                <a:cs typeface="Georgia"/>
              </a:rPr>
              <a:t>s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l</a:t>
            </a:r>
            <a:r>
              <a:rPr sz="750" b="1" dirty="0">
                <a:latin typeface="Georgia"/>
                <a:cs typeface="Georgia"/>
              </a:rPr>
              <a:t>	o</a:t>
            </a:r>
            <a:r>
              <a:rPr sz="750" b="1" spc="-5" dirty="0">
                <a:latin typeface="Georgia"/>
                <a:cs typeface="Georgia"/>
              </a:rPr>
              <a:t>b</a:t>
            </a:r>
            <a:r>
              <a:rPr sz="750" b="1" dirty="0">
                <a:latin typeface="Georgia"/>
                <a:cs typeface="Georgia"/>
              </a:rPr>
              <a:t>l</a:t>
            </a:r>
            <a:r>
              <a:rPr sz="750" b="1" spc="-5" dirty="0">
                <a:latin typeface="Georgia"/>
                <a:cs typeface="Georgia"/>
              </a:rPr>
              <a:t>ig</a:t>
            </a:r>
            <a:r>
              <a:rPr sz="750" b="1" spc="5" dirty="0">
                <a:latin typeface="Georgia"/>
                <a:cs typeface="Georgia"/>
              </a:rPr>
              <a:t>a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s  u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dirty="0">
                <a:latin typeface="Georgia"/>
                <a:cs typeface="Georgia"/>
              </a:rPr>
              <a:t>de</a:t>
            </a:r>
            <a:r>
              <a:rPr sz="750" b="1" spc="-5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</a:t>
            </a:r>
            <a:r>
              <a:rPr sz="750" b="1" dirty="0">
                <a:latin typeface="Georgia"/>
                <a:cs typeface="Georgia"/>
              </a:rPr>
              <a:t>	le</a:t>
            </a:r>
            <a:r>
              <a:rPr sz="750" b="1" spc="-5" dirty="0">
                <a:latin typeface="Georgia"/>
                <a:cs typeface="Georgia"/>
              </a:rPr>
              <a:t>g</a:t>
            </a: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5" dirty="0">
                <a:latin typeface="Georgia"/>
                <a:cs typeface="Georgia"/>
              </a:rPr>
              <a:t>l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65294" y="3893667"/>
            <a:ext cx="125539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algn="just">
              <a:lnSpc>
                <a:spcPct val="112000"/>
              </a:lnSpc>
              <a:spcBef>
                <a:spcPts val="100"/>
              </a:spcBef>
            </a:pPr>
            <a:r>
              <a:rPr sz="750" b="1" spc="-5" dirty="0">
                <a:latin typeface="Georgia"/>
                <a:cs typeface="Georgia"/>
              </a:rPr>
              <a:t>agreement between  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50" b="1" spc="-10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50" b="1" spc="-10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750" b="1" spc="-5" dirty="0">
                <a:latin typeface="Georgia"/>
                <a:cs typeface="Georgia"/>
              </a:rPr>
              <a:t>and </a:t>
            </a:r>
            <a:r>
              <a:rPr sz="750" b="1" spc="-10" dirty="0">
                <a:latin typeface="Georgia"/>
                <a:cs typeface="Georgia"/>
              </a:rPr>
              <a:t>the</a:t>
            </a:r>
            <a:r>
              <a:rPr sz="750" b="1" spc="-25" dirty="0">
                <a:latin typeface="Georgia"/>
                <a:cs typeface="Georgia"/>
              </a:rPr>
              <a:t> </a:t>
            </a:r>
            <a:r>
              <a:rPr sz="750" b="1" spc="-5" dirty="0">
                <a:latin typeface="Georgia"/>
                <a:cs typeface="Georgia"/>
              </a:rPr>
              <a:t>Client;</a:t>
            </a:r>
            <a:endParaRPr sz="750">
              <a:latin typeface="Georgia"/>
              <a:cs typeface="Georgia"/>
            </a:endParaRPr>
          </a:p>
          <a:p>
            <a:pPr marL="241300" marR="5080" indent="-229235" algn="just">
              <a:lnSpc>
                <a:spcPct val="114300"/>
              </a:lnSpc>
              <a:spcBef>
                <a:spcPts val="5"/>
              </a:spcBef>
              <a:buSzPct val="93333"/>
              <a:buFont typeface="Wingdings"/>
              <a:buChar char=""/>
              <a:tabLst>
                <a:tab pos="241935" algn="l"/>
                <a:tab pos="945515" algn="l"/>
              </a:tabLst>
            </a:pPr>
            <a:r>
              <a:rPr sz="750" b="1" spc="-5" dirty="0">
                <a:latin typeface="Georgia"/>
                <a:cs typeface="Georgia"/>
              </a:rPr>
              <a:t>(e) </a:t>
            </a:r>
            <a:r>
              <a:rPr sz="750" b="1" spc="-10" dirty="0">
                <a:latin typeface="Georgia"/>
                <a:cs typeface="Georgia"/>
              </a:rPr>
              <a:t>Establish </a:t>
            </a:r>
            <a:r>
              <a:rPr sz="750" b="1" spc="-15" dirty="0">
                <a:latin typeface="Georgia"/>
                <a:cs typeface="Georgia"/>
              </a:rPr>
              <a:t>and  </a:t>
            </a:r>
            <a:r>
              <a:rPr sz="750" b="1" spc="-5" dirty="0">
                <a:latin typeface="Georgia"/>
                <a:cs typeface="Georgia"/>
              </a:rPr>
              <a:t>maintain a fair </a:t>
            </a:r>
            <a:r>
              <a:rPr sz="750" b="1" spc="-15" dirty="0">
                <a:latin typeface="Georgia"/>
                <a:cs typeface="Georgia"/>
              </a:rPr>
              <a:t>and  </a:t>
            </a:r>
            <a:r>
              <a:rPr sz="750" b="1" spc="-5" dirty="0">
                <a:latin typeface="Georgia"/>
                <a:cs typeface="Georgia"/>
              </a:rPr>
              <a:t>effective grievance  redress mechanism  for “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Environmental  </a:t>
            </a:r>
            <a:r>
              <a:rPr sz="750" b="1" u="dbl" spc="-2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a</a:t>
            </a:r>
            <a:r>
              <a:rPr sz="750" b="1" u="dbl" spc="-1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n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d</a:t>
            </a:r>
            <a:r>
              <a:rPr sz="750" b="1" u="dbl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	</a:t>
            </a:r>
            <a:r>
              <a:rPr sz="750" b="1" u="dbl" spc="-1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S</a:t>
            </a:r>
            <a:r>
              <a:rPr sz="750" b="1" u="dbl" spc="2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o</a:t>
            </a:r>
            <a:r>
              <a:rPr sz="750" b="1" u="dbl" spc="-2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c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i</a:t>
            </a:r>
            <a:r>
              <a:rPr sz="750" b="1" u="dbl" spc="-2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a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l </a:t>
            </a:r>
            <a:r>
              <a:rPr sz="750" b="1" spc="-5" dirty="0">
                <a:latin typeface="Georgia"/>
                <a:cs typeface="Georgia"/>
              </a:rPr>
              <a:t> 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Safeguards”</a:t>
            </a:r>
            <a:r>
              <a:rPr sz="750" b="1" u="dbl" spc="-2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(ESS)</a:t>
            </a:r>
            <a:r>
              <a:rPr sz="750" b="1" spc="-5" dirty="0">
                <a:latin typeface="Georgia"/>
                <a:cs typeface="Georgia"/>
              </a:rPr>
              <a:t>.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60039" y="2891154"/>
            <a:ext cx="1578610" cy="2282825"/>
          </a:xfrm>
          <a:custGeom>
            <a:avLst/>
            <a:gdLst/>
            <a:ahLst/>
            <a:cxnLst/>
            <a:rect l="l" t="t" r="r" b="b"/>
            <a:pathLst>
              <a:path w="1578610" h="2282825">
                <a:moveTo>
                  <a:pt x="1315465" y="0"/>
                </a:moveTo>
                <a:lnTo>
                  <a:pt x="263144" y="0"/>
                </a:lnTo>
                <a:lnTo>
                  <a:pt x="215854" y="4236"/>
                </a:lnTo>
                <a:lnTo>
                  <a:pt x="171341" y="16453"/>
                </a:lnTo>
                <a:lnTo>
                  <a:pt x="130349" y="35908"/>
                </a:lnTo>
                <a:lnTo>
                  <a:pt x="93621" y="61860"/>
                </a:lnTo>
                <a:lnTo>
                  <a:pt x="61902" y="93568"/>
                </a:lnTo>
                <a:lnTo>
                  <a:pt x="35936" y="130292"/>
                </a:lnTo>
                <a:lnTo>
                  <a:pt x="16467" y="171290"/>
                </a:lnTo>
                <a:lnTo>
                  <a:pt x="4240" y="215821"/>
                </a:lnTo>
                <a:lnTo>
                  <a:pt x="0" y="263144"/>
                </a:lnTo>
                <a:lnTo>
                  <a:pt x="0" y="2019680"/>
                </a:lnTo>
                <a:lnTo>
                  <a:pt x="4240" y="2066970"/>
                </a:lnTo>
                <a:lnTo>
                  <a:pt x="16467" y="2111483"/>
                </a:lnTo>
                <a:lnTo>
                  <a:pt x="35936" y="2152475"/>
                </a:lnTo>
                <a:lnTo>
                  <a:pt x="61902" y="2189203"/>
                </a:lnTo>
                <a:lnTo>
                  <a:pt x="93621" y="2220922"/>
                </a:lnTo>
                <a:lnTo>
                  <a:pt x="130349" y="2246888"/>
                </a:lnTo>
                <a:lnTo>
                  <a:pt x="171341" y="2266357"/>
                </a:lnTo>
                <a:lnTo>
                  <a:pt x="215854" y="2278584"/>
                </a:lnTo>
                <a:lnTo>
                  <a:pt x="263144" y="2282825"/>
                </a:lnTo>
                <a:lnTo>
                  <a:pt x="1315465" y="2282825"/>
                </a:lnTo>
                <a:lnTo>
                  <a:pt x="1362755" y="2278584"/>
                </a:lnTo>
                <a:lnTo>
                  <a:pt x="1407268" y="2266357"/>
                </a:lnTo>
                <a:lnTo>
                  <a:pt x="1448260" y="2246888"/>
                </a:lnTo>
                <a:lnTo>
                  <a:pt x="1484988" y="2220922"/>
                </a:lnTo>
                <a:lnTo>
                  <a:pt x="1516707" y="2189203"/>
                </a:lnTo>
                <a:lnTo>
                  <a:pt x="1542673" y="2152475"/>
                </a:lnTo>
                <a:lnTo>
                  <a:pt x="1562142" y="2111483"/>
                </a:lnTo>
                <a:lnTo>
                  <a:pt x="1574369" y="2066970"/>
                </a:lnTo>
                <a:lnTo>
                  <a:pt x="1578610" y="2019680"/>
                </a:lnTo>
                <a:lnTo>
                  <a:pt x="1578610" y="263144"/>
                </a:lnTo>
                <a:lnTo>
                  <a:pt x="1574369" y="215821"/>
                </a:lnTo>
                <a:lnTo>
                  <a:pt x="1562142" y="171290"/>
                </a:lnTo>
                <a:lnTo>
                  <a:pt x="1542673" y="130292"/>
                </a:lnTo>
                <a:lnTo>
                  <a:pt x="1516707" y="93568"/>
                </a:lnTo>
                <a:lnTo>
                  <a:pt x="1484988" y="61860"/>
                </a:lnTo>
                <a:lnTo>
                  <a:pt x="1448260" y="35908"/>
                </a:lnTo>
                <a:lnTo>
                  <a:pt x="1407268" y="16453"/>
                </a:lnTo>
                <a:lnTo>
                  <a:pt x="1362755" y="4236"/>
                </a:lnTo>
                <a:lnTo>
                  <a:pt x="1315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60039" y="2891154"/>
            <a:ext cx="1578610" cy="2282825"/>
          </a:xfrm>
          <a:custGeom>
            <a:avLst/>
            <a:gdLst/>
            <a:ahLst/>
            <a:cxnLst/>
            <a:rect l="l" t="t" r="r" b="b"/>
            <a:pathLst>
              <a:path w="1578610" h="2282825">
                <a:moveTo>
                  <a:pt x="0" y="263144"/>
                </a:moveTo>
                <a:lnTo>
                  <a:pt x="4240" y="215821"/>
                </a:lnTo>
                <a:lnTo>
                  <a:pt x="16467" y="171290"/>
                </a:lnTo>
                <a:lnTo>
                  <a:pt x="35936" y="130292"/>
                </a:lnTo>
                <a:lnTo>
                  <a:pt x="61902" y="93568"/>
                </a:lnTo>
                <a:lnTo>
                  <a:pt x="93621" y="61860"/>
                </a:lnTo>
                <a:lnTo>
                  <a:pt x="130349" y="35908"/>
                </a:lnTo>
                <a:lnTo>
                  <a:pt x="171341" y="16453"/>
                </a:lnTo>
                <a:lnTo>
                  <a:pt x="215854" y="4236"/>
                </a:lnTo>
                <a:lnTo>
                  <a:pt x="263144" y="0"/>
                </a:lnTo>
                <a:lnTo>
                  <a:pt x="1315465" y="0"/>
                </a:lnTo>
                <a:lnTo>
                  <a:pt x="1362755" y="4236"/>
                </a:lnTo>
                <a:lnTo>
                  <a:pt x="1407268" y="16453"/>
                </a:lnTo>
                <a:lnTo>
                  <a:pt x="1448260" y="35908"/>
                </a:lnTo>
                <a:lnTo>
                  <a:pt x="1484988" y="61860"/>
                </a:lnTo>
                <a:lnTo>
                  <a:pt x="1516707" y="93568"/>
                </a:lnTo>
                <a:lnTo>
                  <a:pt x="1542673" y="130292"/>
                </a:lnTo>
                <a:lnTo>
                  <a:pt x="1562142" y="171290"/>
                </a:lnTo>
                <a:lnTo>
                  <a:pt x="1574369" y="215821"/>
                </a:lnTo>
                <a:lnTo>
                  <a:pt x="1578610" y="263144"/>
                </a:lnTo>
                <a:lnTo>
                  <a:pt x="1578610" y="2019680"/>
                </a:lnTo>
                <a:lnTo>
                  <a:pt x="1574369" y="2066970"/>
                </a:lnTo>
                <a:lnTo>
                  <a:pt x="1562142" y="2111483"/>
                </a:lnTo>
                <a:lnTo>
                  <a:pt x="1542673" y="2152475"/>
                </a:lnTo>
                <a:lnTo>
                  <a:pt x="1516707" y="2189203"/>
                </a:lnTo>
                <a:lnTo>
                  <a:pt x="1484988" y="2220922"/>
                </a:lnTo>
                <a:lnTo>
                  <a:pt x="1448260" y="2246888"/>
                </a:lnTo>
                <a:lnTo>
                  <a:pt x="1407268" y="2266357"/>
                </a:lnTo>
                <a:lnTo>
                  <a:pt x="1362755" y="2278584"/>
                </a:lnTo>
                <a:lnTo>
                  <a:pt x="1315465" y="2282825"/>
                </a:lnTo>
                <a:lnTo>
                  <a:pt x="263144" y="2282825"/>
                </a:lnTo>
                <a:lnTo>
                  <a:pt x="215854" y="2278584"/>
                </a:lnTo>
                <a:lnTo>
                  <a:pt x="171341" y="2266357"/>
                </a:lnTo>
                <a:lnTo>
                  <a:pt x="130349" y="2246888"/>
                </a:lnTo>
                <a:lnTo>
                  <a:pt x="93621" y="2220922"/>
                </a:lnTo>
                <a:lnTo>
                  <a:pt x="61902" y="2189203"/>
                </a:lnTo>
                <a:lnTo>
                  <a:pt x="35936" y="2152475"/>
                </a:lnTo>
                <a:lnTo>
                  <a:pt x="16467" y="2111483"/>
                </a:lnTo>
                <a:lnTo>
                  <a:pt x="4240" y="2066970"/>
                </a:lnTo>
                <a:lnTo>
                  <a:pt x="0" y="2019680"/>
                </a:lnTo>
                <a:lnTo>
                  <a:pt x="0" y="26314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021329" y="2999612"/>
            <a:ext cx="1254760" cy="2355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140"/>
              </a:spcBef>
              <a:tabLst>
                <a:tab pos="460375" algn="l"/>
                <a:tab pos="1069975" algn="l"/>
              </a:tabLst>
            </a:pPr>
            <a:r>
              <a:rPr sz="70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E.	</a:t>
            </a:r>
            <a:r>
              <a:rPr sz="700" b="1" u="dbl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</a:t>
            </a:r>
            <a:r>
              <a:rPr sz="700" b="1" u="dbl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o</a:t>
            </a:r>
            <a:r>
              <a:rPr sz="700" b="1" u="dbl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l</a:t>
            </a:r>
            <a:r>
              <a:rPr sz="700" b="1" u="dbl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e</a:t>
            </a:r>
            <a:r>
              <a:rPr sz="70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</a:t>
            </a:r>
            <a:r>
              <a:rPr sz="700" b="1" u="dbl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	</a:t>
            </a:r>
            <a:r>
              <a:rPr sz="700" b="1" u="dbl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</a:t>
            </a:r>
            <a:r>
              <a:rPr sz="70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nd </a:t>
            </a:r>
            <a:r>
              <a:rPr sz="700" b="1"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70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Responsibilities</a:t>
            </a:r>
            <a:r>
              <a:rPr sz="700" b="1" spc="-5" dirty="0">
                <a:solidFill>
                  <a:srgbClr val="FF0000"/>
                </a:solidFill>
                <a:latin typeface="Georgia"/>
                <a:cs typeface="Georgia"/>
              </a:rPr>
              <a:t>: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21329" y="3187979"/>
            <a:ext cx="1255395" cy="5073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40665" marR="6350" indent="-228600" algn="just">
              <a:lnSpc>
                <a:spcPct val="112900"/>
              </a:lnSpc>
              <a:spcBef>
                <a:spcPts val="85"/>
              </a:spcBef>
              <a:buFont typeface="Wingdings"/>
              <a:buChar char=""/>
              <a:tabLst>
                <a:tab pos="241300" algn="l"/>
              </a:tabLst>
            </a:pPr>
            <a:r>
              <a:rPr sz="700" b="1" spc="-10" dirty="0">
                <a:latin typeface="Georgia"/>
                <a:cs typeface="Georgia"/>
              </a:rPr>
              <a:t>(a) </a:t>
            </a:r>
            <a:r>
              <a:rPr sz="700" b="1" spc="-5" dirty="0">
                <a:latin typeface="Georgia"/>
                <a:cs typeface="Georgia"/>
              </a:rPr>
              <a:t>Screening </a:t>
            </a:r>
            <a:r>
              <a:rPr sz="700" b="1" spc="-10" dirty="0">
                <a:latin typeface="Georgia"/>
                <a:cs typeface="Georgia"/>
              </a:rPr>
              <a:t>each  project </a:t>
            </a:r>
            <a:r>
              <a:rPr sz="700" b="1" dirty="0">
                <a:latin typeface="Georgia"/>
                <a:cs typeface="Georgia"/>
              </a:rPr>
              <a:t>to </a:t>
            </a:r>
            <a:r>
              <a:rPr sz="700" b="1" spc="-5" dirty="0">
                <a:latin typeface="Georgia"/>
                <a:cs typeface="Georgia"/>
              </a:rPr>
              <a:t>assign a  category </a:t>
            </a:r>
            <a:r>
              <a:rPr sz="700" b="1" spc="10" dirty="0">
                <a:latin typeface="Georgia"/>
                <a:cs typeface="Georgia"/>
              </a:rPr>
              <a:t>to</a:t>
            </a:r>
            <a:r>
              <a:rPr sz="700" b="1" spc="-50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it;</a:t>
            </a:r>
            <a:endParaRPr sz="700">
              <a:latin typeface="Georgia"/>
              <a:cs typeface="Georgia"/>
            </a:endParaRPr>
          </a:p>
          <a:p>
            <a:pPr marL="241300" indent="-228600" algn="just">
              <a:lnSpc>
                <a:spcPct val="100000"/>
              </a:lnSpc>
              <a:spcBef>
                <a:spcPts val="125"/>
              </a:spcBef>
              <a:buFont typeface="Wingdings"/>
              <a:buChar char=""/>
              <a:tabLst>
                <a:tab pos="241300" algn="l"/>
              </a:tabLst>
            </a:pPr>
            <a:r>
              <a:rPr sz="700" b="1" spc="-5" dirty="0">
                <a:latin typeface="Georgia"/>
                <a:cs typeface="Georgia"/>
              </a:rPr>
              <a:t>(b) </a:t>
            </a:r>
            <a:r>
              <a:rPr sz="700" b="1" spc="-10" dirty="0">
                <a:latin typeface="Georgia"/>
                <a:cs typeface="Georgia"/>
              </a:rPr>
              <a:t>Undertaking</a:t>
            </a:r>
            <a:r>
              <a:rPr sz="700" b="1" spc="4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due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49929" y="3669944"/>
            <a:ext cx="1028065" cy="2692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220"/>
              </a:spcBef>
            </a:pPr>
            <a:r>
              <a:rPr sz="700" b="1" spc="-10" dirty="0">
                <a:latin typeface="Georgia"/>
                <a:cs typeface="Georgia"/>
              </a:rPr>
              <a:t>diligence     </a:t>
            </a:r>
            <a:r>
              <a:rPr sz="700" b="1" spc="-5" dirty="0">
                <a:latin typeface="Georgia"/>
                <a:cs typeface="Georgia"/>
              </a:rPr>
              <a:t>review  </a:t>
            </a:r>
            <a:r>
              <a:rPr sz="700" b="1" spc="114" dirty="0">
                <a:latin typeface="Georgia"/>
                <a:cs typeface="Georgia"/>
              </a:rPr>
              <a:t> </a:t>
            </a:r>
            <a:r>
              <a:rPr sz="700" b="1" spc="-10" dirty="0">
                <a:latin typeface="Georgia"/>
                <a:cs typeface="Georgia"/>
              </a:rPr>
              <a:t>of</a:t>
            </a:r>
            <a:endParaRPr sz="700">
              <a:latin typeface="Georgia"/>
              <a:cs typeface="Georgia"/>
            </a:endParaRPr>
          </a:p>
          <a:p>
            <a:pPr marR="5080" algn="r">
              <a:lnSpc>
                <a:spcPct val="100000"/>
              </a:lnSpc>
              <a:spcBef>
                <a:spcPts val="120"/>
              </a:spcBef>
            </a:pP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r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49929" y="3794911"/>
            <a:ext cx="1025525" cy="3854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85"/>
              </a:spcBef>
              <a:tabLst>
                <a:tab pos="344170" algn="l"/>
                <a:tab pos="840740" algn="l"/>
              </a:tabLst>
            </a:pPr>
            <a:r>
              <a:rPr sz="700" b="1" dirty="0">
                <a:latin typeface="Georgia"/>
                <a:cs typeface="Georgia"/>
              </a:rPr>
              <a:t>the	</a:t>
            </a:r>
            <a:r>
              <a:rPr sz="700" b="1" spc="-5" dirty="0">
                <a:latin typeface="Georgia"/>
                <a:cs typeface="Georgia"/>
              </a:rPr>
              <a:t>“Client’s  Customer’s  En</a:t>
            </a:r>
            <a:r>
              <a:rPr sz="700" b="1" spc="-20" dirty="0">
                <a:latin typeface="Georgia"/>
                <a:cs typeface="Georgia"/>
              </a:rPr>
              <a:t>v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15" dirty="0">
                <a:latin typeface="Georgia"/>
                <a:cs typeface="Georgia"/>
              </a:rPr>
              <a:t>r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n</a:t>
            </a:r>
            <a:r>
              <a:rPr sz="700" b="1" spc="-20" dirty="0">
                <a:latin typeface="Georgia"/>
                <a:cs typeface="Georgia"/>
              </a:rPr>
              <a:t>m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n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l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nd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021329" y="4154576"/>
            <a:ext cx="1255395" cy="38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>
              <a:lnSpc>
                <a:spcPct val="114300"/>
              </a:lnSpc>
              <a:spcBef>
                <a:spcPts val="100"/>
              </a:spcBef>
              <a:tabLst>
                <a:tab pos="703580" algn="l"/>
              </a:tabLst>
            </a:pPr>
            <a:r>
              <a:rPr sz="700" b="1" spc="-5" dirty="0">
                <a:latin typeface="Georgia"/>
                <a:cs typeface="Georgia"/>
              </a:rPr>
              <a:t>S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15" dirty="0">
                <a:latin typeface="Georgia"/>
                <a:cs typeface="Georgia"/>
              </a:rPr>
              <a:t>c</a:t>
            </a:r>
            <a:r>
              <a:rPr sz="700" b="1" spc="10" dirty="0">
                <a:latin typeface="Georgia"/>
                <a:cs typeface="Georgia"/>
              </a:rPr>
              <a:t>i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l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10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ss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ss</a:t>
            </a:r>
            <a:r>
              <a:rPr sz="700" b="1" spc="-20" dirty="0">
                <a:latin typeface="Georgia"/>
                <a:cs typeface="Georgia"/>
              </a:rPr>
              <a:t>m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5" dirty="0">
                <a:latin typeface="Georgia"/>
                <a:cs typeface="Georgia"/>
              </a:rPr>
              <a:t>nt  Reports”</a:t>
            </a:r>
            <a:r>
              <a:rPr sz="700" b="1" spc="-2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(CESAR);</a:t>
            </a:r>
            <a:endParaRPr sz="7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00" b="1" spc="-10" dirty="0">
                <a:latin typeface="Georgia"/>
                <a:cs typeface="Georgia"/>
              </a:rPr>
              <a:t>(c)</a:t>
            </a:r>
            <a:r>
              <a:rPr sz="700" b="1" spc="155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Determining</a:t>
            </a:r>
            <a:r>
              <a:rPr sz="700" b="1" spc="65" dirty="0">
                <a:latin typeface="Georgia"/>
                <a:cs typeface="Georgia"/>
              </a:rPr>
              <a:t> </a:t>
            </a:r>
            <a:r>
              <a:rPr sz="700" b="1" dirty="0">
                <a:latin typeface="Georgia"/>
                <a:cs typeface="Georgia"/>
              </a:rPr>
              <a:t>the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49929" y="4517542"/>
            <a:ext cx="102679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100"/>
              </a:spcBef>
              <a:tabLst>
                <a:tab pos="911225" algn="l"/>
              </a:tabLst>
            </a:pPr>
            <a:r>
              <a:rPr sz="700" b="1" spc="-15" dirty="0">
                <a:latin typeface="Georgia"/>
                <a:cs typeface="Georgia"/>
              </a:rPr>
              <a:t>f</a:t>
            </a:r>
            <a:r>
              <a:rPr sz="700" b="1" dirty="0">
                <a:latin typeface="Georgia"/>
                <a:cs typeface="Georgia"/>
              </a:rPr>
              <a:t>e</a:t>
            </a:r>
            <a:r>
              <a:rPr sz="700" b="1" spc="-15" dirty="0">
                <a:latin typeface="Georgia"/>
                <a:cs typeface="Georgia"/>
              </a:rPr>
              <a:t>a</a:t>
            </a:r>
            <a:r>
              <a:rPr sz="700" b="1" spc="-5" dirty="0">
                <a:latin typeface="Georgia"/>
                <a:cs typeface="Georgia"/>
              </a:rPr>
              <a:t>s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dirty="0">
                <a:latin typeface="Georgia"/>
                <a:cs typeface="Georgia"/>
              </a:rPr>
              <a:t>b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-10" dirty="0">
                <a:latin typeface="Georgia"/>
                <a:cs typeface="Georgia"/>
              </a:rPr>
              <a:t>l</a:t>
            </a:r>
            <a:r>
              <a:rPr sz="700" b="1" spc="-15" dirty="0">
                <a:latin typeface="Georgia"/>
                <a:cs typeface="Georgia"/>
              </a:rPr>
              <a:t>i</a:t>
            </a:r>
            <a:r>
              <a:rPr sz="700" b="1" spc="5" dirty="0">
                <a:latin typeface="Georgia"/>
                <a:cs typeface="Georgia"/>
              </a:rPr>
              <a:t>t</a:t>
            </a:r>
            <a:r>
              <a:rPr sz="700" b="1" spc="-5" dirty="0">
                <a:latin typeface="Georgia"/>
                <a:cs typeface="Georgia"/>
              </a:rPr>
              <a:t>y</a:t>
            </a:r>
            <a:r>
              <a:rPr sz="700" b="1" dirty="0">
                <a:latin typeface="Georgia"/>
                <a:cs typeface="Georgia"/>
              </a:rPr>
              <a:t>	</a:t>
            </a:r>
            <a:r>
              <a:rPr sz="700" b="1" spc="-20" dirty="0">
                <a:latin typeface="Georgia"/>
                <a:cs typeface="Georgia"/>
              </a:rPr>
              <a:t>o</a:t>
            </a:r>
            <a:r>
              <a:rPr sz="700" b="1" spc="-5" dirty="0">
                <a:latin typeface="Georgia"/>
                <a:cs typeface="Georgia"/>
              </a:rPr>
              <a:t>r  practicability </a:t>
            </a:r>
            <a:r>
              <a:rPr sz="700" b="1" dirty="0">
                <a:latin typeface="Georgia"/>
                <a:cs typeface="Georgia"/>
              </a:rPr>
              <a:t>of 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7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700" b="1" spc="-5" dirty="0">
                <a:solidFill>
                  <a:srgbClr val="FF0066"/>
                </a:solidFill>
                <a:latin typeface="Georgia"/>
                <a:cs typeface="Georgia"/>
              </a:rPr>
              <a:t>O  </a:t>
            </a:r>
            <a:r>
              <a:rPr sz="700" b="1" spc="-10" dirty="0">
                <a:latin typeface="Georgia"/>
                <a:cs typeface="Georgia"/>
              </a:rPr>
              <a:t>financing </a:t>
            </a:r>
            <a:r>
              <a:rPr sz="700" b="1" spc="-5" dirty="0">
                <a:latin typeface="Georgia"/>
                <a:cs typeface="Georgia"/>
              </a:rPr>
              <a:t>for </a:t>
            </a:r>
            <a:r>
              <a:rPr sz="700" b="1" dirty="0">
                <a:latin typeface="Georgia"/>
                <a:cs typeface="Georgia"/>
              </a:rPr>
              <a:t>the  </a:t>
            </a:r>
            <a:r>
              <a:rPr sz="700" b="1" spc="-5" dirty="0">
                <a:latin typeface="Georgia"/>
                <a:cs typeface="Georgia"/>
              </a:rPr>
              <a:t>project.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55700" y="2889250"/>
            <a:ext cx="1578610" cy="2284730"/>
          </a:xfrm>
          <a:custGeom>
            <a:avLst/>
            <a:gdLst/>
            <a:ahLst/>
            <a:cxnLst/>
            <a:rect l="l" t="t" r="r" b="b"/>
            <a:pathLst>
              <a:path w="1578610" h="2284729">
                <a:moveTo>
                  <a:pt x="1315466" y="0"/>
                </a:moveTo>
                <a:lnTo>
                  <a:pt x="263144" y="0"/>
                </a:lnTo>
                <a:lnTo>
                  <a:pt x="215854" y="4236"/>
                </a:lnTo>
                <a:lnTo>
                  <a:pt x="171341" y="16453"/>
                </a:lnTo>
                <a:lnTo>
                  <a:pt x="130349" y="35908"/>
                </a:lnTo>
                <a:lnTo>
                  <a:pt x="93621" y="61860"/>
                </a:lnTo>
                <a:lnTo>
                  <a:pt x="61902" y="93568"/>
                </a:lnTo>
                <a:lnTo>
                  <a:pt x="35936" y="130292"/>
                </a:lnTo>
                <a:lnTo>
                  <a:pt x="16467" y="171290"/>
                </a:lnTo>
                <a:lnTo>
                  <a:pt x="4240" y="215821"/>
                </a:lnTo>
                <a:lnTo>
                  <a:pt x="0" y="263143"/>
                </a:lnTo>
                <a:lnTo>
                  <a:pt x="0" y="2021585"/>
                </a:lnTo>
                <a:lnTo>
                  <a:pt x="4240" y="2068875"/>
                </a:lnTo>
                <a:lnTo>
                  <a:pt x="16467" y="2113388"/>
                </a:lnTo>
                <a:lnTo>
                  <a:pt x="35936" y="2154380"/>
                </a:lnTo>
                <a:lnTo>
                  <a:pt x="61902" y="2191108"/>
                </a:lnTo>
                <a:lnTo>
                  <a:pt x="93621" y="2222827"/>
                </a:lnTo>
                <a:lnTo>
                  <a:pt x="130349" y="2248793"/>
                </a:lnTo>
                <a:lnTo>
                  <a:pt x="171341" y="2268262"/>
                </a:lnTo>
                <a:lnTo>
                  <a:pt x="215854" y="2280489"/>
                </a:lnTo>
                <a:lnTo>
                  <a:pt x="263144" y="2284729"/>
                </a:lnTo>
                <a:lnTo>
                  <a:pt x="1315466" y="2284729"/>
                </a:lnTo>
                <a:lnTo>
                  <a:pt x="1362755" y="2280489"/>
                </a:lnTo>
                <a:lnTo>
                  <a:pt x="1407268" y="2268262"/>
                </a:lnTo>
                <a:lnTo>
                  <a:pt x="1448260" y="2248793"/>
                </a:lnTo>
                <a:lnTo>
                  <a:pt x="1484988" y="2222827"/>
                </a:lnTo>
                <a:lnTo>
                  <a:pt x="1516707" y="2191108"/>
                </a:lnTo>
                <a:lnTo>
                  <a:pt x="1542673" y="2154380"/>
                </a:lnTo>
                <a:lnTo>
                  <a:pt x="1562142" y="2113388"/>
                </a:lnTo>
                <a:lnTo>
                  <a:pt x="1574369" y="2068875"/>
                </a:lnTo>
                <a:lnTo>
                  <a:pt x="1578610" y="2021585"/>
                </a:lnTo>
                <a:lnTo>
                  <a:pt x="1578610" y="263143"/>
                </a:lnTo>
                <a:lnTo>
                  <a:pt x="1574369" y="215821"/>
                </a:lnTo>
                <a:lnTo>
                  <a:pt x="1562142" y="171290"/>
                </a:lnTo>
                <a:lnTo>
                  <a:pt x="1542673" y="130292"/>
                </a:lnTo>
                <a:lnTo>
                  <a:pt x="1516707" y="93568"/>
                </a:lnTo>
                <a:lnTo>
                  <a:pt x="1484988" y="61860"/>
                </a:lnTo>
                <a:lnTo>
                  <a:pt x="1448260" y="35908"/>
                </a:lnTo>
                <a:lnTo>
                  <a:pt x="1407268" y="16453"/>
                </a:lnTo>
                <a:lnTo>
                  <a:pt x="1362755" y="4236"/>
                </a:lnTo>
                <a:lnTo>
                  <a:pt x="13154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55700" y="2889250"/>
            <a:ext cx="1578610" cy="2284730"/>
          </a:xfrm>
          <a:custGeom>
            <a:avLst/>
            <a:gdLst/>
            <a:ahLst/>
            <a:cxnLst/>
            <a:rect l="l" t="t" r="r" b="b"/>
            <a:pathLst>
              <a:path w="1578610" h="2284729">
                <a:moveTo>
                  <a:pt x="0" y="263143"/>
                </a:moveTo>
                <a:lnTo>
                  <a:pt x="4240" y="215821"/>
                </a:lnTo>
                <a:lnTo>
                  <a:pt x="16467" y="171290"/>
                </a:lnTo>
                <a:lnTo>
                  <a:pt x="35936" y="130292"/>
                </a:lnTo>
                <a:lnTo>
                  <a:pt x="61902" y="93568"/>
                </a:lnTo>
                <a:lnTo>
                  <a:pt x="93621" y="61860"/>
                </a:lnTo>
                <a:lnTo>
                  <a:pt x="130349" y="35908"/>
                </a:lnTo>
                <a:lnTo>
                  <a:pt x="171341" y="16453"/>
                </a:lnTo>
                <a:lnTo>
                  <a:pt x="215854" y="4236"/>
                </a:lnTo>
                <a:lnTo>
                  <a:pt x="263144" y="0"/>
                </a:lnTo>
                <a:lnTo>
                  <a:pt x="1315466" y="0"/>
                </a:lnTo>
                <a:lnTo>
                  <a:pt x="1362755" y="4236"/>
                </a:lnTo>
                <a:lnTo>
                  <a:pt x="1407268" y="16453"/>
                </a:lnTo>
                <a:lnTo>
                  <a:pt x="1448260" y="35908"/>
                </a:lnTo>
                <a:lnTo>
                  <a:pt x="1484988" y="61860"/>
                </a:lnTo>
                <a:lnTo>
                  <a:pt x="1516707" y="93568"/>
                </a:lnTo>
                <a:lnTo>
                  <a:pt x="1542673" y="130292"/>
                </a:lnTo>
                <a:lnTo>
                  <a:pt x="1562142" y="171290"/>
                </a:lnTo>
                <a:lnTo>
                  <a:pt x="1574369" y="215821"/>
                </a:lnTo>
                <a:lnTo>
                  <a:pt x="1578610" y="263143"/>
                </a:lnTo>
                <a:lnTo>
                  <a:pt x="1578610" y="2021585"/>
                </a:lnTo>
                <a:lnTo>
                  <a:pt x="1574369" y="2068875"/>
                </a:lnTo>
                <a:lnTo>
                  <a:pt x="1562142" y="2113388"/>
                </a:lnTo>
                <a:lnTo>
                  <a:pt x="1542673" y="2154380"/>
                </a:lnTo>
                <a:lnTo>
                  <a:pt x="1516707" y="2191108"/>
                </a:lnTo>
                <a:lnTo>
                  <a:pt x="1484988" y="2222827"/>
                </a:lnTo>
                <a:lnTo>
                  <a:pt x="1448260" y="2248793"/>
                </a:lnTo>
                <a:lnTo>
                  <a:pt x="1407268" y="2268262"/>
                </a:lnTo>
                <a:lnTo>
                  <a:pt x="1362755" y="2280489"/>
                </a:lnTo>
                <a:lnTo>
                  <a:pt x="1315466" y="2284729"/>
                </a:lnTo>
                <a:lnTo>
                  <a:pt x="263144" y="2284729"/>
                </a:lnTo>
                <a:lnTo>
                  <a:pt x="215854" y="2280489"/>
                </a:lnTo>
                <a:lnTo>
                  <a:pt x="171341" y="2268262"/>
                </a:lnTo>
                <a:lnTo>
                  <a:pt x="130349" y="2248793"/>
                </a:lnTo>
                <a:lnTo>
                  <a:pt x="93621" y="2222827"/>
                </a:lnTo>
                <a:lnTo>
                  <a:pt x="61902" y="2191108"/>
                </a:lnTo>
                <a:lnTo>
                  <a:pt x="35936" y="2154380"/>
                </a:lnTo>
                <a:lnTo>
                  <a:pt x="16467" y="2113388"/>
                </a:lnTo>
                <a:lnTo>
                  <a:pt x="4240" y="2068875"/>
                </a:lnTo>
                <a:lnTo>
                  <a:pt x="0" y="2021585"/>
                </a:lnTo>
                <a:lnTo>
                  <a:pt x="0" y="26314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316863" y="2996565"/>
            <a:ext cx="1254125" cy="2457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840"/>
              </a:lnSpc>
              <a:spcBef>
                <a:spcPts val="170"/>
              </a:spcBef>
            </a:pPr>
            <a:r>
              <a:rPr sz="75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D. Environmental </a:t>
            </a:r>
            <a:r>
              <a:rPr sz="750" b="1" u="dbl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Policy  </a:t>
            </a:r>
            <a:r>
              <a:rPr sz="750" b="1" u="dbl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Requirements</a:t>
            </a:r>
            <a:r>
              <a:rPr sz="750" b="1" spc="-5" dirty="0">
                <a:solidFill>
                  <a:srgbClr val="FF0000"/>
                </a:solidFill>
                <a:latin typeface="Georgia"/>
                <a:cs typeface="Georgia"/>
              </a:rPr>
              <a:t>: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153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1316863" y="3212972"/>
            <a:ext cx="125412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240665" algn="l"/>
                <a:tab pos="241300" algn="l"/>
                <a:tab pos="765175" algn="l"/>
              </a:tabLst>
            </a:pPr>
            <a:r>
              <a:rPr sz="750" b="1" spc="-15" dirty="0">
                <a:latin typeface="Georgia"/>
                <a:cs typeface="Georgia"/>
              </a:rPr>
              <a:t>T</a:t>
            </a:r>
            <a:r>
              <a:rPr sz="750" b="1" spc="-5" dirty="0">
                <a:latin typeface="Georgia"/>
                <a:cs typeface="Georgia"/>
              </a:rPr>
              <a:t>he</a:t>
            </a:r>
            <a:r>
              <a:rPr sz="750" b="1" dirty="0">
                <a:latin typeface="Georgia"/>
                <a:cs typeface="Georgia"/>
              </a:rPr>
              <a:t>	</a:t>
            </a:r>
            <a:r>
              <a:rPr sz="750" b="1" spc="-5" dirty="0">
                <a:latin typeface="Georgia"/>
                <a:cs typeface="Georgia"/>
              </a:rPr>
              <a:t>s</a:t>
            </a:r>
            <a:r>
              <a:rPr sz="750" b="1" spc="-20" dirty="0">
                <a:latin typeface="Georgia"/>
                <a:cs typeface="Georgia"/>
              </a:rPr>
              <a:t>c</a:t>
            </a: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spc="5" dirty="0">
                <a:latin typeface="Georgia"/>
                <a:cs typeface="Georgia"/>
              </a:rPr>
              <a:t>e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i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g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45463" y="3322930"/>
            <a:ext cx="1028065" cy="5473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13900"/>
              </a:lnSpc>
              <a:spcBef>
                <a:spcPts val="110"/>
              </a:spcBef>
            </a:pPr>
            <a:r>
              <a:rPr sz="750" b="1" spc="-5" dirty="0">
                <a:latin typeface="Georgia"/>
                <a:cs typeface="Georgia"/>
              </a:rPr>
              <a:t>covers </a:t>
            </a:r>
            <a:r>
              <a:rPr sz="750" b="1" spc="-10" dirty="0">
                <a:latin typeface="Georgia"/>
                <a:cs typeface="Georgia"/>
              </a:rPr>
              <a:t>three </a:t>
            </a:r>
            <a:r>
              <a:rPr sz="750" b="1" spc="-5" dirty="0">
                <a:latin typeface="Georgia"/>
                <a:cs typeface="Georgia"/>
              </a:rPr>
              <a:t>types of  </a:t>
            </a:r>
            <a:r>
              <a:rPr sz="750" b="1" spc="-10" dirty="0">
                <a:latin typeface="Georgia"/>
                <a:cs typeface="Georgia"/>
              </a:rPr>
              <a:t>concerns </a:t>
            </a:r>
            <a:r>
              <a:rPr sz="750" b="1" spc="-5" dirty="0">
                <a:latin typeface="Georgia"/>
                <a:cs typeface="Georgia"/>
              </a:rPr>
              <a:t>of ESS,  </a:t>
            </a:r>
            <a:r>
              <a:rPr sz="750" b="1" i="1" spc="-5" dirty="0">
                <a:latin typeface="Georgia"/>
                <a:cs typeface="Georgia"/>
              </a:rPr>
              <a:t>i.e., </a:t>
            </a:r>
            <a:r>
              <a:rPr sz="750" b="1" spc="-5" dirty="0">
                <a:latin typeface="Georgia"/>
                <a:cs typeface="Georgia"/>
              </a:rPr>
              <a:t>environmental,  involuntary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45463" y="3847948"/>
            <a:ext cx="647700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sz="750" b="1" spc="-10" dirty="0">
                <a:latin typeface="Georgia"/>
                <a:cs typeface="Georgia"/>
              </a:rPr>
              <a:t>r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5" dirty="0">
                <a:latin typeface="Georgia"/>
                <a:cs typeface="Georgia"/>
              </a:rPr>
              <a:t>s</a:t>
            </a:r>
            <a:r>
              <a:rPr sz="750" b="1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tt</a:t>
            </a:r>
            <a:r>
              <a:rPr sz="750" b="1" dirty="0">
                <a:latin typeface="Georgia"/>
                <a:cs typeface="Georgia"/>
              </a:rPr>
              <a:t>le</a:t>
            </a:r>
            <a:r>
              <a:rPr sz="750" b="1" spc="-25" dirty="0">
                <a:latin typeface="Georgia"/>
                <a:cs typeface="Georgia"/>
              </a:rPr>
              <a:t>m</a:t>
            </a:r>
            <a:r>
              <a:rPr sz="750" b="1" spc="20" dirty="0">
                <a:latin typeface="Georgia"/>
                <a:cs typeface="Georgia"/>
              </a:rPr>
              <a:t>e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t  indigenous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61744" y="3847948"/>
            <a:ext cx="208915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5080" indent="-73660">
              <a:lnSpc>
                <a:spcPct val="112000"/>
              </a:lnSpc>
              <a:spcBef>
                <a:spcPts val="100"/>
              </a:spcBef>
            </a:pPr>
            <a:r>
              <a:rPr sz="750" b="1" spc="-20" dirty="0">
                <a:latin typeface="Georgia"/>
                <a:cs typeface="Georgia"/>
              </a:rPr>
              <a:t>a</a:t>
            </a:r>
            <a:r>
              <a:rPr sz="750" b="1" spc="-15" dirty="0">
                <a:latin typeface="Georgia"/>
                <a:cs typeface="Georgia"/>
              </a:rPr>
              <a:t>n</a:t>
            </a:r>
            <a:r>
              <a:rPr sz="750" b="1" spc="-5" dirty="0">
                <a:latin typeface="Georgia"/>
                <a:cs typeface="Georgia"/>
              </a:rPr>
              <a:t>d  </a:t>
            </a:r>
            <a:r>
              <a:rPr sz="750" b="1" dirty="0">
                <a:latin typeface="Georgia"/>
                <a:cs typeface="Georgia"/>
              </a:rPr>
              <a:t>o</a:t>
            </a:r>
            <a:r>
              <a:rPr sz="750" b="1" spc="-5" dirty="0">
                <a:latin typeface="Georgia"/>
                <a:cs typeface="Georgia"/>
              </a:rPr>
              <a:t>r</a:t>
            </a:r>
            <a:endParaRPr sz="750">
              <a:latin typeface="Georgia"/>
              <a:cs typeface="Georgi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16863" y="4103979"/>
            <a:ext cx="1255395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>
              <a:lnSpc>
                <a:spcPct val="114700"/>
              </a:lnSpc>
              <a:spcBef>
                <a:spcPts val="100"/>
              </a:spcBef>
            </a:pPr>
            <a:r>
              <a:rPr sz="750" b="1" spc="-5" dirty="0">
                <a:latin typeface="Georgia"/>
                <a:cs typeface="Georgia"/>
              </a:rPr>
              <a:t>originated or </a:t>
            </a:r>
            <a:r>
              <a:rPr sz="750" b="1" dirty="0">
                <a:latin typeface="Georgia"/>
                <a:cs typeface="Georgia"/>
              </a:rPr>
              <a:t>native  </a:t>
            </a:r>
            <a:r>
              <a:rPr sz="750" b="1" spc="-5" dirty="0">
                <a:latin typeface="Georgia"/>
                <a:cs typeface="Georgia"/>
              </a:rPr>
              <a:t>people;</a:t>
            </a:r>
            <a:endParaRPr sz="75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240665" algn="l"/>
                <a:tab pos="241300" algn="l"/>
              </a:tabLst>
            </a:pP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“Environmental</a:t>
            </a:r>
            <a:r>
              <a:rPr sz="750" b="1" u="dbl" spc="-1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 and</a:t>
            </a:r>
            <a:endParaRPr sz="750">
              <a:latin typeface="Georgia"/>
              <a:cs typeface="Georgia"/>
            </a:endParaRPr>
          </a:p>
          <a:p>
            <a:pPr marL="241300" marR="5715">
              <a:lnSpc>
                <a:spcPct val="113300"/>
              </a:lnSpc>
              <a:spcBef>
                <a:spcPts val="15"/>
              </a:spcBef>
            </a:pPr>
            <a:r>
              <a:rPr sz="750" b="1" u="dbl" spc="-10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Social 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Management </a:t>
            </a:r>
            <a:r>
              <a:rPr sz="750" b="1" spc="-5" dirty="0">
                <a:latin typeface="Georgia"/>
                <a:cs typeface="Georgia"/>
              </a:rPr>
              <a:t> 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Framework” </a:t>
            </a:r>
            <a:r>
              <a:rPr sz="750" b="1" spc="-5" dirty="0">
                <a:latin typeface="Georgia"/>
                <a:cs typeface="Georgia"/>
              </a:rPr>
              <a:t> </a:t>
            </a:r>
            <a:r>
              <a:rPr sz="750" b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(ESMF)</a:t>
            </a:r>
            <a:r>
              <a:rPr sz="750" b="1" spc="-5" dirty="0">
                <a:latin typeface="Georgia"/>
                <a:cs typeface="Georgia"/>
              </a:rPr>
              <a:t>.</a:t>
            </a:r>
            <a:endParaRPr sz="7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11850" y="615950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1850" y="631190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5961" y="615950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5961" y="631190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03873" y="61595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3873" y="63119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5897" y="615950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5897" y="631190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6482" y="615950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96482" y="631190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2682" y="61595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2682" y="63119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4351" y="615950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40" h="3175">
                <a:moveTo>
                  <a:pt x="103936" y="0"/>
                </a:moveTo>
                <a:lnTo>
                  <a:pt x="0" y="0"/>
                </a:lnTo>
                <a:lnTo>
                  <a:pt x="0" y="3048"/>
                </a:lnTo>
                <a:lnTo>
                  <a:pt x="103936" y="3048"/>
                </a:lnTo>
                <a:lnTo>
                  <a:pt x="10393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4351" y="631190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40" h="3175">
                <a:moveTo>
                  <a:pt x="103936" y="0"/>
                </a:moveTo>
                <a:lnTo>
                  <a:pt x="0" y="0"/>
                </a:lnTo>
                <a:lnTo>
                  <a:pt x="0" y="3048"/>
                </a:lnTo>
                <a:lnTo>
                  <a:pt x="103936" y="3048"/>
                </a:lnTo>
                <a:lnTo>
                  <a:pt x="10393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38236" y="615950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38236" y="631190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23581" y="615950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8" y="0"/>
                </a:moveTo>
                <a:lnTo>
                  <a:pt x="0" y="0"/>
                </a:lnTo>
                <a:lnTo>
                  <a:pt x="0" y="3048"/>
                </a:lnTo>
                <a:lnTo>
                  <a:pt x="124968" y="3048"/>
                </a:lnTo>
                <a:lnTo>
                  <a:pt x="1249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23581" y="631190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8" y="0"/>
                </a:moveTo>
                <a:lnTo>
                  <a:pt x="0" y="0"/>
                </a:lnTo>
                <a:lnTo>
                  <a:pt x="0" y="3048"/>
                </a:lnTo>
                <a:lnTo>
                  <a:pt x="124968" y="3048"/>
                </a:lnTo>
                <a:lnTo>
                  <a:pt x="1249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39164" y="725169"/>
            <a:ext cx="8834120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15. </a:t>
            </a:r>
            <a:r>
              <a:rPr sz="1200" b="1" spc="-5" dirty="0">
                <a:solidFill>
                  <a:srgbClr val="FF00FF"/>
                </a:solidFill>
                <a:latin typeface="Georgia"/>
                <a:cs typeface="Georgia"/>
              </a:rPr>
              <a:t>ENVIRONMENTAL MANAGEMENT PLAN (EMP)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for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Migging Road </a:t>
            </a: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the State </a:t>
            </a:r>
            <a:r>
              <a:rPr sz="1200" b="1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200" b="1" spc="1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Arunachal</a:t>
            </a:r>
            <a:endParaRPr sz="1200">
              <a:latin typeface="Georgia"/>
              <a:cs typeface="Georgia"/>
            </a:endParaRPr>
          </a:p>
          <a:p>
            <a:pPr marL="13335" algn="ctr">
              <a:lnSpc>
                <a:spcPct val="100000"/>
              </a:lnSpc>
              <a:spcBef>
                <a:spcPts val="970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47: </a:t>
            </a:r>
            <a:r>
              <a:rPr sz="1050" b="1" spc="-5" dirty="0">
                <a:solidFill>
                  <a:srgbClr val="FF00FF"/>
                </a:solidFill>
                <a:latin typeface="Georgia"/>
                <a:cs typeface="Georgia"/>
              </a:rPr>
              <a:t>Environmental Management </a:t>
            </a:r>
            <a:r>
              <a:rPr sz="1050" b="1" dirty="0">
                <a:solidFill>
                  <a:srgbClr val="FF00FF"/>
                </a:solidFill>
                <a:latin typeface="Georgia"/>
                <a:cs typeface="Georgia"/>
              </a:rPr>
              <a:t>Plan</a:t>
            </a:r>
            <a:r>
              <a:rPr sz="1050" b="1" spc="-45" dirty="0">
                <a:solidFill>
                  <a:srgbClr val="FF00FF"/>
                </a:solidFill>
                <a:latin typeface="Georgia"/>
                <a:cs typeface="Georgia"/>
              </a:rPr>
              <a:t> </a:t>
            </a:r>
            <a:r>
              <a:rPr sz="1050" b="1" spc="5" dirty="0">
                <a:solidFill>
                  <a:srgbClr val="FF00FF"/>
                </a:solidFill>
                <a:latin typeface="Georgia"/>
                <a:cs typeface="Georgia"/>
              </a:rPr>
              <a:t>(EMP).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154</a:t>
            </a:r>
            <a:endParaRPr sz="80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804976" y="1341755"/>
          <a:ext cx="9305290" cy="5314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234696">
                <a:tc rowSpan="2">
                  <a:txBody>
                    <a:bodyPr/>
                    <a:lstStyle/>
                    <a:p>
                      <a:pPr marL="109220" marR="102235" algn="ctr">
                        <a:lnSpc>
                          <a:spcPts val="910"/>
                        </a:lnSpc>
                        <a:spcBef>
                          <a:spcPts val="40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vi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800" b="1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l 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Issues/  Components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19075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Remedial Measure</a:t>
                      </a:r>
                      <a:r>
                        <a:rPr sz="8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Statements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9405" marR="98425" indent="-219710">
                        <a:lnSpc>
                          <a:spcPts val="910"/>
                        </a:lnSpc>
                        <a:spcBef>
                          <a:spcPts val="495"/>
                        </a:spcBef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Reference to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Laws/  Guidelines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12725" marR="82550" indent="-131445">
                        <a:lnSpc>
                          <a:spcPts val="910"/>
                        </a:lnSpc>
                        <a:spcBef>
                          <a:spcPts val="495"/>
                        </a:spcBef>
                      </a:pPr>
                      <a:r>
                        <a:rPr sz="800" b="1" spc="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800" b="1" spc="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s/  </a:t>
                      </a:r>
                      <a:r>
                        <a:rPr sz="800" b="1" spc="-10" dirty="0">
                          <a:latin typeface="Georgia"/>
                          <a:cs typeface="Georgia"/>
                        </a:rPr>
                        <a:t>Areas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12725" marR="184785" indent="-24765">
                        <a:lnSpc>
                          <a:spcPts val="91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Mo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ni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ng 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Indicators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10185" marR="135890" indent="-70485">
                        <a:lnSpc>
                          <a:spcPts val="91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Mo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ni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ng  </a:t>
                      </a:r>
                      <a:r>
                        <a:rPr sz="800" b="1" spc="-10" dirty="0">
                          <a:latin typeface="Georgia"/>
                          <a:cs typeface="Georgia"/>
                        </a:rPr>
                        <a:t>Methods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94945" marR="63500" indent="-128270">
                        <a:lnSpc>
                          <a:spcPts val="91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800" b="1" spc="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Coast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29895" marR="164465" indent="-259715">
                        <a:lnSpc>
                          <a:spcPts val="91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Institutional Responsibility  and</a:t>
                      </a:r>
                      <a:r>
                        <a:rPr sz="8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Requirement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9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860"/>
                        </a:lnSpc>
                      </a:pPr>
                      <a:r>
                        <a:rPr sz="800" b="1" spc="-5" dirty="0">
                          <a:latin typeface="Georgia"/>
                          <a:cs typeface="Georgia"/>
                        </a:rPr>
                        <a:t>Implementation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Supervision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09728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2174">
                <a:tc gridSpan="9">
                  <a:txBody>
                    <a:bodyPr/>
                    <a:lstStyle/>
                    <a:p>
                      <a:pPr marL="3548379">
                        <a:lnSpc>
                          <a:spcPts val="860"/>
                        </a:lnSpc>
                      </a:pPr>
                      <a:r>
                        <a:rPr sz="800" b="1" spc="-10" dirty="0">
                          <a:latin typeface="Georgia"/>
                          <a:cs typeface="Georgia"/>
                        </a:rPr>
                        <a:t>A. Pre –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Construction and Design</a:t>
                      </a:r>
                      <a:r>
                        <a:rPr sz="800" b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Stage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6680">
                <a:tc gridSpan="9">
                  <a:txBody>
                    <a:bodyPr/>
                    <a:lstStyle/>
                    <a:p>
                      <a:pPr marL="4331970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Alignment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40917">
                <a:tc>
                  <a:txBody>
                    <a:bodyPr/>
                    <a:lstStyle/>
                    <a:p>
                      <a:pPr marL="12065" marR="6096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87045" algn="l"/>
                          <a:tab pos="76708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: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Pa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spc="3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nt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Inadequate  Drainage</a:t>
                      </a:r>
                      <a:r>
                        <a:rPr sz="7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Provisions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Habitat</a:t>
                      </a:r>
                      <a:r>
                        <a:rPr sz="7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4769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concrete pavement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 areas considering alignment level  and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drainage.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4769" indent="-170815" algn="just">
                        <a:lnSpc>
                          <a:spcPct val="949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Raise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</a:t>
                      </a:r>
                      <a:r>
                        <a:rPr sz="700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above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nearby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with  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adequate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side drains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evacuate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rain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and domestic  discharges (drained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habitats  occasionally) to prevent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damage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 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rain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entry to habitats’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houses.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4769" indent="-170815" algn="just">
                        <a:lnSpc>
                          <a:spcPct val="957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adequate no.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cross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drainage  structures based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drainage pattern  around 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alignment.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7683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  throughout the  alignment.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0160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both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cross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drains no.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57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slab/ box culverts,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Hume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pipes.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detail  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  and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drawings.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6954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(CSC)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6701">
                <a:tc>
                  <a:txBody>
                    <a:bodyPr/>
                    <a:lstStyle/>
                    <a:p>
                      <a:pPr marL="12065" marR="6286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1.2: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Loss of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Tree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Vegetation.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7310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Restricting tree cutting within 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limit.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indent="-171450">
                        <a:lnSpc>
                          <a:spcPts val="815"/>
                        </a:lnSpc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Avoid tree cutting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ancillary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1594" indent="-170815">
                        <a:lnSpc>
                          <a:spcPts val="819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Martian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compensatory tree plantation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8,480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trees @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1:</a:t>
                      </a:r>
                      <a:r>
                        <a:rPr sz="7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10.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96520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alignment.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93980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848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cut.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Observation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69545">
                        <a:lnSpc>
                          <a:spcPct val="958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cost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(CSC)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3653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1.3: Protection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Sensitive</a:t>
                      </a:r>
                      <a:r>
                        <a:rPr sz="7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Receptors.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6040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Careful selection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alignment 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the  sensitive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receptor.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5405" indent="-170815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Timely schedule ling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activity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indent="-171450">
                        <a:lnSpc>
                          <a:spcPts val="740"/>
                        </a:lnSpc>
                        <a:buFont typeface="Symbol"/>
                        <a:buChar char=""/>
                        <a:tabLst>
                          <a:tab pos="264795" algn="l"/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noise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suitable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barriers.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81280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Location of  sensitive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receptors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(Refer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Table).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9715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alignment  plan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6954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cost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(CSC)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02205">
                <a:tc>
                  <a:txBody>
                    <a:bodyPr/>
                    <a:lstStyle/>
                    <a:p>
                      <a:pPr marL="12065" marR="62230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1.4: Safety along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Proposed  Alignment.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 marR="65405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Make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provisions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crash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barriers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accident prone areas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identified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studies.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6675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rumble strips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 areas  to regulate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speed.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6040" indent="-170815" algn="just">
                        <a:lnSpc>
                          <a:spcPct val="957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retro – reflective warning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boards nears school, hospital, and religious  places and forests</a:t>
                      </a:r>
                      <a:r>
                        <a:rPr sz="7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2865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proper sidewalks/ pedestrian  zone along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near habitat areas,  school, hospital, religious places and  forests.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6040" indent="-170815" algn="just">
                        <a:lnSpc>
                          <a:spcPct val="957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Compliance with norms specified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codes for state highway for curvature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grading.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indent="-171450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 curve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bridges.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5405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attempt to equalize cut  and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fill.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marR="66040" indent="-170815" algn="just">
                        <a:lnSpc>
                          <a:spcPct val="959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Minimize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cutting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hill areas.  Incorporate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stabilization measures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prevent any land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slide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situation.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64795" indent="-171450" algn="just">
                        <a:lnSpc>
                          <a:spcPts val="790"/>
                        </a:lnSpc>
                        <a:buFont typeface="Symbol"/>
                        <a:buChar char=""/>
                        <a:tabLst>
                          <a:tab pos="26543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Incorporate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stabilization measures</a:t>
                      </a:r>
                      <a:r>
                        <a:rPr sz="700" spc="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07314">
                        <a:lnSpc>
                          <a:spcPct val="950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Places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height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embankment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  more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than 3.0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m.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20129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No.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accident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vehicle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collision.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observation,  interview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68910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(CSC)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77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106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74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prevent any land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slide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situation.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">
                <a:tc gridSpan="9">
                  <a:txBody>
                    <a:bodyPr/>
                    <a:lstStyle/>
                    <a:p>
                      <a:pPr marL="4185920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 Natural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Hazards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1861">
                <a:tc>
                  <a:txBody>
                    <a:bodyPr/>
                    <a:lstStyle/>
                    <a:p>
                      <a:pPr marL="12065" marR="61594" algn="just">
                        <a:lnSpc>
                          <a:spcPct val="95900"/>
                        </a:lnSpc>
                        <a:spcBef>
                          <a:spcPts val="5"/>
                        </a:spcBef>
                        <a:tabLst>
                          <a:tab pos="71247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2.1: Protection for  D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m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Earthquake.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135" indent="-170815" algn="just">
                        <a:lnSpc>
                          <a:spcPct val="959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considering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relevant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seismic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standard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clause under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6 – 2014  for earthquakes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bridges.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96520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stretch.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8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Incorporation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6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130810" algn="just">
                        <a:lnSpc>
                          <a:spcPts val="790"/>
                        </a:lnSpc>
                        <a:spcBef>
                          <a:spcPts val="5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2014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guidelines for  earthquake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bridge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design.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bridge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design.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200025">
                        <a:lnSpc>
                          <a:spcPct val="959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2901">
                <a:tc>
                  <a:txBody>
                    <a:bodyPr/>
                    <a:lstStyle/>
                    <a:p>
                      <a:pPr marL="12065" marR="61594" algn="just">
                        <a:lnSpc>
                          <a:spcPct val="95200"/>
                        </a:lnSpc>
                        <a:spcBef>
                          <a:spcPts val="1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2.2: Protection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Road Embankment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b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Flood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Prone  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Raise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embankment height above the HFL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flood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prone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areas.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>
                        <a:lnSpc>
                          <a:spcPts val="810"/>
                        </a:lnSpc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adequate balancing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culverts.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675" indent="-170815">
                        <a:lnSpc>
                          <a:spcPts val="790"/>
                        </a:lnSpc>
                        <a:spcBef>
                          <a:spcPts val="9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Improvement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existing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culverts/ bridges  to increase their carrying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capacity.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34 Recommendations  for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waterlogged area and</a:t>
                      </a:r>
                      <a:r>
                        <a:rPr sz="700" spc="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IRC: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0960" algn="just">
                        <a:lnSpc>
                          <a:spcPct val="94400"/>
                        </a:lnSpc>
                        <a:spcBef>
                          <a:spcPts val="1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75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MORT and H  guidelines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High  Embankments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(DHE).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existing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culverts/  bridges.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ct val="95000"/>
                        </a:lnSpc>
                        <a:spcBef>
                          <a:spcPts val="15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both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cross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drains, no.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slab/ box culverts, no. 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size of Hume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pipes.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-------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391731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 Shifting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Utility</a:t>
                      </a:r>
                      <a:r>
                        <a:rPr sz="7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Structures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143380">
                <a:tc>
                  <a:txBody>
                    <a:bodyPr/>
                    <a:lstStyle/>
                    <a:p>
                      <a:pPr marL="12065" marR="60960" algn="just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Disruption 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Utility Services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 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telephone and electrical poles/ wires  and underground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cables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shifted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before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start of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960" indent="-170815" algn="just">
                        <a:lnSpc>
                          <a:spcPct val="954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Necessary permission and payments 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relevant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utility service  agencies to allow quick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shifting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restoration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utility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services.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Local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people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informed through  appropriate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means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about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time 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shifting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utility structures and potential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disruption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services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if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Utility shifting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Status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 utility  services.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 algn="just">
                        <a:lnSpc>
                          <a:spcPct val="952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Interaction with  concerned utility  authorities and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  public.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700"/>
                        </a:lnSpc>
                        <a:spcBef>
                          <a:spcPts val="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">
                <a:tc gridSpan="9">
                  <a:txBody>
                    <a:bodyPr/>
                    <a:lstStyle/>
                    <a:p>
                      <a:pPr marL="4069715">
                        <a:lnSpc>
                          <a:spcPts val="740"/>
                        </a:lnSpc>
                        <a:tabLst>
                          <a:tab pos="429831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B.	Construction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Stage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6934">
                <a:tc gridSpan="9">
                  <a:txBody>
                    <a:bodyPr/>
                    <a:lstStyle/>
                    <a:p>
                      <a:pPr marL="431990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Air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Quality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844550">
                <a:tc>
                  <a:txBody>
                    <a:bodyPr/>
                    <a:lstStyle/>
                    <a:p>
                      <a:pPr marL="12065" marR="62230">
                        <a:lnSpc>
                          <a:spcPct val="94800"/>
                        </a:lnSpc>
                        <a:spcBef>
                          <a:spcPts val="15"/>
                        </a:spcBef>
                        <a:tabLst>
                          <a:tab pos="76454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1.1: Dust</a:t>
                      </a:r>
                      <a:r>
                        <a:rPr sz="7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Generation 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A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Transport, Storage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 Handling</a:t>
                      </a:r>
                      <a:r>
                        <a:rPr sz="700" b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Materials.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Transport, loading and unloading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loose  and fine materials through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covered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vehicles.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Paved approach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ts val="790"/>
                        </a:lnSpc>
                        <a:spcBef>
                          <a:spcPts val="9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Storage areas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located downwind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habitation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ts val="790"/>
                        </a:lnSpc>
                        <a:spcBef>
                          <a:spcPts val="8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spraying 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earthworks,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unpaved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haulage roads and other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prone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ct val="950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MORT and H Specifications  for Road and Bridge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Works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Air (P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CP)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1981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Central Motor and  Vehicle Act –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1988.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667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 Project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790"/>
                        </a:lnSpc>
                        <a:spcBef>
                          <a:spcPts val="20"/>
                        </a:spcBef>
                        <a:tabLst>
                          <a:tab pos="725170" algn="l"/>
                        </a:tabLst>
                      </a:pPr>
                      <a:r>
                        <a:rPr sz="1050" baseline="3968" dirty="0">
                          <a:latin typeface="Georgia"/>
                          <a:cs typeface="Georgia"/>
                        </a:rPr>
                        <a:t>PM</a:t>
                      </a:r>
                      <a:r>
                        <a:rPr sz="450" dirty="0">
                          <a:latin typeface="Georgia"/>
                          <a:cs typeface="Georgia"/>
                        </a:rPr>
                        <a:t>10	</a:t>
                      </a:r>
                      <a:r>
                        <a:rPr sz="1050" spc="-15" baseline="3968" dirty="0">
                          <a:latin typeface="Georgia"/>
                          <a:cs typeface="Georgia"/>
                        </a:rPr>
                        <a:t>level</a:t>
                      </a:r>
                      <a:endParaRPr sz="1050" baseline="3968">
                        <a:latin typeface="Georgia"/>
                        <a:cs typeface="Georgia"/>
                      </a:endParaRPr>
                    </a:p>
                    <a:p>
                      <a:pPr marL="8890" marR="59055" algn="just">
                        <a:lnSpc>
                          <a:spcPts val="79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measurements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dust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complain  of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8420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methods  observations public  consultation.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8349">
                <a:tc>
                  <a:txBody>
                    <a:bodyPr/>
                    <a:lstStyle/>
                    <a:p>
                      <a:pPr marL="12065" marR="60325" algn="just">
                        <a:lnSpc>
                          <a:spcPct val="94300"/>
                        </a:lnSpc>
                        <a:spcBef>
                          <a:spcPts val="40"/>
                        </a:spcBef>
                        <a:tabLst>
                          <a:tab pos="435609" algn="l"/>
                          <a:tab pos="84645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1.2: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Emission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Air </a:t>
                      </a:r>
                      <a:r>
                        <a:rPr sz="1050" b="1" baseline="3968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7" baseline="3968" dirty="0">
                          <a:latin typeface="Georgia"/>
                          <a:cs typeface="Georgia"/>
                        </a:rPr>
                        <a:t>Pollutants (HC, </a:t>
                      </a:r>
                      <a:r>
                        <a:rPr sz="1050" b="1" baseline="3968" dirty="0">
                          <a:latin typeface="Georgia"/>
                          <a:cs typeface="Georgia"/>
                        </a:rPr>
                        <a:t>SO</a:t>
                      </a:r>
                      <a:r>
                        <a:rPr sz="450" b="1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1050" b="1" baseline="3968" dirty="0">
                          <a:latin typeface="Georgia"/>
                          <a:cs typeface="Georgia"/>
                        </a:rPr>
                        <a:t>,  </a:t>
                      </a:r>
                      <a:r>
                        <a:rPr sz="1050" b="1" spc="-7" baseline="3968" dirty="0">
                          <a:latin typeface="Georgia"/>
                          <a:cs typeface="Georgia"/>
                        </a:rPr>
                        <a:t>NO</a:t>
                      </a:r>
                      <a:r>
                        <a:rPr sz="450" b="1" spc="-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1050" b="1" spc="-7" baseline="3968" dirty="0">
                          <a:latin typeface="Georgia"/>
                          <a:cs typeface="Georgia"/>
                        </a:rPr>
                        <a:t>, CO </a:t>
                      </a:r>
                      <a:r>
                        <a:rPr sz="1050" b="1" baseline="3968" dirty="0">
                          <a:latin typeface="Georgia"/>
                          <a:cs typeface="Georgia"/>
                        </a:rPr>
                        <a:t>etc.) </a:t>
                      </a:r>
                      <a:r>
                        <a:rPr sz="1050" b="1" spc="-7" baseline="3968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 Vehicles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Traffic Congestion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	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se	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f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>
                        <a:lnSpc>
                          <a:spcPts val="785"/>
                        </a:lnSpc>
                        <a:tabLst>
                          <a:tab pos="76771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Equipment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>
                        <a:lnSpc>
                          <a:spcPts val="83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Machinery.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8580" indent="-170815" algn="just">
                        <a:lnSpc>
                          <a:spcPts val="79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maintenance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machinery and  equipment.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7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Batching, asphalt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mixing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plants and  crushers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downwind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(1 Km) direction  from the nearest settlement.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945" indent="-170815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Only crushers licensed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PCB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325" indent="-170815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DG sets with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stacks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adequate height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sulphur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diesel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fuel.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>
                        <a:lnSpc>
                          <a:spcPts val="810"/>
                        </a:lnSpc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Ambient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monitoring.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Follow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management plan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 given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Section –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8.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 algn="just">
                        <a:lnSpc>
                          <a:spcPts val="790"/>
                        </a:lnSpc>
                        <a:spcBef>
                          <a:spcPts val="6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Air (Prevention and  Control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Pollution)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1981 (Amended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1987)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Rules1982.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ts val="790"/>
                        </a:lnSpc>
                        <a:spcBef>
                          <a:spcPts val="60"/>
                        </a:spcBef>
                        <a:tabLst>
                          <a:tab pos="511809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Asphalt mixing  plants, crushers,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ets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8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60"/>
                        </a:spcBef>
                        <a:tabLst>
                          <a:tab pos="300990" algn="l"/>
                          <a:tab pos="75501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Monitoring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ambient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q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ua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y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1594">
                        <a:lnSpc>
                          <a:spcPts val="790"/>
                        </a:lnSpc>
                        <a:spcBef>
                          <a:spcPts val="5"/>
                        </a:spcBef>
                        <a:tabLst>
                          <a:tab pos="72771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ki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UC  certificates.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60"/>
                        </a:spcBef>
                        <a:tabLst>
                          <a:tab pos="58420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  methods.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6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3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781">
                <a:tc gridSpan="9">
                  <a:txBody>
                    <a:bodyPr/>
                    <a:lstStyle/>
                    <a:p>
                      <a:pPr marL="443547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 Noise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847826">
                <a:tc>
                  <a:txBody>
                    <a:bodyPr/>
                    <a:lstStyle/>
                    <a:p>
                      <a:pPr marL="12065" marR="61594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313055" algn="l"/>
                          <a:tab pos="71247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: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se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m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Vehicle, Equipment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Machinery.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equipment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timely serviced and  properly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ts val="81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Bottlenecks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removed.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ts val="790"/>
                        </a:lnSpc>
                        <a:spcBef>
                          <a:spcPts val="9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 equipment and machinery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fitted with silencers and maintained  properly.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9215" indent="-170815" algn="just">
                        <a:lnSpc>
                          <a:spcPts val="790"/>
                        </a:lnSpc>
                        <a:spcBef>
                          <a:spcPts val="8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Only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approved equipment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used  for construction activities.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5000"/>
                        </a:lnSpc>
                        <a:spcBef>
                          <a:spcPts val="15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Legal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 noise  Pollution (Regulation and  Control) Rules, 2000 and  amendments there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+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Clause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501.8.6.</a:t>
                      </a:r>
                      <a:r>
                        <a:rPr sz="700" spc="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MORT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2230" algn="just">
                        <a:lnSpc>
                          <a:spcPts val="79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and Highway Specifications  for Road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ct val="94700"/>
                        </a:lnSpc>
                        <a:spcBef>
                          <a:spcPts val="15"/>
                        </a:spcBef>
                        <a:tabLst>
                          <a:tab pos="58420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 project section  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ll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y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residential  and identified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790"/>
                        </a:lnSpc>
                        <a:tabLst>
                          <a:tab pos="68834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Noise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levels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measurements.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ts val="819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rule,  2000.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0325">
                        <a:lnSpc>
                          <a:spcPts val="819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Consultation with 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79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</a:t>
                      </a:r>
                      <a:r>
                        <a:rPr sz="700" spc="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Plantation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 Separate.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81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155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61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14362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regulation near residential, built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up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forest area construction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restricted to daylight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hours.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49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Timing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noisy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activities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done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night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time and weekends  near schools and selected suitable times  near temples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there are no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visitors,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concurrent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separated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reduce the total noise  generated,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possible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route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accumulation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noise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beyond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standards.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Else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provision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temporary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barrier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 sensitive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near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sources.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">
                <a:tc gridSpan="9">
                  <a:txBody>
                    <a:bodyPr/>
                    <a:lstStyle/>
                    <a:p>
                      <a:pPr marL="425259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Land and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Soil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28269">
                <a:tc>
                  <a:txBody>
                    <a:bodyPr/>
                    <a:lstStyle/>
                    <a:p>
                      <a:pPr marL="12065" marR="60960" algn="just">
                        <a:lnSpc>
                          <a:spcPct val="95400"/>
                        </a:lnSpc>
                        <a:spcBef>
                          <a:spcPts val="1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Land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use  Change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 Loss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Productive/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Top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Soil.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Non – agricultural areas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used as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areas to the extent possible.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ct val="954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If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agricultural land, top soil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preserved and laid over either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embankment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growing vegetation  to protect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 erosion.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54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 section  and borrow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pit</a:t>
                      </a:r>
                      <a:r>
                        <a:rPr sz="700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Top soil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storage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13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area  plan,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visits.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700"/>
                        </a:lnSpc>
                        <a:spcBef>
                          <a:spcPts val="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53819">
                <a:tc>
                  <a:txBody>
                    <a:bodyPr/>
                    <a:lstStyle/>
                    <a:p>
                      <a:pPr marL="12065" marR="61594">
                        <a:lnSpc>
                          <a:spcPct val="9430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3.2: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Slope Failure  and Soil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Erosion 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Activities,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Earthwork,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 Cut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b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Fill,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Stockpiles  etc.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7310" indent="-170815" algn="just">
                        <a:lnSpc>
                          <a:spcPts val="79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Bio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turfing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embankments to protect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8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Slope protection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providing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frames, dry  stone pitching, masonry retaining walls,  planting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grass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4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slopes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 cut and fill areas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will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graded and covered with stone pitching,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grass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shrub 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design  specifications.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Care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taken that 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gradient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greater than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2:1.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ts val="790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earth stockpiles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with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gentle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slopes to prevent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soil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erosion.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81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IRC: 56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1974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59690" algn="just">
                        <a:lnSpc>
                          <a:spcPct val="9470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recommended practice for  treatment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embankment  slopes for erosion control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Clause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306 and 305.2.2  MORT and Highway  Specifications for Road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Works Guidelines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IX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Soil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Erosion.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entire project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3500" algn="just">
                        <a:lnSpc>
                          <a:spcPts val="79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Especially along  hilly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Occurrence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slope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failure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erosion  issues.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design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site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6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8419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 and  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3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2444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3.3: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Area  Management.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135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Non – productive, barren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lands,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upland 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borrowing earth with the  necessary permissions/ consents.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9215" indent="-170815">
                        <a:lnSpc>
                          <a:spcPts val="79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Depths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regulated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 steeper than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25%.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>
                        <a:lnSpc>
                          <a:spcPts val="790"/>
                        </a:lnSpc>
                        <a:spcBef>
                          <a:spcPts val="7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Topsoil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stockpiled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protected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 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rehabilitation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stage.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960" indent="-170815">
                        <a:lnSpc>
                          <a:spcPts val="819"/>
                        </a:lnSpc>
                        <a:spcBef>
                          <a:spcPts val="3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Transportation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earth materials through  covered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vehicles.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recommended practice for borrow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pits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(IRC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10: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1961).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>
                        <a:lnSpc>
                          <a:spcPts val="810"/>
                        </a:lnSpc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Borrow areas not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dug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continuously.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59690" indent="-170815" algn="just">
                        <a:lnSpc>
                          <a:spcPct val="9470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 the extent borrow areas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sited  away from habituated areas. Borrow areas 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levelled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with salvaged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material or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other filling materials which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pose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contamination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soil. Else,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converted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into fishpond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consultation  with fishery department and land owner/  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Guidelines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 areas and for quarries  (Environmental Protection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And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Rules – 1986;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Act,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Air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Act)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+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Clause </a:t>
                      </a:r>
                      <a:r>
                        <a:rPr sz="700" spc="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algn="just">
                        <a:lnSpc>
                          <a:spcPts val="77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305.2.2 MORT and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Highway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2230" algn="just">
                        <a:lnSpc>
                          <a:spcPts val="790"/>
                        </a:lnSpc>
                        <a:spcBef>
                          <a:spcPts val="55"/>
                        </a:spcBef>
                        <a:tabLst>
                          <a:tab pos="371475" algn="l"/>
                          <a:tab pos="91376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Specifications for Road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Works Guidelines V 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B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	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Management.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8387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tes  location.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 areas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inappropriate  unauthorized  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1594">
                        <a:lnSpc>
                          <a:spcPct val="95900"/>
                        </a:lnSpc>
                        <a:spcBef>
                          <a:spcPts val="5"/>
                        </a:spcBef>
                        <a:tabLst>
                          <a:tab pos="32512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Poor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area  management  practices.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Incidents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accidents.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design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site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8419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Consultant and  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156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24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3169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1594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Rehabilitation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borrow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 guidelines for redevelopment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borrow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40002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1214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4:	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Qu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y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Operations.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Aggregates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sourced from existing  licensed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quarries.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1594" indent="-170815" algn="just">
                        <a:lnSpc>
                          <a:spcPct val="95200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Copies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consent/ approval/ rehabilitation  plan for a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new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quarry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use of existing  source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submitted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Environmental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Officer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(EO),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BRO.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3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will develop a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Quarry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redevelopment plan,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the mining  rules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state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submit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 copy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approval to Executing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Agency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 (EA).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ct val="95000"/>
                        </a:lnSpc>
                        <a:spcBef>
                          <a:spcPts val="15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Clause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111.3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MORT and  Highway Specifications for  Road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  Guidelines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VI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Quarry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Management.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92759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Qua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rry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ea  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ct val="94900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licenses  for all quarry areas  from which materials  are being sourced  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 quarry  redevelopment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ct val="95000"/>
                        </a:lnSpc>
                        <a:spcBef>
                          <a:spcPts val="1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design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documents,  contractor  documents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site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66594">
                <a:tc>
                  <a:txBody>
                    <a:bodyPr/>
                    <a:lstStyle/>
                    <a:p>
                      <a:pPr marL="12065" marR="62230" algn="just">
                        <a:lnSpc>
                          <a:spcPct val="94900"/>
                        </a:lnSpc>
                        <a:spcBef>
                          <a:spcPts val="15"/>
                        </a:spcBef>
                        <a:tabLst>
                          <a:tab pos="76708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3.5: Compaction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Impact 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Quarry Haul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Roads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Movement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eh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ic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Equipment.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0325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 vehicles, machinery, and  equipment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stationed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designated Right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(ROW)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compaction.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9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Approach roads/ haulage roads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designed along the barren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hard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soil  area to reduce the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compaction.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Transportation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quarry material to the  dumping site through heavy vehicles shall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done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through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major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roads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extent possible to restrict wear and tear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village/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minor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Load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haulage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trucks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monitored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ensure they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 exceed the standard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limits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avoid 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issues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excessive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damage 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7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Land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taken for construction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other temporary facility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restored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original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conditions.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ct val="95000"/>
                        </a:lnSpc>
                        <a:spcBef>
                          <a:spcPts val="15"/>
                        </a:spcBef>
                        <a:tabLst>
                          <a:tab pos="44386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Parking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au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ge	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oa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construction  yards.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700"/>
                        </a:lnSpc>
                        <a:spcBef>
                          <a:spcPts val="15"/>
                        </a:spcBef>
                        <a:tabLst>
                          <a:tab pos="78232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Location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approach  and haulage roads  presence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destroyed/  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ted  agricultural land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land which has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restored 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original  condition.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700"/>
                        </a:lnSpc>
                        <a:spcBef>
                          <a:spcPts val="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84755">
                <a:tc>
                  <a:txBody>
                    <a:bodyPr/>
                    <a:lstStyle/>
                    <a:p>
                      <a:pPr marL="12065" marR="61594">
                        <a:lnSpc>
                          <a:spcPct val="94700"/>
                        </a:lnSpc>
                        <a:spcBef>
                          <a:spcPts val="15"/>
                        </a:spcBef>
                        <a:tabLst>
                          <a:tab pos="234315" algn="l"/>
                          <a:tab pos="419734" algn="l"/>
                          <a:tab pos="459740" algn="l"/>
                          <a:tab pos="544830" algn="l"/>
                          <a:tab pos="701040" algn="l"/>
                          <a:tab pos="84645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3.6: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Contamination  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f	S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l		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Leakage/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Spillage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Oil, Bituminous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Non–Bituminous  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eb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	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m	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3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mo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					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>
                        <a:lnSpc>
                          <a:spcPts val="795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230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 vehicles and equipment will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maintained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refuelled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such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fashion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that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oil/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diesel spillage does not  contaminate the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soil.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945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Fuel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storage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refuelling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kept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away from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drainage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channels.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Unusable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dumped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ditches  and low lying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960" indent="-170815" algn="just">
                        <a:lnSpc>
                          <a:spcPct val="957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soil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contamination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Oil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Interceptors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wash  down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refuelling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Waste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soaked cotton/ cloth shall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stored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containers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labelled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“Waste Oil”  and “Hazardous” sold off to MoEF/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SPCB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authorized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vendors.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2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Non–bituminous wastes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dumped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approved borrow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with the concurrence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landowner and covered with a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layer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topsoil conserved from opening the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pit.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3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Bituminous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wastes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disposed off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an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identified dumping site approved,  appropriately designed, compliant waste  management facilities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(land–fills).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5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ct val="94800"/>
                        </a:lnSpc>
                        <a:spcBef>
                          <a:spcPts val="15"/>
                        </a:spcBef>
                        <a:tabLst>
                          <a:tab pos="51435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Fuelling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station,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  disposal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soil near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storage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59690" algn="just">
                        <a:lnSpc>
                          <a:spcPct val="957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spilled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oil  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bitumen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  area.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9728">
                <a:tc gridSpan="9">
                  <a:txBody>
                    <a:bodyPr/>
                    <a:lstStyle/>
                    <a:p>
                      <a:pPr marL="4173854">
                        <a:lnSpc>
                          <a:spcPts val="765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 Water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Resources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157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00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713612">
                <a:tc>
                  <a:txBody>
                    <a:bodyPr/>
                    <a:lstStyle/>
                    <a:p>
                      <a:pPr marL="12065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2992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Sourcing</a:t>
                      </a:r>
                      <a:r>
                        <a:rPr sz="700" b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ng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Requisite permission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obtained for  abstraction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groundwater from Central  Groundwater Authority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(CGA).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ct val="957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Arrangements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contractor  that the water availability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supply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nearby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communities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remain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unaffected.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-------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769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712470" algn="l"/>
                        </a:tabLst>
                      </a:pPr>
                      <a:r>
                        <a:rPr sz="700" spc="-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	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competent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7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Authority.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availability.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8419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733425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ki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documentation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Talk to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2318">
                <a:tc>
                  <a:txBody>
                    <a:bodyPr/>
                    <a:lstStyle/>
                    <a:p>
                      <a:pPr marL="12065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2992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4.2: Disposal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ng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connect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 side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drains with exiting nearby ponds  otherwise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make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harvesting pits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intermittently.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Clause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1010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EP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1986 MORT and Highway  Specifications for Road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5100"/>
                        </a:lnSpc>
                        <a:spcBef>
                          <a:spcPts val="10"/>
                        </a:spcBef>
                        <a:tabLst>
                          <a:tab pos="56261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side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system for disposal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waste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73088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Standards methods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 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8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documents.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39164">
                <a:tc>
                  <a:txBody>
                    <a:bodyPr/>
                    <a:lstStyle/>
                    <a:p>
                      <a:pPr marL="12065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5151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4.3: Alteration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ac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3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Hydrology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Embankment.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Existing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drainage system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  and further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enhanced.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2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adequate size  and number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cross drainage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structures  especially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land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sloping  towards road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alignment.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7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raised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above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High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Flood  Level (HFL); level wherever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level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lesser than HFL.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Clause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501.8.6. MORT</a:t>
                      </a:r>
                      <a:r>
                        <a:rPr sz="700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7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Highway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Specifications.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790"/>
                        </a:lnSpc>
                        <a:tabLst>
                          <a:tab pos="56642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Near	all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3500">
                        <a:lnSpc>
                          <a:spcPts val="79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drainage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channels, river  crossings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etc.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side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design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15113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50187">
                <a:tc>
                  <a:txBody>
                    <a:bodyPr/>
                    <a:lstStyle/>
                    <a:p>
                      <a:pPr marL="12065" marR="61594">
                        <a:lnSpc>
                          <a:spcPct val="94300"/>
                        </a:lnSpc>
                        <a:spcBef>
                          <a:spcPts val="20"/>
                        </a:spcBef>
                        <a:tabLst>
                          <a:tab pos="321945" algn="l"/>
                          <a:tab pos="846455" algn="l"/>
                        </a:tabLst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4:	S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  Water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Bodies due</a:t>
                      </a:r>
                      <a:r>
                        <a:rPr sz="7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Activities/  Earthwork.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230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Embankment slopes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modified  suitably to restrict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 entering  water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1594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silt fencing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at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325" indent="-170815" algn="just">
                        <a:lnSpc>
                          <a:spcPct val="957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Silt/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sediment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collected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stockpiled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reuse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surfacing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slopes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they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have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vegetated.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Earthworks and stone works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prevented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from impeding natural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rivers,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streams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canals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existing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drainage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system.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Clause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No.    501.8.6.    MORT  </a:t>
                      </a:r>
                      <a:r>
                        <a:rPr sz="700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0960">
                        <a:lnSpc>
                          <a:spcPts val="79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Highway Specifications for  Road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Bridge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Works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(CP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6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CP)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Worldwide</a:t>
                      </a:r>
                      <a:r>
                        <a:rPr sz="700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Best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83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Practices.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7752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Near 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b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od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	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er  embankment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slopes.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Siltation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rivers,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streams,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ponds and  other water bodies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Construction  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78405">
                <a:tc>
                  <a:txBody>
                    <a:bodyPr/>
                    <a:lstStyle/>
                    <a:p>
                      <a:pPr marL="12065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51510" algn="l"/>
                          <a:tab pos="71247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4.5: Deterioration</a:t>
                      </a:r>
                      <a:r>
                        <a:rPr sz="700" b="1" spc="-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ac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3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Quality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L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aka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m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algn="just">
                        <a:lnSpc>
                          <a:spcPts val="780"/>
                        </a:lnSpc>
                        <a:tabLst>
                          <a:tab pos="76708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Vehicles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algn="just">
                        <a:lnSpc>
                          <a:spcPts val="79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Equipments       </a:t>
                      </a:r>
                      <a:r>
                        <a:rPr sz="700" b="1" spc="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61594">
                        <a:lnSpc>
                          <a:spcPct val="94500"/>
                        </a:lnSpc>
                        <a:spcBef>
                          <a:spcPts val="20"/>
                        </a:spcBef>
                        <a:tabLst>
                          <a:tab pos="712470" algn="l"/>
                        </a:tabLst>
                      </a:pPr>
                      <a:r>
                        <a:rPr sz="700" b="1" spc="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m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Camps.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1594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vehicles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equipment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parked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refuelled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near water –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bodies, so as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contamination from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fuel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lubricants.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grease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traps and fuelling platforms 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fuelling</a:t>
                      </a:r>
                      <a:r>
                        <a:rPr sz="700" spc="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9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chemicals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stored away  from water and concreted platform with  catchment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pit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spills collection.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960" indent="-170815" algn="just">
                        <a:lnSpc>
                          <a:spcPct val="951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equipment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operators,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drivers, and  warehouse personnel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trained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immediate response for spill containment  and eventual clean –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up.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Readily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available,  simple to understand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preferably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written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local language emergency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response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procedure, including reporting, 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contractors.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675" indent="-170815" algn="just">
                        <a:lnSpc>
                          <a:spcPts val="79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away from  water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3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Solid wastes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collected, strong and  taken to the approved, appropriately  designed, compliant waste management  facility (landfills)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only.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(Prevention and  Control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Pollution)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1974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Amendments  Thereof.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ct val="95000"/>
                        </a:lnSpc>
                        <a:spcBef>
                          <a:spcPts val="15"/>
                        </a:spcBef>
                        <a:tabLst>
                          <a:tab pos="3803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od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refueling  stations,  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ponds,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streams, rivers  and other water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bodies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0325" algn="just">
                        <a:lnSpc>
                          <a:spcPct val="945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oil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floating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bodies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Conduction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 tests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 the</a:t>
                      </a:r>
                      <a:r>
                        <a:rPr sz="700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monitoring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algn="just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158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97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10336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monitored  periodically.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47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equipments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operators, divers, and ware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house personal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trained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immediate response for spill containment  and eventual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cleanup.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Readily available,  simple to understand and preferably retain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local language emergency response  procedure, including reporting,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934">
                <a:tc gridSpan="9">
                  <a:txBody>
                    <a:bodyPr/>
                    <a:lstStyle/>
                    <a:p>
                      <a:pPr marL="4191635">
                        <a:lnSpc>
                          <a:spcPts val="740"/>
                        </a:lnSpc>
                      </a:pPr>
                      <a:r>
                        <a:rPr sz="700" b="1" spc="-10" dirty="0">
                          <a:latin typeface="Georgia"/>
                          <a:cs typeface="Georgia"/>
                        </a:rPr>
                        <a:t>5.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Flora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Fauna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101086">
                <a:tc>
                  <a:txBody>
                    <a:bodyPr/>
                    <a:lstStyle/>
                    <a:p>
                      <a:pPr marL="12065" marR="6096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26084" algn="l"/>
                          <a:tab pos="76136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5.1: Vegetation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Loss  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	</a:t>
                      </a:r>
                      <a:r>
                        <a:rPr sz="700" b="1" spc="2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e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62230">
                        <a:lnSpc>
                          <a:spcPts val="790"/>
                        </a:lnSpc>
                        <a:tabLst>
                          <a:tab pos="764540" algn="l"/>
                        </a:tabLst>
                      </a:pPr>
                      <a:r>
                        <a:rPr sz="700" b="1" spc="-1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 A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351155">
                        <a:lnSpc>
                          <a:spcPts val="790"/>
                        </a:lnSpc>
                        <a:spcBef>
                          <a:spcPts val="30"/>
                        </a:spcBef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Structure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Minimize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 cutting to the extent  possible.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945" indent="-170815" algn="just">
                        <a:lnSpc>
                          <a:spcPts val="79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Roadside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848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trees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removed with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prior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competent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authority.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960" indent="-170815" algn="just">
                        <a:lnSpc>
                          <a:spcPct val="954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Compensatory plantation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1: 10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basis and  additional plantation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IRC: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guidelines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consultation with Forest  Department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(FD).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maintenance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 trees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LPG 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 as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fuel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source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 cutting,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wherever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1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Plantation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both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sides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road.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Integrate Vegetation Management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(IVM)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with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carriage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completely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clear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vegetation. From the edge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boundary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Right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Way  (ROW), vegetation structured with smaller  plants near the line and larger trees further  away 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costly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provide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habitats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a wide variety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plants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animals.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Additional plantation near river banks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check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erosion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part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compensatory  plantation.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event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changes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construction stages additional assessments  including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possibility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save trees shall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Executing Agency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(EA).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Road side Plantation Strategy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 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specifications including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manuring.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604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Forest Conservation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1980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21</a:t>
                      </a:r>
                      <a:r>
                        <a:rPr sz="700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75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66.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985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 project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540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Right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(ROW)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848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trees for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felling.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4769">
                        <a:lnSpc>
                          <a:spcPct val="95400"/>
                        </a:lnSpc>
                        <a:tabLst>
                          <a:tab pos="477520" algn="l"/>
                          <a:tab pos="71247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Compensatory  plantation plan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8,480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ees  replanted.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05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200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relevant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documents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tree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mi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compensatory  plantation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055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5720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Plantation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Cost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Included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9055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4897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specialized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  forestation.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4097654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 Construction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Camps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134109">
                <a:tc>
                  <a:txBody>
                    <a:bodyPr/>
                    <a:lstStyle/>
                    <a:p>
                      <a:pPr marL="12065">
                        <a:lnSpc>
                          <a:spcPts val="790"/>
                        </a:lnSpc>
                        <a:tabLst>
                          <a:tab pos="61785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6.1: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Impact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6096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73342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ss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h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Location.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865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maintain minimum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distance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from following: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523875" lvl="1" indent="-299085">
                        <a:lnSpc>
                          <a:spcPts val="740"/>
                        </a:lnSpc>
                        <a:buFont typeface="Georgia"/>
                        <a:buAutoNum type="romanUcPeriod"/>
                        <a:tabLst>
                          <a:tab pos="523875" algn="l"/>
                          <a:tab pos="52451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500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 from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habitation;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523875" marR="67945" lvl="1" indent="-338455">
                        <a:lnSpc>
                          <a:spcPts val="790"/>
                        </a:lnSpc>
                        <a:spcBef>
                          <a:spcPts val="45"/>
                        </a:spcBef>
                        <a:buFont typeface="Georgia"/>
                        <a:buAutoNum type="romanUcPeriod"/>
                        <a:tabLst>
                          <a:tab pos="523875" algn="l"/>
                          <a:tab pos="52451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500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 from forest areas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possible;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523875" marR="64135" lvl="1" indent="-378460">
                        <a:lnSpc>
                          <a:spcPts val="790"/>
                        </a:lnSpc>
                        <a:spcBef>
                          <a:spcPts val="5"/>
                        </a:spcBef>
                        <a:buFont typeface="Georgia"/>
                        <a:buAutoNum type="romanUcPeriod"/>
                        <a:tabLst>
                          <a:tab pos="523875" algn="l"/>
                          <a:tab pos="52451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500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 from water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bodies  where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possible;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523875" marR="61594" lvl="1" indent="-365760">
                        <a:lnSpc>
                          <a:spcPts val="790"/>
                        </a:lnSpc>
                        <a:spcBef>
                          <a:spcPts val="30"/>
                        </a:spcBef>
                        <a:buFont typeface="Georgia"/>
                        <a:buAutoNum type="romanUcPeriod"/>
                        <a:tabLst>
                          <a:tab pos="523875" algn="l"/>
                          <a:tab pos="52451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500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 from through traffic route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possible;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>
                        <a:lnSpc>
                          <a:spcPts val="819"/>
                        </a:lnSpc>
                        <a:spcBef>
                          <a:spcPts val="3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average distance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between two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50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Km.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800"/>
                        </a:lnSpc>
                        <a:spcBef>
                          <a:spcPts val="15"/>
                        </a:spcBef>
                        <a:tabLst>
                          <a:tab pos="68135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Location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campsites  and distance from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	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  areas,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bodies,  through traffic route  and other 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59055" algn="just">
                        <a:lnSpc>
                          <a:spcPct val="957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Interaction with  workers and local  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8419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775970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Environmental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Officer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(EO).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8762">
                <a:tc>
                  <a:txBody>
                    <a:bodyPr/>
                    <a:lstStyle/>
                    <a:p>
                      <a:pPr marL="12065" marR="76200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6.2: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Worker’s  Health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7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Camp.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1594" indent="-170815" algn="just">
                        <a:lnSpc>
                          <a:spcPct val="959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location, layout and basic facility  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each labour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submitted to SQC prior to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their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80327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Building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Other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k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(Regulation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Employment  and Conditions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Service)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health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records.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Camp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 records.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Part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Contractors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159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08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26896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13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construction. The construction shall  commence only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after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SQC.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4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will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maintain necessary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living accommodation and ancillary  facilities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functional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hygienic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manner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Executing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Agency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(EA).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Adequate water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sanitary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latrines with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septic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tanks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attached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soak pits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 algn="just">
                        <a:lnSpc>
                          <a:spcPct val="958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Preventive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medical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care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workers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including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First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Aid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Kit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(FAK)  that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available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Waste disposal facilities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such as dust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bins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regular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disposal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waste 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carried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out.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0325" indent="-170815" algn="just">
                        <a:lnSpc>
                          <a:spcPct val="958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will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take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 precautions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protect the workers from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insect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pest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reduce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risk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health.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This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includes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 of insecticides,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which should comply  with local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regulations.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alcoholic liquor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prohibited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drugs</a:t>
                      </a:r>
                      <a:r>
                        <a:rPr sz="700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imported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to, sell, give, and barter to the  workers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host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8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Awareness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rising,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immigrant workers/  local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community 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communicable and  sexually transmitted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diseases.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1996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(Prevention and Control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Pollution)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1974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Amendments Thereof.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proper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First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Aid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Kit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(FAK)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camp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site.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2865" algn="just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0325" algn="just">
                        <a:lnSpc>
                          <a:spcPct val="945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Consultation with  local people living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nearby.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">
                <a:tc gridSpan="9">
                  <a:txBody>
                    <a:bodyPr/>
                    <a:lstStyle/>
                    <a:p>
                      <a:pPr marL="3563620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7. Management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Waste/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Debris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48182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297815" algn="l"/>
                          <a:tab pos="848994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:	S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f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Dumping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Unproductive/wastelands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selected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dumping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Away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residential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water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ts val="79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Dumping sites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have adequate capacity  equal to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amount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generated.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ts val="790"/>
                        </a:lnSpc>
                        <a:spcBef>
                          <a:spcPts val="7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Public perception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consent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from the  village Panchayats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has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obtained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before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finalizing 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 and  MORT and Highway  Guidelines.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dumping  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Location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dumping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Public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complaints.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survey and  interaction with 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365">
                <a:tc>
                  <a:txBody>
                    <a:bodyPr/>
                    <a:lstStyle/>
                    <a:p>
                      <a:pPr marL="12065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84645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7.2: Reuse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sp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2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l	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Dismantled</a:t>
                      </a:r>
                      <a:r>
                        <a:rPr sz="7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Waste.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865" indent="-170815" algn="just">
                        <a:lnSpc>
                          <a:spcPct val="951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existing bitumen surface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utilized for paving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cross roads,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access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paving works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camps, temporary traffic  diversions, and haulage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routes.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230" indent="-170815" algn="just">
                        <a:lnSpc>
                          <a:spcPct val="949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Unusable and non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bituminous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  materials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suitably disposed off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designated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disposal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locations, with  approval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concerned authority. The  bituminous wastes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disposed 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secure landfill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only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environmentally accepted manner. For  removal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debris, wastes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disposal  MORT and Highway guidelines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followed.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Unusable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surplus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materials,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determined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Project Engineer (PE), 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removed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disposed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off –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excavated materials from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roadway,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shoulders,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verges,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drains, cross</a:t>
                      </a:r>
                      <a:r>
                        <a:rPr sz="700" spc="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drainage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56565" algn="l"/>
                          <a:tab pos="78867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gh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Guidelines.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2357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Percentage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reuse 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	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material.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2230" algn="just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Method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</a:t>
                      </a:r>
                      <a:r>
                        <a:rPr sz="700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disposal site 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debris.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records.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3500">
                        <a:lnSpc>
                          <a:spcPts val="790"/>
                        </a:lnSpc>
                        <a:spcBef>
                          <a:spcPts val="5"/>
                        </a:spcBef>
                        <a:tabLst>
                          <a:tab pos="63309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nte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 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160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30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207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backfilling embankments,  filling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pits,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landscaping.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9728">
                <a:tc gridSpan="9">
                  <a:txBody>
                    <a:bodyPr/>
                    <a:lstStyle/>
                    <a:p>
                      <a:pPr marL="3847465">
                        <a:lnSpc>
                          <a:spcPts val="765"/>
                        </a:lnSpc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8.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Traffic Management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Safety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579878">
                <a:tc>
                  <a:txBody>
                    <a:bodyPr/>
                    <a:lstStyle/>
                    <a:p>
                      <a:pPr marL="12065" marR="6223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8.1: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Management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Existing Traffic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Safety.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6385" marR="63500" indent="-173990" algn="just">
                        <a:lnSpc>
                          <a:spcPts val="790"/>
                        </a:lnSpc>
                        <a:spcBef>
                          <a:spcPts val="90"/>
                        </a:spcBef>
                        <a:buFont typeface="Symbol"/>
                        <a:buChar char=""/>
                        <a:tabLst>
                          <a:tab pos="28702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Temporary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diversion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planned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contractor and approved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“Engineer”.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6385" marR="62865" indent="-173990" algn="just">
                        <a:lnSpc>
                          <a:spcPct val="94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702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traffic control plans shall contain  details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diversions;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safety  arrangements during construction; safety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measures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night time traffic and  precautions for transportation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hazardous materials. Traffic control plans 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prepared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line with requirements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“IRC’s: SP: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55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Document”.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6385" marR="60325" indent="-173990" algn="just">
                        <a:lnSpc>
                          <a:spcPct val="952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702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will ensure that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diversion/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detour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always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maintained</a:t>
                      </a:r>
                      <a:r>
                        <a:rPr sz="700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running condition, particularly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monsoon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avoid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disruption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traffic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flow.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6385" marR="62865" indent="-173990" algn="just">
                        <a:lnSpc>
                          <a:spcPct val="952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702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stretches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where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it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pass  the traffic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part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existing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carriageway, temporary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paved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diversions 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310" indent="-170815" algn="just">
                        <a:lnSpc>
                          <a:spcPts val="790"/>
                        </a:lnSpc>
                        <a:spcBef>
                          <a:spcPts val="9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Restriction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activity to only  one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existing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3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shall inform local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community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changes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routes,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pedestrian access arrangements with  assistance from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“Engineer”.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769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 and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55.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especially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intersections.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350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Traffic management  plan.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signs on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6040">
                        <a:lnSpc>
                          <a:spcPts val="790"/>
                        </a:lnSpc>
                        <a:tabLst>
                          <a:tab pos="46291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Number	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 accidents.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055" algn="just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6959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management plan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field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 management  and safety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system.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3500" algn="just">
                        <a:lnSpc>
                          <a:spcPct val="958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Interaction with  people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vehicles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46301">
                <a:tc>
                  <a:txBody>
                    <a:bodyPr/>
                    <a:lstStyle/>
                    <a:p>
                      <a:pPr marL="12065" marR="61594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370840" algn="l"/>
                        </a:tabLst>
                      </a:pPr>
                      <a:r>
                        <a:rPr sz="700" b="1" spc="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2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: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ns,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Animal</a:t>
                      </a:r>
                      <a:r>
                        <a:rPr sz="7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Movement.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ts val="790"/>
                        </a:lnSpc>
                        <a:spcBef>
                          <a:spcPts val="8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Temporary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access and diversion, with  proper drainage facilities.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700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Access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schools,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temples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other  public places 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takes place near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them.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9215" indent="-170815" algn="just">
                        <a:lnSpc>
                          <a:spcPts val="819"/>
                        </a:lnSpc>
                        <a:spcBef>
                          <a:spcPts val="5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Fencing wherever cattle movement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expected.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59690" indent="-170815" algn="just">
                        <a:lnSpc>
                          <a:spcPct val="952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need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cattle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underpasses,  some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proposed culverts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`near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habitations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widened to facilitate  cattle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movement.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769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Design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And  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27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1984;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IRC:</a:t>
                      </a:r>
                      <a:r>
                        <a:rPr sz="7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0325" algn="just">
                        <a:lnSpc>
                          <a:spcPts val="79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32-1988;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 Safety for  Children (5 –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12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Years</a:t>
                      </a:r>
                      <a:r>
                        <a:rPr sz="700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Old)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algn="just">
                        <a:lnSpc>
                          <a:spcPts val="755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44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1994</a:t>
                      </a:r>
                      <a:r>
                        <a:rPr sz="700" spc="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Highway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0325" algn="just">
                        <a:lnSpc>
                          <a:spcPct val="94900"/>
                        </a:lnSpc>
                        <a:spcBef>
                          <a:spcPts val="2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Code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55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2001;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Guidelines for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Building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other  Construction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Workers 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1996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Cess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1996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Factories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1948.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055">
                        <a:lnSpc>
                          <a:spcPct val="94600"/>
                        </a:lnSpc>
                        <a:spcBef>
                          <a:spcPts val="15"/>
                        </a:spcBef>
                        <a:tabLst>
                          <a:tab pos="35877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Near habitation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both sides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schools,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temples,  hospitals,  graveyards,  construction 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,	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au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ge  roads,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diversion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signage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drainage 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IRC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guideline.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2865" algn="just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  interaction with 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80997"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  <a:tabLst>
                          <a:tab pos="380365" algn="l"/>
                          <a:tab pos="849630" algn="l"/>
                        </a:tabLst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8.3:	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Safety	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of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61594">
                        <a:lnSpc>
                          <a:spcPts val="790"/>
                        </a:lnSpc>
                        <a:spcBef>
                          <a:spcPts val="45"/>
                        </a:spcBef>
                        <a:tabLst>
                          <a:tab pos="764540" algn="l"/>
                        </a:tabLst>
                      </a:pPr>
                      <a:r>
                        <a:rPr sz="700" b="1" spc="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k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rs	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Accident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Risk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from  Construction  Activities.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ts val="790"/>
                        </a:lnSpc>
                        <a:spcBef>
                          <a:spcPts val="1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Contractors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adopt and maintain safe  working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practices.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 algn="just">
                        <a:lnSpc>
                          <a:spcPct val="95700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Usage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fluorescent and retro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flectory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signage, 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 language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construction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Training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workers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 procedures  and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precautions.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ts val="81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Mandatory appointment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officer.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 algn="just">
                        <a:lnSpc>
                          <a:spcPct val="95000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regulations regarding safe scaffolding,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ladders,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working platforms, gangway,  stairwells, excavations, trenches and safe  means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entry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egress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complied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with.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PPEs to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workers.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1594" indent="-170815" algn="just">
                        <a:lnSpc>
                          <a:spcPct val="959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Provision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readily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available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first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aid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unit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including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adequate supply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dressing  materials.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-------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200025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6040">
                        <a:lnSpc>
                          <a:spcPts val="790"/>
                        </a:lnSpc>
                        <a:spcBef>
                          <a:spcPts val="6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Availability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  gears to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workers.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4769">
                        <a:lnSpc>
                          <a:spcPts val="79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signage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training  records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5405">
                        <a:lnSpc>
                          <a:spcPts val="819"/>
                        </a:lnSpc>
                        <a:tabLst>
                          <a:tab pos="465455" algn="l"/>
                          <a:tab pos="67310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ety  related accidents.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0960" algn="just">
                        <a:lnSpc>
                          <a:spcPts val="79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records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 training and  accidents.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ct val="95800"/>
                        </a:lnSpc>
                        <a:tabLst>
                          <a:tab pos="63309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nte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  construction  workers.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50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9055">
                        <a:lnSpc>
                          <a:spcPts val="790"/>
                        </a:lnSpc>
                        <a:spcBef>
                          <a:spcPts val="65"/>
                        </a:spcBef>
                        <a:tabLst>
                          <a:tab pos="846455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bl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3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161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3976" y="756157"/>
            <a:ext cx="1646555" cy="6350"/>
          </a:xfrm>
          <a:custGeom>
            <a:avLst/>
            <a:gdLst/>
            <a:ahLst/>
            <a:cxnLst/>
            <a:rect l="l" t="t" r="r" b="b"/>
            <a:pathLst>
              <a:path w="1646555" h="6350">
                <a:moveTo>
                  <a:pt x="1646554" y="0"/>
                </a:moveTo>
                <a:lnTo>
                  <a:pt x="0" y="0"/>
                </a:lnTo>
                <a:lnTo>
                  <a:pt x="0" y="6096"/>
                </a:lnTo>
                <a:lnTo>
                  <a:pt x="1646554" y="6096"/>
                </a:lnTo>
                <a:lnTo>
                  <a:pt x="16465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423976" y="750061"/>
          <a:ext cx="6446520" cy="3875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6555"/>
                <a:gridCol w="1454784"/>
                <a:gridCol w="1283969"/>
                <a:gridCol w="2043429"/>
              </a:tblGrid>
              <a:tr h="240791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3 –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Seater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Car/ Vans/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Jeeps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(Taxi)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35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64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Mini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Bus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172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LCVs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13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27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 –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Axle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Trucks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3 –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Axle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Trucks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Multi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Axle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Trucks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04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Tractor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Tractor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with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Trailer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02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Cycle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Cycle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Rickshaw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173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Car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95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Bus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Truck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95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0791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Others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4093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Total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165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b="1" spc="10" dirty="0">
                          <a:latin typeface="Georgia"/>
                          <a:cs typeface="Georgia"/>
                        </a:rPr>
                        <a:t>114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99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67740" y="4740655"/>
            <a:ext cx="6090285" cy="1790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Capacity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Analysis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63500" marR="55880" indent="457200" algn="just">
              <a:lnSpc>
                <a:spcPct val="94700"/>
              </a:lnSpc>
            </a:pPr>
            <a:r>
              <a:rPr sz="1000" dirty="0">
                <a:latin typeface="Georgia"/>
                <a:cs typeface="Georgia"/>
              </a:rPr>
              <a:t>Capacity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analysis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section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been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carried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out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order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define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5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“Level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of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Service”</a:t>
            </a:r>
            <a:r>
              <a:rPr sz="1000" b="1" spc="-55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(LOS)  </a:t>
            </a:r>
            <a:r>
              <a:rPr sz="1000" dirty="0">
                <a:latin typeface="Georgia"/>
                <a:cs typeface="Georgia"/>
              </a:rPr>
              <a:t>offered </a:t>
            </a:r>
            <a:r>
              <a:rPr sz="1000" spc="-5" dirty="0">
                <a:latin typeface="Georgia"/>
                <a:cs typeface="Georgia"/>
              </a:rPr>
              <a:t>by road sections </a:t>
            </a:r>
            <a:r>
              <a:rPr sz="1000" dirty="0">
                <a:latin typeface="Georgia"/>
                <a:cs typeface="Georgia"/>
              </a:rPr>
              <a:t>under the </a:t>
            </a:r>
            <a:r>
              <a:rPr sz="1000" spc="-5" dirty="0">
                <a:latin typeface="Georgia"/>
                <a:cs typeface="Georgia"/>
              </a:rPr>
              <a:t>prevailing roadway </a:t>
            </a:r>
            <a:r>
              <a:rPr sz="1000" dirty="0">
                <a:latin typeface="Georgia"/>
                <a:cs typeface="Georgia"/>
              </a:rPr>
              <a:t>and traffic </a:t>
            </a:r>
            <a:r>
              <a:rPr sz="1000" spc="-5" dirty="0">
                <a:latin typeface="Georgia"/>
                <a:cs typeface="Georgia"/>
              </a:rPr>
              <a:t>conditions. </a:t>
            </a:r>
            <a:r>
              <a:rPr sz="1000" spc="-10" dirty="0">
                <a:latin typeface="Georgia"/>
                <a:cs typeface="Georgia"/>
              </a:rPr>
              <a:t>Capacity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design service  </a:t>
            </a:r>
            <a:r>
              <a:rPr sz="1000" dirty="0">
                <a:latin typeface="Georgia"/>
                <a:cs typeface="Georgia"/>
              </a:rPr>
              <a:t>volumes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various lane </a:t>
            </a:r>
            <a:r>
              <a:rPr sz="1000" spc="-5" dirty="0">
                <a:latin typeface="Georgia"/>
                <a:cs typeface="Georgia"/>
              </a:rPr>
              <a:t>configurations </a:t>
            </a:r>
            <a:r>
              <a:rPr sz="1000" dirty="0">
                <a:latin typeface="Georgia"/>
                <a:cs typeface="Georgia"/>
              </a:rPr>
              <a:t>specified </a:t>
            </a:r>
            <a:r>
              <a:rPr sz="1000" spc="-5" dirty="0">
                <a:latin typeface="Georgia"/>
                <a:cs typeface="Georgia"/>
              </a:rPr>
              <a:t>by IRC: </a:t>
            </a:r>
            <a:r>
              <a:rPr sz="1000" dirty="0">
                <a:latin typeface="Georgia"/>
                <a:cs typeface="Georgia"/>
              </a:rPr>
              <a:t>64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1990: </a:t>
            </a:r>
            <a:r>
              <a:rPr sz="1000" b="1" spc="-5" dirty="0">
                <a:latin typeface="Georgia"/>
                <a:cs typeface="Georgia"/>
              </a:rPr>
              <a:t>“Capacity </a:t>
            </a:r>
            <a:r>
              <a:rPr sz="1000" b="1" spc="-10" dirty="0">
                <a:latin typeface="Georgia"/>
                <a:cs typeface="Georgia"/>
              </a:rPr>
              <a:t>of Roads </a:t>
            </a:r>
            <a:r>
              <a:rPr sz="1000" b="1" dirty="0">
                <a:latin typeface="Georgia"/>
                <a:cs typeface="Georgia"/>
              </a:rPr>
              <a:t>in </a:t>
            </a:r>
            <a:r>
              <a:rPr sz="1000" b="1" spc="-5" dirty="0">
                <a:latin typeface="Georgia"/>
                <a:cs typeface="Georgia"/>
              </a:rPr>
              <a:t>Rural  </a:t>
            </a:r>
            <a:r>
              <a:rPr sz="1000" b="1" dirty="0">
                <a:latin typeface="Georgia"/>
                <a:cs typeface="Georgia"/>
              </a:rPr>
              <a:t>Areas”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(CRRA)</a:t>
            </a:r>
            <a:r>
              <a:rPr sz="1000" b="1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adopted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determining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Level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Service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offered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by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sections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during  </a:t>
            </a:r>
            <a:r>
              <a:rPr sz="1000" spc="-5" dirty="0">
                <a:latin typeface="Georgia"/>
                <a:cs typeface="Georgia"/>
              </a:rPr>
              <a:t>design period. </a:t>
            </a:r>
            <a:r>
              <a:rPr sz="1000" dirty="0">
                <a:latin typeface="Georgia"/>
                <a:cs typeface="Georgia"/>
              </a:rPr>
              <a:t>Standards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lane </a:t>
            </a:r>
            <a:r>
              <a:rPr sz="1000" spc="-5" dirty="0">
                <a:latin typeface="Georgia"/>
                <a:cs typeface="Georgia"/>
              </a:rPr>
              <a:t>width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National Highways </a:t>
            </a:r>
            <a:r>
              <a:rPr sz="1000" dirty="0">
                <a:latin typeface="Georgia"/>
                <a:cs typeface="Georgia"/>
              </a:rPr>
              <a:t>and Road </a:t>
            </a:r>
            <a:r>
              <a:rPr sz="1000" spc="-5" dirty="0">
                <a:latin typeface="Georgia"/>
                <a:cs typeface="Georgia"/>
              </a:rPr>
              <a:t>developed </a:t>
            </a:r>
            <a:r>
              <a:rPr sz="1000" dirty="0">
                <a:latin typeface="Georgia"/>
                <a:cs typeface="Georgia"/>
              </a:rPr>
              <a:t>under </a:t>
            </a:r>
            <a:r>
              <a:rPr sz="1000" spc="-5" dirty="0">
                <a:latin typeface="Georgia"/>
                <a:cs typeface="Georgia"/>
              </a:rPr>
              <a:t>Central </a:t>
            </a:r>
            <a:r>
              <a:rPr sz="1000" dirty="0">
                <a:latin typeface="Georgia"/>
                <a:cs typeface="Georgia"/>
              </a:rPr>
              <a:t>Sector  </a:t>
            </a:r>
            <a:r>
              <a:rPr sz="1000" spc="-5" dirty="0">
                <a:latin typeface="Georgia"/>
                <a:cs typeface="Georgia"/>
              </a:rPr>
              <a:t>Schemes in Hilly </a:t>
            </a:r>
            <a:r>
              <a:rPr sz="1000" dirty="0">
                <a:latin typeface="Georgia"/>
                <a:cs typeface="Georgia"/>
              </a:rPr>
              <a:t>and Mountainous terrains </a:t>
            </a:r>
            <a:r>
              <a:rPr sz="1000" spc="-5" dirty="0">
                <a:latin typeface="Georgia"/>
                <a:cs typeface="Georgia"/>
              </a:rPr>
              <a:t>in circular </a:t>
            </a:r>
            <a:r>
              <a:rPr sz="1000" dirty="0">
                <a:latin typeface="Georgia"/>
                <a:cs typeface="Georgia"/>
              </a:rPr>
              <a:t>No.: NH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150/ </a:t>
            </a:r>
            <a:r>
              <a:rPr sz="1000" spc="-5" dirty="0">
                <a:latin typeface="Georgia"/>
                <a:cs typeface="Georgia"/>
              </a:rPr>
              <a:t>28/ </a:t>
            </a:r>
            <a:r>
              <a:rPr sz="1000" dirty="0">
                <a:latin typeface="Georgia"/>
                <a:cs typeface="Georgia"/>
              </a:rPr>
              <a:t>2018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P and </a:t>
            </a:r>
            <a:r>
              <a:rPr sz="1000" spc="5" dirty="0">
                <a:latin typeface="Georgia"/>
                <a:cs typeface="Georgia"/>
              </a:rPr>
              <a:t>M </a:t>
            </a:r>
            <a:r>
              <a:rPr sz="1000" spc="-5" dirty="0">
                <a:latin typeface="Georgia"/>
                <a:cs typeface="Georgia"/>
              </a:rPr>
              <a:t>Dated, 23</a:t>
            </a:r>
            <a:r>
              <a:rPr sz="975" spc="-7" baseline="21367" dirty="0">
                <a:latin typeface="Georgia"/>
                <a:cs typeface="Georgia"/>
              </a:rPr>
              <a:t>rd  </a:t>
            </a:r>
            <a:r>
              <a:rPr sz="1000" spc="-5" dirty="0">
                <a:latin typeface="Georgia"/>
                <a:cs typeface="Georgia"/>
              </a:rPr>
              <a:t>March </a:t>
            </a:r>
            <a:r>
              <a:rPr sz="1000" spc="-10" dirty="0">
                <a:latin typeface="Georgia"/>
                <a:cs typeface="Georgia"/>
              </a:rPr>
              <a:t>2018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(Table</a:t>
            </a:r>
            <a:r>
              <a:rPr sz="10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27)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2078989" marR="132715" indent="-1875789">
              <a:lnSpc>
                <a:spcPts val="12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27: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Categorized Average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Daily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Traffic (ADT) Inventory Reviews and Periods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 Instigation at Two</a:t>
            </a:r>
            <a:r>
              <a:rPr sz="105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Locations.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152400" y="6668134"/>
          <a:ext cx="7269480" cy="255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8015"/>
                <a:gridCol w="514984"/>
                <a:gridCol w="493394"/>
                <a:gridCol w="417194"/>
                <a:gridCol w="417194"/>
                <a:gridCol w="384174"/>
                <a:gridCol w="289560"/>
                <a:gridCol w="311150"/>
                <a:gridCol w="307975"/>
                <a:gridCol w="305434"/>
                <a:gridCol w="326390"/>
                <a:gridCol w="314324"/>
                <a:gridCol w="330200"/>
                <a:gridCol w="332739"/>
                <a:gridCol w="345439"/>
                <a:gridCol w="387985"/>
                <a:gridCol w="470535"/>
                <a:gridCol w="342265"/>
                <a:gridCol w="345440"/>
              </a:tblGrid>
              <a:tr h="292607">
                <a:tc gridSpan="19">
                  <a:txBody>
                    <a:bodyPr/>
                    <a:lstStyle/>
                    <a:p>
                      <a:pPr marL="2576195" marR="1960245" indent="-634365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AVERTAGE DAILY TRAFFIC INVENTORY </a:t>
                      </a:r>
                      <a:r>
                        <a:rPr sz="1000" b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SURVEY 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(Date: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07.12.2018 </a:t>
                      </a:r>
                      <a:r>
                        <a:rPr sz="1000" b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13.12.2018)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2400">
                <a:tc gridSpan="19">
                  <a:txBody>
                    <a:bodyPr/>
                    <a:lstStyle/>
                    <a:p>
                      <a:pPr marR="19685" algn="ctr">
                        <a:lnSpc>
                          <a:spcPts val="1100"/>
                        </a:lnSpc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Road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Name: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Ditte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5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Migging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5655">
                <a:tc gridSpan="9">
                  <a:txBody>
                    <a:bodyPr/>
                    <a:lstStyle/>
                    <a:p>
                      <a:pPr marL="1341755" marR="149225" indent="-1186815">
                        <a:lnSpc>
                          <a:spcPts val="113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Section :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Ditte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Migging </a:t>
                      </a:r>
                      <a:r>
                        <a:rPr sz="1000" b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From </a:t>
                      </a:r>
                      <a:r>
                        <a:rPr sz="1000" b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Km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94+000  </a:t>
                      </a: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To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145+000</a:t>
                      </a:r>
                      <a:r>
                        <a:rPr sz="1000" b="1" spc="-2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Km.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0">
                  <a:txBody>
                    <a:bodyPr/>
                    <a:lstStyle/>
                    <a:p>
                      <a:pPr marL="10668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Direction: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Bothways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1526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4945" marR="147320" indent="-64135">
                        <a:lnSpc>
                          <a:spcPts val="67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600" b="1" spc="-2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ion  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(Km)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grid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41910" algn="ctr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Motorised Traffic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46379" marR="195580" algn="ctr">
                        <a:lnSpc>
                          <a:spcPts val="670"/>
                        </a:lnSpc>
                        <a:spcBef>
                          <a:spcPts val="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Non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oris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Traffic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Grand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Total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630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72517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Passenger</a:t>
                      </a:r>
                      <a:r>
                        <a:rPr sz="6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Vehicles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Goods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Vehicles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Agricultural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6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Vehicles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Passenger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97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3025" marR="102235" indent="85090">
                        <a:lnSpc>
                          <a:spcPts val="700"/>
                        </a:lnSpc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Two 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ee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0" marR="77470" indent="54610">
                        <a:lnSpc>
                          <a:spcPts val="7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Three  W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ee</a:t>
                      </a:r>
                      <a:r>
                        <a:rPr sz="600" b="1" spc="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2875" marR="85090" indent="2540">
                        <a:lnSpc>
                          <a:spcPts val="700"/>
                        </a:lnSpc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Car/  J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ee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p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4940" marR="84455" indent="-15240">
                        <a:lnSpc>
                          <a:spcPts val="700"/>
                        </a:lnSpc>
                      </a:pPr>
                      <a:r>
                        <a:rPr sz="6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i  Bus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4351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Bus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Tempo/</a:t>
                      </a:r>
                      <a:r>
                        <a:rPr sz="6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LCV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600" b="1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Trucks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10185" marR="50165" indent="-10668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Tractor</a:t>
                      </a:r>
                      <a:r>
                        <a:rPr sz="6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with 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Trailer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667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Tractor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44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5811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6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Car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6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Bus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571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398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Army</a:t>
                      </a:r>
                      <a:r>
                        <a:rPr sz="6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Trucks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508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4384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Cycle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444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58115" marR="106680" indent="85090">
                        <a:lnSpc>
                          <a:spcPts val="7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Cycle 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Ri</a:t>
                      </a:r>
                      <a:r>
                        <a:rPr sz="600" b="1" spc="-1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kshaw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ADT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PCU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542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2 –</a:t>
                      </a:r>
                      <a:r>
                        <a:rPr sz="6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Axle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27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37160">
                        <a:lnSpc>
                          <a:spcPct val="100000"/>
                        </a:lnSpc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3 –</a:t>
                      </a:r>
                      <a:r>
                        <a:rPr sz="6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Axle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27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M –</a:t>
                      </a:r>
                      <a:r>
                        <a:rPr sz="6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Axle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508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667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 vert="vert27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167639"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PCU</a:t>
                      </a:r>
                      <a:r>
                        <a:rPr sz="6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Factor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0.5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3.0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3.0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3.0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4.5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4.5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4.0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3.0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0.5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2.0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-----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-----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152781"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94+000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76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35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5" dirty="0">
                          <a:latin typeface="Georgia"/>
                          <a:cs typeface="Georgia"/>
                        </a:rPr>
                        <a:t>10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0.2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060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5.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o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5" dirty="0">
                          <a:latin typeface="Georgia"/>
                          <a:cs typeface="Georgia"/>
                        </a:rPr>
                        <a:t>1.o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18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165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198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dirty="0">
                          <a:latin typeface="Georgia"/>
                          <a:cs typeface="Georgia"/>
                        </a:rPr>
                        <a:t>145+000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32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33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09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06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i="1" spc="5" dirty="0">
                          <a:latin typeface="Georgia"/>
                          <a:cs typeface="Georgia"/>
                        </a:rPr>
                        <a:t>114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165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marL="93980" marR="114935" algn="ctr">
                        <a:lnSpc>
                          <a:spcPts val="670"/>
                        </a:lnSpc>
                        <a:spcBef>
                          <a:spcPts val="15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Average</a:t>
                      </a:r>
                      <a:r>
                        <a:rPr sz="600" b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600" b="1" dirty="0">
                          <a:latin typeface="Georgia"/>
                          <a:cs typeface="Georgia"/>
                        </a:rPr>
                        <a:t>of  All    </a:t>
                      </a:r>
                      <a:r>
                        <a:rPr sz="600" b="1" spc="-5" dirty="0">
                          <a:latin typeface="Georgia"/>
                          <a:cs typeface="Georgia"/>
                        </a:rPr>
                        <a:t>Locations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5" dirty="0">
                          <a:latin typeface="Georgia"/>
                          <a:cs typeface="Georgia"/>
                        </a:rPr>
                        <a:t>54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03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34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5" dirty="0">
                          <a:latin typeface="Georgia"/>
                          <a:cs typeface="Georgia"/>
                        </a:rPr>
                        <a:t>10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08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01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10" dirty="0">
                          <a:latin typeface="Georgia"/>
                          <a:cs typeface="Georgia"/>
                        </a:rPr>
                        <a:t>14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spc="-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10" dirty="0">
                          <a:latin typeface="Georgia"/>
                          <a:cs typeface="Georgia"/>
                        </a:rPr>
                        <a:t>00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i="1" dirty="0">
                          <a:latin typeface="Georgia"/>
                          <a:cs typeface="Georgia"/>
                        </a:rPr>
                        <a:t>140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R="1778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600" b="1" spc="-5" dirty="0">
                          <a:latin typeface="Georgia"/>
                          <a:cs typeface="Georgia"/>
                        </a:rPr>
                        <a:t>182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787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39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9483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7310" indent="-170815" algn="just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contractor will not employ any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person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below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age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18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years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any work.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 algn="just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Use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hazardous material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minimized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and/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7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restricted.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Emergency plan (to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engineer)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prepared to respond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any accidents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emergencies.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310" indent="-170815" algn="just">
                        <a:lnSpc>
                          <a:spcPts val="790"/>
                        </a:lnSpc>
                        <a:spcBef>
                          <a:spcPts val="7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Accident Prevention Officer (APO)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appointed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13485">
                <a:tc>
                  <a:txBody>
                    <a:bodyPr/>
                    <a:lstStyle/>
                    <a:p>
                      <a:pPr marL="12065" marR="61594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8.4: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Accident Risk</a:t>
                      </a:r>
                      <a:r>
                        <a:rPr sz="700" b="1" spc="-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 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865" indent="-170815">
                        <a:lnSpc>
                          <a:spcPts val="790"/>
                        </a:lnSpc>
                        <a:spcBef>
                          <a:spcPts val="8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Restrict access to construction sites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authorized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personnel.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>
                        <a:lnSpc>
                          <a:spcPts val="790"/>
                        </a:lnSpc>
                        <a:spcBef>
                          <a:spcPts val="8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Physical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separation 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for  movement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vehicular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human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traffic.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>
                        <a:lnSpc>
                          <a:spcPts val="819"/>
                        </a:lnSpc>
                        <a:spcBef>
                          <a:spcPts val="2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Adequate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signage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must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  traffic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movement.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-------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2000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their  location.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Incidents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accidents.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2865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Complaints from local  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Inspection.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0325">
                        <a:lnSpc>
                          <a:spcPts val="79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Consultation with  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people.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375602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9. Site Restoration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Rehabilitation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756536">
                <a:tc>
                  <a:txBody>
                    <a:bodyPr/>
                    <a:lstStyle/>
                    <a:p>
                      <a:pPr marL="12065" marR="59055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502284" algn="l"/>
                          <a:tab pos="763905" algn="l"/>
                        </a:tabLst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9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:	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p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Operations,  R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nd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Rehabilitation.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769" indent="-170815" algn="just">
                        <a:lnSpc>
                          <a:spcPct val="959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 will prepare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restoration  plans, which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approved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“Engineer”.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2865" indent="-170815" algn="just">
                        <a:lnSpc>
                          <a:spcPct val="95700"/>
                        </a:lnSpc>
                        <a:spcBef>
                          <a:spcPts val="3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clean –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restoration operations  are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implemented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contractor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prior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demobilization.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1594" indent="-170815" algn="just">
                        <a:lnSpc>
                          <a:spcPct val="947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zones including river-  beds, culverts,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side areas, camps,  hot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mix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crushers, batching  plant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any other area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used/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affected by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project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left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clean and  tidy,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contractor's expense, to the  satisfaction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Environmental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Officer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(EO).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ts val="790"/>
                        </a:lnSpc>
                        <a:spcBef>
                          <a:spcPts val="9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opened borrow areas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rehabilitated and “Engineer” will certify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this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regard.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ct val="951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construction;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sites and  borrow</a:t>
                      </a:r>
                      <a:r>
                        <a:rPr sz="7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769" algn="just">
                        <a:lnSpc>
                          <a:spcPts val="800"/>
                        </a:lnSpc>
                        <a:spcBef>
                          <a:spcPts val="3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Clean and restored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camp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1594" algn="just">
                        <a:lnSpc>
                          <a:spcPct val="95700"/>
                        </a:lnSpc>
                        <a:spcBef>
                          <a:spcPts val="5"/>
                        </a:spcBef>
                        <a:tabLst>
                          <a:tab pos="72136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Presence/ absence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material/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ter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60325" algn="just">
                        <a:lnSpc>
                          <a:spcPct val="94400"/>
                        </a:lnSpc>
                        <a:tabLst>
                          <a:tab pos="82804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works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just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63500" algn="just">
                        <a:lnSpc>
                          <a:spcPts val="79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Interaction with  locals.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59055" algn="just">
                        <a:lnSpc>
                          <a:spcPct val="94300"/>
                        </a:lnSpc>
                        <a:tabLst>
                          <a:tab pos="623570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Issue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completion  ce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ter  restoration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are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found  satisfactory.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500"/>
                        </a:lnSpc>
                        <a:spcBef>
                          <a:spcPts val="1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4137025">
                        <a:lnSpc>
                          <a:spcPts val="740"/>
                        </a:lnSpc>
                        <a:tabLst>
                          <a:tab pos="4365625" algn="l"/>
                        </a:tabLst>
                      </a:pPr>
                      <a:r>
                        <a:rPr sz="700" b="1" dirty="0">
                          <a:latin typeface="Georgia"/>
                          <a:cs typeface="Georgia"/>
                        </a:rPr>
                        <a:t>C.	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Operation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Stage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6680">
                <a:tc gridSpan="9">
                  <a:txBody>
                    <a:bodyPr/>
                    <a:lstStyle/>
                    <a:p>
                      <a:pPr marL="432879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Air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quality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70355">
                <a:tc>
                  <a:txBody>
                    <a:bodyPr/>
                    <a:lstStyle/>
                    <a:p>
                      <a:pPr marL="12065" marR="62865" algn="just">
                        <a:lnSpc>
                          <a:spcPct val="95100"/>
                        </a:lnSpc>
                        <a:spcBef>
                          <a:spcPts val="10"/>
                        </a:spcBef>
                        <a:tabLst>
                          <a:tab pos="83756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1.1: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Pollution 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Vehicular  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ov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nt	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Vehicles Playing 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7945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Roadside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 plantations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shall 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945" indent="-170815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maintenance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will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done to ensure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good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surface</a:t>
                      </a:r>
                      <a:r>
                        <a:rPr sz="7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condition.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6040" indent="-170815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Vehicular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 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managed  and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2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Ambient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monitoring.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monitored parameters are above the  prescribed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limit,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suitable control measures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must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taken.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indent="-171450" algn="just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Technological and behavioural changes.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59690" indent="-170815" algn="just">
                        <a:lnSpc>
                          <a:spcPct val="95200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Road signs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provided reminding the  motorist to properly maintain their  vehicles to economize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fuel consumption  and unprotect the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environment.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 algn="just">
                        <a:lnSpc>
                          <a:spcPct val="95200"/>
                        </a:lnSpc>
                        <a:spcBef>
                          <a:spcPts val="1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Environmental Protection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1986;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Air  (Prevention and Control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Pollution)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1981.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corridor.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ts val="840"/>
                        </a:lnSpc>
                        <a:tabLst>
                          <a:tab pos="407670" algn="l"/>
                          <a:tab pos="70040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Ambient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air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quality  </a:t>
                      </a:r>
                      <a:r>
                        <a:rPr sz="1050" baseline="3968" dirty="0">
                          <a:latin typeface="Georgia"/>
                          <a:cs typeface="Georgia"/>
                        </a:rPr>
                        <a:t>(</a:t>
                      </a:r>
                      <a:r>
                        <a:rPr sz="1050" spc="7" baseline="3968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1050" baseline="3968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450" spc="-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450" spc="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1050" baseline="3968" dirty="0">
                          <a:latin typeface="Georgia"/>
                          <a:cs typeface="Georgia"/>
                        </a:rPr>
                        <a:t>,	</a:t>
                      </a:r>
                      <a:r>
                        <a:rPr sz="1050" spc="7" baseline="3968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1050" baseline="3968" dirty="0">
                          <a:latin typeface="Georgia"/>
                          <a:cs typeface="Georgia"/>
                        </a:rPr>
                        <a:t>,	</a:t>
                      </a:r>
                      <a:r>
                        <a:rPr sz="1050" spc="-15" baseline="3968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1050" spc="-22" baseline="3968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450" spc="1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1050" baseline="3968" dirty="0">
                          <a:latin typeface="Georgia"/>
                          <a:cs typeface="Georgia"/>
                        </a:rPr>
                        <a:t>)</a:t>
                      </a:r>
                      <a:endParaRPr sz="1050" baseline="3968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70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survival   rate 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spc="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trees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>
                        <a:lnSpc>
                          <a:spcPts val="83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planted.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CPCB  requirements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site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inspection.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>
                        <a:lnSpc>
                          <a:spcPct val="95200"/>
                        </a:lnSpc>
                        <a:spcBef>
                          <a:spcPts val="1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">
                <a:tc gridSpan="9">
                  <a:txBody>
                    <a:bodyPr/>
                    <a:lstStyle/>
                    <a:p>
                      <a:pPr marL="443547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 Noise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7906">
                <a:tc>
                  <a:txBody>
                    <a:bodyPr/>
                    <a:lstStyle/>
                    <a:p>
                      <a:pPr marL="12065" marR="62230" algn="just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2.1: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Pollution 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Movement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Traffic.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3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Effective traffic management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good  riding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conditions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reduce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throughout the  stretch and speed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limitation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honking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Pollution (Regulation  and Control) Rules, 2000  and amendments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thereof.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32258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levels.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monitoring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rules,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2000.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162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(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O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J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K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)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976" y="756158"/>
          <a:ext cx="9305290" cy="5842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1134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794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restrictions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may 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enforced near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sensitive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900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effectiveness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multi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layered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plantation should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monitored 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needed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solid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noise barrier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placed.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ct val="95400"/>
                        </a:lnSpc>
                        <a:spcBef>
                          <a:spcPts val="4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Create awareness amongst the residents  about likely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levels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different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distances,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safe  ambient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limits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easy</a:t>
                      </a:r>
                      <a:r>
                        <a:rPr sz="7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implement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noise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reduction measures while  constructing a building close to the</a:t>
                      </a:r>
                      <a:r>
                        <a:rPr sz="7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Discussion with  people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sensitive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receptor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425259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Land and</a:t>
                      </a:r>
                      <a:r>
                        <a:rPr sz="700" b="1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Soil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27888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654685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3.1: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Soil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Erosion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at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Embankment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ng	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7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b="1" spc="1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y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Rainfall.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Periodic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checking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carried</a:t>
                      </a:r>
                      <a:r>
                        <a:rPr sz="7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assess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 effectiveness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stabilization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measures  viz. turfing, stone pitching,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river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training  structures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etc.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8580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Necessary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measures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followed  wherever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there are</a:t>
                      </a:r>
                      <a:r>
                        <a:rPr sz="7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failures.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790"/>
                        </a:lnSpc>
                        <a:tabLst>
                          <a:tab pos="40767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At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bridge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8890" marR="59055">
                        <a:lnSpc>
                          <a:spcPct val="95000"/>
                        </a:lnSpc>
                        <a:spcBef>
                          <a:spcPts val="15"/>
                        </a:spcBef>
                        <a:tabLst>
                          <a:tab pos="51435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embankment  slopes and other 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bl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	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  erosion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59690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8480" algn="l"/>
                          <a:tab pos="76708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x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tenc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f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  erosion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0325">
                        <a:lnSpc>
                          <a:spcPts val="819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soil</a:t>
                      </a:r>
                      <a:r>
                        <a:rPr sz="700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erosion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Construction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061">
                <a:tc gridSpan="9">
                  <a:txBody>
                    <a:bodyPr/>
                    <a:lstStyle/>
                    <a:p>
                      <a:pPr marL="3569970">
                        <a:lnSpc>
                          <a:spcPts val="745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 Water Resources/ Flooding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Inundation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7575"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4.1: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Siltation.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4135" indent="-170815" algn="just">
                        <a:lnSpc>
                          <a:spcPct val="95200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checks 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soil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erosion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turfing conditions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river  training structures for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its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effective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maintenance.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37719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 quality.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200"/>
                        </a:lnSpc>
                        <a:spcBef>
                          <a:spcPts val="1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1774">
                <a:tc>
                  <a:txBody>
                    <a:bodyPr/>
                    <a:lstStyle/>
                    <a:p>
                      <a:pPr marL="12065" marR="60960" algn="just">
                        <a:lnSpc>
                          <a:spcPct val="9440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4.2: Water Logging  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Blockage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Drains,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Culverts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or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Streams.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865" indent="-170815" algn="just">
                        <a:lnSpc>
                          <a:spcPct val="95100"/>
                        </a:lnSpc>
                        <a:spcBef>
                          <a:spcPts val="8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visual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checks and cleaning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done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along the alignment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ensure that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  through cross drains and other channels/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streams.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3500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Monitoring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 borne diseases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stagnant water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60"/>
                        </a:spcBef>
                        <a:tabLst>
                          <a:tab pos="37719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f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water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bodies.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4135" algn="just">
                        <a:lnSpc>
                          <a:spcPts val="790"/>
                        </a:lnSpc>
                        <a:spcBef>
                          <a:spcPts val="6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flooded  areas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areas with  water stagnation.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400"/>
                        </a:lnSpc>
                        <a:spcBef>
                          <a:spcPts val="4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3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8413">
                <a:tc>
                  <a:txBody>
                    <a:bodyPr/>
                    <a:lstStyle/>
                    <a:p>
                      <a:pPr marL="12065" algn="just">
                        <a:lnSpc>
                          <a:spcPts val="790"/>
                        </a:lnSpc>
                        <a:tabLst>
                          <a:tab pos="70358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4.3:	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Road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 marR="61594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spc="-10" dirty="0">
                          <a:latin typeface="Georgia"/>
                          <a:cs typeface="Georgia"/>
                        </a:rPr>
                        <a:t>Inundation</a:t>
                      </a:r>
                      <a:r>
                        <a:rPr sz="700" b="1" spc="1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Choking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700" b="1" spc="-1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Drainage  Channels.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2865" indent="-170815" algn="just">
                        <a:lnSpc>
                          <a:spcPct val="95100"/>
                        </a:lnSpc>
                        <a:spcBef>
                          <a:spcPts val="60"/>
                        </a:spcBef>
                        <a:buClr>
                          <a:srgbClr val="000000"/>
                        </a:buClr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3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ensure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that</a:t>
                      </a:r>
                      <a:r>
                        <a:rPr sz="7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drains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(side</a:t>
                      </a:r>
                      <a:r>
                        <a:rPr sz="7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drains  and all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cross drainages)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are periodically  cleared especially before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monsoon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season  to facilitate the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quick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passage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rainwater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avoid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flooding.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29259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Fl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  sections.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440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Incidents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flooding  and road inundation  with details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</a:t>
                      </a:r>
                      <a:r>
                        <a:rPr sz="700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change.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3500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63309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Field observation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nte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  local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community.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4400"/>
                        </a:lnSpc>
                        <a:spcBef>
                          <a:spcPts val="2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4445000">
                        <a:lnSpc>
                          <a:spcPts val="740"/>
                        </a:lnSpc>
                      </a:pPr>
                      <a:r>
                        <a:rPr sz="700" b="1" spc="-10" dirty="0">
                          <a:latin typeface="Georgia"/>
                          <a:cs typeface="Georgia"/>
                        </a:rPr>
                        <a:t>5.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 Flora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27684"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5.1: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Vegetation.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Planted trees, shrubs, and grasses 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properly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 algn="just">
                        <a:lnSpc>
                          <a:spcPct val="95900"/>
                        </a:lnSpc>
                        <a:spcBef>
                          <a:spcPts val="10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The tree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survivalist audit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conducted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least once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 year to assess the  effectiveness.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604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Forest Conservation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Act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–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1980.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508000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j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	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ee  plantation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sites.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23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Minimum 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70%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tree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survival.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1594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Records and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fields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Operation and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 gridSpan="9">
                  <a:txBody>
                    <a:bodyPr/>
                    <a:lstStyle/>
                    <a:p>
                      <a:pPr marL="3651885">
                        <a:lnSpc>
                          <a:spcPts val="74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 Maintenance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Right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Way and</a:t>
                      </a:r>
                      <a:r>
                        <a:rPr sz="7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Safety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37285">
                <a:tc>
                  <a:txBody>
                    <a:bodyPr/>
                    <a:lstStyle/>
                    <a:p>
                      <a:pPr marL="12065" marR="61594" algn="just">
                        <a:lnSpc>
                          <a:spcPct val="95700"/>
                        </a:lnSpc>
                        <a:spcBef>
                          <a:spcPts val="5"/>
                        </a:spcBef>
                        <a:tabLst>
                          <a:tab pos="847090" algn="l"/>
                        </a:tabLst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6.1: Accident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Risk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Uncontrolled 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h	</a:t>
                      </a:r>
                      <a:r>
                        <a:rPr sz="700" b="1" spc="1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f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12065">
                        <a:lnSpc>
                          <a:spcPts val="790"/>
                        </a:lnSpc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Vegetation.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5405" indent="-170815">
                        <a:lnSpc>
                          <a:spcPts val="819"/>
                        </a:lnSpc>
                        <a:spcBef>
                          <a:spcPts val="6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Efforts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made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make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shoulder  completely clear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vegetation.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>
                        <a:lnSpc>
                          <a:spcPts val="819"/>
                        </a:lnSpc>
                        <a:spcBef>
                          <a:spcPts val="20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Regular maintenance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plantation along  the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side.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769" indent="-170815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Invasive plant not to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planted near the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Project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Requirement.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819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route.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3500" algn="just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and extent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vegetation growth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either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side of</a:t>
                      </a:r>
                      <a:r>
                        <a:rPr sz="700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8890" algn="just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Accident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data.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dirty="0">
                          <a:latin typeface="Georgia"/>
                          <a:cs typeface="Georgia"/>
                        </a:rPr>
                        <a:t>Visual</a:t>
                      </a:r>
                      <a:r>
                        <a:rPr sz="700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inspection.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Accident</a:t>
                      </a:r>
                      <a:r>
                        <a:rPr sz="700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records.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200"/>
                        </a:lnSpc>
                        <a:spcBef>
                          <a:spcPts val="1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14146">
                <a:tc>
                  <a:txBody>
                    <a:bodyPr/>
                    <a:lstStyle/>
                    <a:p>
                      <a:pPr marL="12065" marR="60960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6.2: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Accident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Risks  Associated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with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Traffic</a:t>
                      </a:r>
                      <a:r>
                        <a:rPr sz="7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Movement.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Traffic control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measures,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including speed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limits,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enforced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strictly.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Further encroachment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squatters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within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Right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Way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(ROW)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be</a:t>
                      </a:r>
                      <a:r>
                        <a:rPr sz="7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prevented.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5405" indent="-170815" algn="just">
                        <a:lnSpc>
                          <a:spcPct val="95900"/>
                        </a:lnSpc>
                        <a:spcBef>
                          <a:spcPts val="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No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school or hospital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allowed to 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established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beyond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 stipulated planning  line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relevant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law.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810"/>
                        </a:lnSpc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SP: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55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route.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Police records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accident.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 marR="61594" algn="just">
                        <a:lnSpc>
                          <a:spcPct val="94400"/>
                        </a:lnSpc>
                        <a:tabLst>
                          <a:tab pos="758190" algn="l"/>
                        </a:tabLst>
                      </a:pPr>
                      <a:r>
                        <a:rPr sz="700" spc="5" dirty="0">
                          <a:latin typeface="Georgia"/>
                          <a:cs typeface="Georgia"/>
                        </a:rPr>
                        <a:t>Co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safety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signs,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rumble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strips 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etc.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road.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ts val="790"/>
                        </a:lnSpc>
                        <a:spcBef>
                          <a:spcPts val="40"/>
                        </a:spcBef>
                        <a:tabLst>
                          <a:tab pos="477520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w	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cc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records.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observation.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200"/>
                        </a:lnSpc>
                        <a:spcBef>
                          <a:spcPts val="10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0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0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163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6669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</a:t>
            </a:r>
            <a:r>
              <a:rPr sz="600" b="1" i="1" dirty="0">
                <a:latin typeface="Georgia"/>
                <a:cs typeface="Georgia"/>
              </a:rPr>
              <a:t>Prade</a:t>
            </a:r>
            <a:r>
              <a:rPr sz="600" b="1" dirty="0">
                <a:latin typeface="Times New Roman"/>
                <a:cs typeface="Times New Roman"/>
              </a:rPr>
              <a:t>s</a:t>
            </a:r>
            <a:r>
              <a:rPr sz="600" b="1" i="1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7502" y="243585"/>
            <a:ext cx="2750820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0795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11850" y="615950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1850" y="631190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5961" y="615950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5961" y="631190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03873" y="61595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3873" y="63119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5897" y="615950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5897" y="631190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6482" y="615950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96482" y="631190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2682" y="61595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2682" y="631190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4351" y="615950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40" h="3175">
                <a:moveTo>
                  <a:pt x="103936" y="0"/>
                </a:moveTo>
                <a:lnTo>
                  <a:pt x="0" y="0"/>
                </a:lnTo>
                <a:lnTo>
                  <a:pt x="0" y="3048"/>
                </a:lnTo>
                <a:lnTo>
                  <a:pt x="103936" y="3048"/>
                </a:lnTo>
                <a:lnTo>
                  <a:pt x="10393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4351" y="631190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40" h="3175">
                <a:moveTo>
                  <a:pt x="103936" y="0"/>
                </a:moveTo>
                <a:lnTo>
                  <a:pt x="0" y="0"/>
                </a:lnTo>
                <a:lnTo>
                  <a:pt x="0" y="3048"/>
                </a:lnTo>
                <a:lnTo>
                  <a:pt x="103936" y="3048"/>
                </a:lnTo>
                <a:lnTo>
                  <a:pt x="10393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38236" y="615950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38236" y="631190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23581" y="615950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8" y="0"/>
                </a:moveTo>
                <a:lnTo>
                  <a:pt x="0" y="0"/>
                </a:lnTo>
                <a:lnTo>
                  <a:pt x="0" y="3048"/>
                </a:lnTo>
                <a:lnTo>
                  <a:pt x="124968" y="3048"/>
                </a:lnTo>
                <a:lnTo>
                  <a:pt x="1249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23581" y="631190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8" y="0"/>
                </a:moveTo>
                <a:lnTo>
                  <a:pt x="0" y="0"/>
                </a:lnTo>
                <a:lnTo>
                  <a:pt x="0" y="3048"/>
                </a:lnTo>
                <a:lnTo>
                  <a:pt x="124968" y="3048"/>
                </a:lnTo>
                <a:lnTo>
                  <a:pt x="12496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29891" y="719582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4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73273" y="719582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451" y="0"/>
                </a:moveTo>
                <a:lnTo>
                  <a:pt x="0" y="0"/>
                </a:lnTo>
                <a:lnTo>
                  <a:pt x="0" y="6096"/>
                </a:lnTo>
                <a:lnTo>
                  <a:pt x="2338451" y="6096"/>
                </a:lnTo>
                <a:lnTo>
                  <a:pt x="2338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08676" y="719582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129" y="0"/>
                </a:moveTo>
                <a:lnTo>
                  <a:pt x="0" y="0"/>
                </a:lnTo>
                <a:lnTo>
                  <a:pt x="0" y="6096"/>
                </a:lnTo>
                <a:lnTo>
                  <a:pt x="3064129" y="6096"/>
                </a:lnTo>
                <a:lnTo>
                  <a:pt x="306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75610" y="6830262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5" h="6350">
                <a:moveTo>
                  <a:pt x="451408" y="0"/>
                </a:moveTo>
                <a:lnTo>
                  <a:pt x="0" y="0"/>
                </a:lnTo>
                <a:lnTo>
                  <a:pt x="0" y="6096"/>
                </a:lnTo>
                <a:lnTo>
                  <a:pt x="451408" y="6096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33064" y="6830262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209" y="0"/>
                </a:moveTo>
                <a:lnTo>
                  <a:pt x="0" y="0"/>
                </a:lnTo>
                <a:lnTo>
                  <a:pt x="0" y="6096"/>
                </a:lnTo>
                <a:lnTo>
                  <a:pt x="3323209" y="6096"/>
                </a:lnTo>
                <a:lnTo>
                  <a:pt x="3323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62370" y="6830262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6906" y="0"/>
                </a:moveTo>
                <a:lnTo>
                  <a:pt x="0" y="0"/>
                </a:lnTo>
                <a:lnTo>
                  <a:pt x="0" y="6096"/>
                </a:lnTo>
                <a:lnTo>
                  <a:pt x="2176906" y="6096"/>
                </a:lnTo>
                <a:lnTo>
                  <a:pt x="21769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36114" y="193675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83697" y="6948182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804976" y="756158"/>
          <a:ext cx="9305290" cy="147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015"/>
                <a:gridCol w="2036445"/>
                <a:gridCol w="1207135"/>
                <a:gridCol w="731520"/>
                <a:gridCol w="975360"/>
                <a:gridCol w="877569"/>
                <a:gridCol w="682625"/>
                <a:gridCol w="990600"/>
                <a:gridCol w="782954"/>
              </a:tblGrid>
              <a:tr h="1039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3500" indent="-170815" algn="just">
                        <a:lnSpc>
                          <a:spcPct val="95700"/>
                        </a:lnSpc>
                        <a:spcBef>
                          <a:spcPts val="5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Monitor/ ensure that all safety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provisions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included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design and construction phase  are properly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maintained.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ct val="95000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Highway patrol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unit(s)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for round the clock  patrolling. Phone booths for accidental  reporting and ambulance services with  minimum response time for rescue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any  accident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victims, if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possible.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4135" indent="-170815" algn="just">
                        <a:lnSpc>
                          <a:spcPts val="819"/>
                        </a:lnSpc>
                        <a:spcBef>
                          <a:spcPts val="45"/>
                        </a:spcBef>
                        <a:buFont typeface="Symbol"/>
                        <a:buChar char=""/>
                        <a:tabLst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Tow – away facility for the break down  vehicles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if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possible.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960" algn="just">
                        <a:lnSpc>
                          <a:spcPct val="94900"/>
                        </a:lnSpc>
                        <a:spcBef>
                          <a:spcPts val="15"/>
                        </a:spcBef>
                        <a:tabLst>
                          <a:tab pos="577850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Presence/absence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en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si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e	r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ece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structures inside the  stipulated planning  line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relevant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local</a:t>
                      </a:r>
                      <a:r>
                        <a:rPr sz="7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law.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6973">
                <a:tc>
                  <a:txBody>
                    <a:bodyPr/>
                    <a:lstStyle/>
                    <a:p>
                      <a:pPr marL="12065" marR="62230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b="1" spc="-5" dirty="0">
                          <a:latin typeface="Georgia"/>
                          <a:cs typeface="Georgia"/>
                        </a:rPr>
                        <a:t>6.3: Transport 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of 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Dangerous</a:t>
                      </a:r>
                      <a:r>
                        <a:rPr sz="7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10" dirty="0">
                          <a:latin typeface="Georgia"/>
                          <a:cs typeface="Georgia"/>
                        </a:rPr>
                        <a:t>Goods.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210" marR="67310" indent="-170815">
                        <a:lnSpc>
                          <a:spcPts val="819"/>
                        </a:lnSpc>
                        <a:spcBef>
                          <a:spcPts val="6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Existence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spill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prevention and control  and emergency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responsive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system.</a:t>
                      </a:r>
                      <a:endParaRPr sz="700">
                        <a:latin typeface="Georgia"/>
                        <a:cs typeface="Georgia"/>
                      </a:endParaRPr>
                    </a:p>
                    <a:p>
                      <a:pPr marL="283210" marR="67310" indent="-170815">
                        <a:lnSpc>
                          <a:spcPts val="819"/>
                        </a:lnSpc>
                        <a:spcBef>
                          <a:spcPts val="15"/>
                        </a:spcBef>
                        <a:buFont typeface="Symbol"/>
                        <a:buChar char=""/>
                        <a:tabLst>
                          <a:tab pos="283210" algn="l"/>
                          <a:tab pos="283845" algn="l"/>
                        </a:tabLst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Emergency plan for vehicles carrying  hazardous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material.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-------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Throughout the  project</a:t>
                      </a:r>
                      <a:r>
                        <a:rPr sz="7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stretch.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 algn="just">
                        <a:lnSpc>
                          <a:spcPts val="790"/>
                        </a:lnSpc>
                        <a:spcBef>
                          <a:spcPts val="40"/>
                        </a:spcBef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Status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emergency  system – 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whether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operational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or</a:t>
                      </a:r>
                      <a:r>
                        <a:rPr sz="700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not.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0325" algn="just">
                        <a:lnSpc>
                          <a:spcPct val="95200"/>
                        </a:lnSpc>
                        <a:spcBef>
                          <a:spcPts val="15"/>
                        </a:spcBef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Review</a:t>
                      </a:r>
                      <a:r>
                        <a:rPr sz="7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of spill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prevention and  emergency</a:t>
                      </a:r>
                      <a:r>
                        <a:rPr sz="7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response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system.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62865">
                        <a:lnSpc>
                          <a:spcPct val="95200"/>
                        </a:lnSpc>
                        <a:spcBef>
                          <a:spcPts val="15"/>
                        </a:spcBef>
                        <a:tabLst>
                          <a:tab pos="532765" algn="l"/>
                        </a:tabLst>
                      </a:pPr>
                      <a:r>
                        <a:rPr sz="700" spc="-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nc</a:t>
                      </a:r>
                      <a:r>
                        <a:rPr sz="700" spc="-10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700" spc="5" dirty="0">
                          <a:latin typeface="Georgia"/>
                          <a:cs typeface="Georgia"/>
                        </a:rPr>
                        <a:t>ud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700" spc="10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n  </a:t>
                      </a:r>
                      <a:r>
                        <a:rPr sz="700" spc="-5" dirty="0">
                          <a:latin typeface="Georgia"/>
                          <a:cs typeface="Georgia"/>
                        </a:rPr>
                        <a:t>Operation/  Maintenance  </a:t>
                      </a:r>
                      <a:r>
                        <a:rPr sz="700" dirty="0">
                          <a:latin typeface="Georgia"/>
                          <a:cs typeface="Georgia"/>
                        </a:rPr>
                        <a:t>Cost.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815"/>
                        </a:lnSpc>
                      </a:pPr>
                      <a:r>
                        <a:rPr sz="700" spc="-5" dirty="0">
                          <a:latin typeface="Georgia"/>
                          <a:cs typeface="Georgia"/>
                        </a:rPr>
                        <a:t>Contractor.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815"/>
                        </a:lnSpc>
                      </a:pP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</a:t>
                      </a:r>
                      <a:r>
                        <a:rPr sz="7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</a:t>
                      </a:r>
                      <a:r>
                        <a:rPr sz="7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/</a:t>
                      </a:r>
                      <a:r>
                        <a:rPr sz="700" b="1" spc="1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700" b="1" spc="-5" dirty="0">
                          <a:latin typeface="Georgia"/>
                          <a:cs typeface="Georgia"/>
                        </a:rPr>
                        <a:t>CSC</a:t>
                      </a:r>
                      <a:endParaRPr sz="7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792276" y="2322957"/>
            <a:ext cx="9325610" cy="954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5" dirty="0">
                <a:latin typeface="Georgia"/>
                <a:cs typeface="Georgia"/>
              </a:rPr>
              <a:t>Note: </a:t>
            </a:r>
            <a:r>
              <a:rPr sz="800" b="1" dirty="0">
                <a:latin typeface="Georgia"/>
                <a:cs typeface="Georgia"/>
              </a:rPr>
              <a:t>EA: </a:t>
            </a:r>
            <a:r>
              <a:rPr sz="800" b="1" spc="-5" dirty="0">
                <a:latin typeface="Georgia"/>
                <a:cs typeface="Georgia"/>
              </a:rPr>
              <a:t>Executing Agency, </a:t>
            </a:r>
            <a:r>
              <a:rPr sz="8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800" b="1" spc="-5" dirty="0">
                <a:latin typeface="Georgia"/>
                <a:cs typeface="Georgia"/>
              </a:rPr>
              <a:t>: </a:t>
            </a:r>
            <a:r>
              <a:rPr sz="800" b="1" spc="-10" dirty="0">
                <a:solidFill>
                  <a:srgbClr val="FF0066"/>
                </a:solidFill>
                <a:latin typeface="Georgia"/>
                <a:cs typeface="Georgia"/>
              </a:rPr>
              <a:t>Border </a:t>
            </a:r>
            <a:r>
              <a:rPr sz="800" b="1" spc="-10" dirty="0">
                <a:solidFill>
                  <a:srgbClr val="00AFEF"/>
                </a:solidFill>
                <a:latin typeface="Georgia"/>
                <a:cs typeface="Georgia"/>
              </a:rPr>
              <a:t>Road </a:t>
            </a:r>
            <a:r>
              <a:rPr sz="800" b="1" spc="-10" dirty="0">
                <a:solidFill>
                  <a:srgbClr val="FF0066"/>
                </a:solidFill>
                <a:latin typeface="Georgia"/>
                <a:cs typeface="Georgia"/>
              </a:rPr>
              <a:t>Organisation</a:t>
            </a:r>
            <a:r>
              <a:rPr sz="800" b="1" spc="-10" dirty="0">
                <a:solidFill>
                  <a:srgbClr val="FF0000"/>
                </a:solidFill>
                <a:latin typeface="Georgia"/>
                <a:cs typeface="Georgia"/>
              </a:rPr>
              <a:t>, </a:t>
            </a:r>
            <a:r>
              <a:rPr sz="800" b="1" spc="-10" dirty="0">
                <a:latin typeface="Georgia"/>
                <a:cs typeface="Georgia"/>
              </a:rPr>
              <a:t>EO: </a:t>
            </a:r>
            <a:r>
              <a:rPr sz="800" b="1" spc="-5" dirty="0">
                <a:latin typeface="Georgia"/>
                <a:cs typeface="Georgia"/>
              </a:rPr>
              <a:t>Environmental Officer, </a:t>
            </a:r>
            <a:r>
              <a:rPr sz="800" b="1" dirty="0">
                <a:latin typeface="Georgia"/>
                <a:cs typeface="Georgia"/>
              </a:rPr>
              <a:t>IRC: </a:t>
            </a:r>
            <a:r>
              <a:rPr sz="800" b="1" spc="-5" dirty="0">
                <a:latin typeface="Georgia"/>
                <a:cs typeface="Georgia"/>
              </a:rPr>
              <a:t>Indian </a:t>
            </a:r>
            <a:r>
              <a:rPr sz="800" b="1" spc="-10" dirty="0">
                <a:latin typeface="Georgia"/>
                <a:cs typeface="Georgia"/>
              </a:rPr>
              <a:t>Road</a:t>
            </a:r>
            <a:r>
              <a:rPr sz="800" b="1" spc="15" dirty="0">
                <a:latin typeface="Georgia"/>
                <a:cs typeface="Georgia"/>
              </a:rPr>
              <a:t> </a:t>
            </a:r>
            <a:r>
              <a:rPr sz="800" b="1" spc="-5" dirty="0">
                <a:latin typeface="Georgia"/>
                <a:cs typeface="Georgia"/>
              </a:rPr>
              <a:t>Congress.</a:t>
            </a:r>
            <a:endParaRPr sz="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Georgia"/>
              <a:cs typeface="Georgia"/>
            </a:endParaRPr>
          </a:p>
          <a:p>
            <a:pPr marL="469900" marR="8890" indent="-228600" algn="just">
              <a:lnSpc>
                <a:spcPct val="93700"/>
              </a:lnSpc>
              <a:buFont typeface="Georgia"/>
              <a:buAutoNum type="alphaLcParenR"/>
              <a:tabLst>
                <a:tab pos="469900" algn="l"/>
              </a:tabLst>
            </a:pPr>
            <a:r>
              <a:rPr sz="800" spc="-5" dirty="0">
                <a:latin typeface="Georgia"/>
                <a:cs typeface="Georgia"/>
              </a:rPr>
              <a:t>The </a:t>
            </a:r>
            <a:r>
              <a:rPr sz="800" b="1" spc="-5" dirty="0">
                <a:latin typeface="Georgia"/>
                <a:cs typeface="Georgia"/>
              </a:rPr>
              <a:t>“Project Engineer” </a:t>
            </a:r>
            <a:r>
              <a:rPr sz="800" spc="-5" dirty="0">
                <a:latin typeface="Georgia"/>
                <a:cs typeface="Georgia"/>
              </a:rPr>
              <a:t>or </a:t>
            </a:r>
            <a:r>
              <a:rPr sz="800" b="1" spc="-10" dirty="0">
                <a:latin typeface="Georgia"/>
                <a:cs typeface="Georgia"/>
              </a:rPr>
              <a:t>“The </a:t>
            </a:r>
            <a:r>
              <a:rPr sz="800" b="1" spc="-5" dirty="0">
                <a:latin typeface="Georgia"/>
                <a:cs typeface="Georgia"/>
              </a:rPr>
              <a:t>Engineer” </a:t>
            </a:r>
            <a:r>
              <a:rPr sz="800" spc="10" dirty="0">
                <a:latin typeface="Georgia"/>
                <a:cs typeface="Georgia"/>
              </a:rPr>
              <a:t>is </a:t>
            </a:r>
            <a:r>
              <a:rPr sz="800" spc="-5" dirty="0">
                <a:latin typeface="Georgia"/>
                <a:cs typeface="Georgia"/>
              </a:rPr>
              <a:t>the </a:t>
            </a:r>
            <a:r>
              <a:rPr sz="800" spc="-10" dirty="0">
                <a:latin typeface="Georgia"/>
                <a:cs typeface="Georgia"/>
              </a:rPr>
              <a:t>team </a:t>
            </a:r>
            <a:r>
              <a:rPr sz="800" spc="-5" dirty="0">
                <a:latin typeface="Georgia"/>
                <a:cs typeface="Georgia"/>
              </a:rPr>
              <a:t>of </a:t>
            </a:r>
            <a:r>
              <a:rPr sz="800" b="1" spc="-5" dirty="0">
                <a:latin typeface="Georgia"/>
                <a:cs typeface="Georgia"/>
              </a:rPr>
              <a:t>“Construction Supervision Consultants” </a:t>
            </a:r>
            <a:r>
              <a:rPr sz="800" b="1" dirty="0">
                <a:latin typeface="Georgia"/>
                <a:cs typeface="Georgia"/>
              </a:rPr>
              <a:t>(CSC) </a:t>
            </a:r>
            <a:r>
              <a:rPr sz="800" spc="-5" dirty="0">
                <a:latin typeface="Georgia"/>
                <a:cs typeface="Georgia"/>
              </a:rPr>
              <a:t>responsible for approving the </a:t>
            </a:r>
            <a:r>
              <a:rPr sz="800" spc="-10" dirty="0">
                <a:latin typeface="Georgia"/>
                <a:cs typeface="Georgia"/>
              </a:rPr>
              <a:t>plans, </a:t>
            </a:r>
            <a:r>
              <a:rPr sz="800" dirty="0">
                <a:latin typeface="Georgia"/>
                <a:cs typeface="Georgia"/>
              </a:rPr>
              <a:t>engineering </a:t>
            </a:r>
            <a:r>
              <a:rPr sz="800" spc="-5" dirty="0">
                <a:latin typeface="Georgia"/>
                <a:cs typeface="Georgia"/>
              </a:rPr>
              <a:t>drawing, </a:t>
            </a:r>
            <a:r>
              <a:rPr sz="800" spc="-10" dirty="0">
                <a:latin typeface="Georgia"/>
                <a:cs typeface="Georgia"/>
              </a:rPr>
              <a:t>release </a:t>
            </a:r>
            <a:r>
              <a:rPr sz="800" spc="-5" dirty="0">
                <a:latin typeface="Georgia"/>
                <a:cs typeface="Georgia"/>
              </a:rPr>
              <a:t>of payments </a:t>
            </a:r>
            <a:r>
              <a:rPr sz="800" spc="-10" dirty="0">
                <a:latin typeface="Georgia"/>
                <a:cs typeface="Georgia"/>
              </a:rPr>
              <a:t>to  </a:t>
            </a:r>
            <a:r>
              <a:rPr sz="800" spc="-5" dirty="0">
                <a:latin typeface="Georgia"/>
                <a:cs typeface="Georgia"/>
              </a:rPr>
              <a:t>contractor </a:t>
            </a:r>
            <a:r>
              <a:rPr sz="800" spc="-10" dirty="0">
                <a:latin typeface="Georgia"/>
                <a:cs typeface="Georgia"/>
              </a:rPr>
              <a:t>etc. </a:t>
            </a:r>
            <a:r>
              <a:rPr sz="800" spc="-5" dirty="0">
                <a:latin typeface="Georgia"/>
                <a:cs typeface="Georgia"/>
              </a:rPr>
              <a:t>on </a:t>
            </a:r>
            <a:r>
              <a:rPr sz="800" spc="-10" dirty="0">
                <a:latin typeface="Georgia"/>
                <a:cs typeface="Georgia"/>
              </a:rPr>
              <a:t>behalf </a:t>
            </a:r>
            <a:r>
              <a:rPr sz="800" spc="-5" dirty="0">
                <a:latin typeface="Georgia"/>
                <a:cs typeface="Georgia"/>
              </a:rPr>
              <a:t>of the </a:t>
            </a:r>
            <a:r>
              <a:rPr sz="800" spc="-10" dirty="0">
                <a:latin typeface="Georgia"/>
                <a:cs typeface="Georgia"/>
              </a:rPr>
              <a:t>employer </a:t>
            </a:r>
            <a:r>
              <a:rPr sz="800" spc="-5" dirty="0">
                <a:latin typeface="Georgia"/>
                <a:cs typeface="Georgia"/>
              </a:rPr>
              <a:t>(</a:t>
            </a:r>
            <a:r>
              <a:rPr sz="8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8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8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800" spc="-5" dirty="0">
                <a:latin typeface="Georgia"/>
                <a:cs typeface="Georgia"/>
              </a:rPr>
              <a:t>). It is usually the team </a:t>
            </a:r>
            <a:r>
              <a:rPr sz="800" spc="-10" dirty="0">
                <a:latin typeface="Georgia"/>
                <a:cs typeface="Georgia"/>
              </a:rPr>
              <a:t>leader </a:t>
            </a:r>
            <a:r>
              <a:rPr sz="800" spc="-5" dirty="0">
                <a:latin typeface="Georgia"/>
                <a:cs typeface="Georgia"/>
              </a:rPr>
              <a:t>of the CSC that takes the responsibility of signing approval </a:t>
            </a:r>
            <a:r>
              <a:rPr sz="800" spc="-10" dirty="0">
                <a:latin typeface="Georgia"/>
                <a:cs typeface="Georgia"/>
              </a:rPr>
              <a:t>documents </a:t>
            </a:r>
            <a:r>
              <a:rPr sz="800" spc="-5" dirty="0">
                <a:latin typeface="Georgia"/>
                <a:cs typeface="Georgia"/>
              </a:rPr>
              <a:t>on </a:t>
            </a:r>
            <a:r>
              <a:rPr sz="800" spc="-10" dirty="0">
                <a:latin typeface="Georgia"/>
                <a:cs typeface="Georgia"/>
              </a:rPr>
              <a:t>behalf </a:t>
            </a:r>
            <a:r>
              <a:rPr sz="800" spc="-5" dirty="0">
                <a:latin typeface="Georgia"/>
                <a:cs typeface="Georgia"/>
              </a:rPr>
              <a:t>of the </a:t>
            </a:r>
            <a:r>
              <a:rPr sz="800" b="1" spc="-10" dirty="0">
                <a:latin typeface="Georgia"/>
                <a:cs typeface="Georgia"/>
              </a:rPr>
              <a:t>“CSC – </a:t>
            </a:r>
            <a:r>
              <a:rPr sz="800" b="1" spc="-5" dirty="0">
                <a:latin typeface="Georgia"/>
                <a:cs typeface="Georgia"/>
              </a:rPr>
              <a:t>Team </a:t>
            </a:r>
            <a:r>
              <a:rPr sz="800" b="1" spc="-10" dirty="0">
                <a:latin typeface="Georgia"/>
                <a:cs typeface="Georgia"/>
              </a:rPr>
              <a:t>Members/ </a:t>
            </a:r>
            <a:r>
              <a:rPr sz="800" b="1" spc="-5" dirty="0">
                <a:latin typeface="Georgia"/>
                <a:cs typeface="Georgia"/>
              </a:rPr>
              <a:t>Jury  </a:t>
            </a:r>
            <a:r>
              <a:rPr sz="800" b="1" spc="-10" dirty="0">
                <a:latin typeface="Georgia"/>
                <a:cs typeface="Georgia"/>
              </a:rPr>
              <a:t>Members”</a:t>
            </a:r>
            <a:r>
              <a:rPr sz="800" spc="-10" dirty="0">
                <a:latin typeface="Georgia"/>
                <a:cs typeface="Georgia"/>
              </a:rPr>
              <a:t>.</a:t>
            </a:r>
            <a:endParaRPr sz="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Georgia"/>
              <a:buAutoNum type="alphaLcParenR"/>
            </a:pPr>
            <a:endParaRPr sz="800">
              <a:latin typeface="Georgia"/>
              <a:cs typeface="Georgia"/>
            </a:endParaRPr>
          </a:p>
          <a:p>
            <a:pPr marL="469900" marR="5080" indent="-228600" algn="just">
              <a:lnSpc>
                <a:spcPts val="910"/>
              </a:lnSpc>
              <a:buFont typeface="Georgia"/>
              <a:buAutoNum type="alphaLcParenR"/>
              <a:tabLst>
                <a:tab pos="469900" algn="l"/>
              </a:tabLst>
            </a:pPr>
            <a:r>
              <a:rPr sz="800" spc="-5" dirty="0">
                <a:latin typeface="Georgia"/>
                <a:cs typeface="Georgia"/>
              </a:rPr>
              <a:t>The </a:t>
            </a:r>
            <a:r>
              <a:rPr sz="800" b="1" spc="-5" dirty="0">
                <a:latin typeface="Georgia"/>
                <a:cs typeface="Georgia"/>
              </a:rPr>
              <a:t>“Environmental Officer” </a:t>
            </a:r>
            <a:r>
              <a:rPr sz="800" spc="-5" dirty="0">
                <a:latin typeface="Georgia"/>
                <a:cs typeface="Georgia"/>
              </a:rPr>
              <a:t>is the </a:t>
            </a:r>
            <a:r>
              <a:rPr sz="800" b="1" spc="-5" dirty="0">
                <a:latin typeface="Georgia"/>
                <a:cs typeface="Georgia"/>
              </a:rPr>
              <a:t>“Environmental Specialist or </a:t>
            </a:r>
            <a:r>
              <a:rPr sz="800" b="1" dirty="0">
                <a:latin typeface="Georgia"/>
                <a:cs typeface="Georgia"/>
              </a:rPr>
              <a:t>Expert” </a:t>
            </a:r>
            <a:r>
              <a:rPr sz="800" spc="-5" dirty="0">
                <a:latin typeface="Georgia"/>
                <a:cs typeface="Georgia"/>
              </a:rPr>
              <a:t>under the CSC who is responsible for providing recommendations </a:t>
            </a:r>
            <a:r>
              <a:rPr sz="800" spc="-10" dirty="0">
                <a:latin typeface="Georgia"/>
                <a:cs typeface="Georgia"/>
              </a:rPr>
              <a:t>to </a:t>
            </a:r>
            <a:r>
              <a:rPr sz="800" spc="-5" dirty="0">
                <a:latin typeface="Georgia"/>
                <a:cs typeface="Georgia"/>
              </a:rPr>
              <a:t>the </a:t>
            </a:r>
            <a:r>
              <a:rPr sz="800" b="1" spc="-10" dirty="0">
                <a:latin typeface="Georgia"/>
                <a:cs typeface="Georgia"/>
              </a:rPr>
              <a:t>“CSC – </a:t>
            </a:r>
            <a:r>
              <a:rPr sz="800" b="1" spc="-5" dirty="0">
                <a:latin typeface="Georgia"/>
                <a:cs typeface="Georgia"/>
              </a:rPr>
              <a:t>Team Leader” </a:t>
            </a:r>
            <a:r>
              <a:rPr sz="800" spc="-5" dirty="0">
                <a:latin typeface="Georgia"/>
                <a:cs typeface="Georgia"/>
              </a:rPr>
              <a:t>for approving  </a:t>
            </a:r>
            <a:r>
              <a:rPr sz="800" spc="-10" dirty="0">
                <a:latin typeface="Georgia"/>
                <a:cs typeface="Georgia"/>
              </a:rPr>
              <a:t>activities </a:t>
            </a:r>
            <a:r>
              <a:rPr sz="800" spc="-5" dirty="0">
                <a:latin typeface="Georgia"/>
                <a:cs typeface="Georgia"/>
              </a:rPr>
              <a:t>specific </a:t>
            </a:r>
            <a:r>
              <a:rPr sz="800" spc="-10" dirty="0">
                <a:latin typeface="Georgia"/>
                <a:cs typeface="Georgia"/>
              </a:rPr>
              <a:t>to </a:t>
            </a:r>
            <a:r>
              <a:rPr sz="800" b="1" spc="-5" dirty="0">
                <a:latin typeface="Georgia"/>
                <a:cs typeface="Georgia"/>
              </a:rPr>
              <a:t>“Environment Safeguards” </a:t>
            </a:r>
            <a:r>
              <a:rPr sz="800" spc="-5" dirty="0">
                <a:latin typeface="Georgia"/>
                <a:cs typeface="Georgia"/>
              </a:rPr>
              <a:t>on </a:t>
            </a:r>
            <a:r>
              <a:rPr sz="800" spc="-10" dirty="0">
                <a:latin typeface="Georgia"/>
                <a:cs typeface="Georgia"/>
              </a:rPr>
              <a:t>behalf </a:t>
            </a:r>
            <a:r>
              <a:rPr sz="800" spc="-5" dirty="0">
                <a:latin typeface="Georgia"/>
                <a:cs typeface="Georgia"/>
              </a:rPr>
              <a:t>of </a:t>
            </a:r>
            <a:r>
              <a:rPr sz="800" b="1" spc="-5" dirty="0">
                <a:latin typeface="Georgia"/>
                <a:cs typeface="Georgia"/>
              </a:rPr>
              <a:t>“The Engineer” or “Project</a:t>
            </a:r>
            <a:r>
              <a:rPr sz="800" b="1" spc="130" dirty="0">
                <a:latin typeface="Georgia"/>
                <a:cs typeface="Georgia"/>
              </a:rPr>
              <a:t> </a:t>
            </a:r>
            <a:r>
              <a:rPr sz="800" b="1" spc="-5" dirty="0">
                <a:latin typeface="Georgia"/>
                <a:cs typeface="Georgia"/>
              </a:rPr>
              <a:t>Engineer”.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5324" y="5997321"/>
            <a:ext cx="848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Arunachal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91878" y="5997321"/>
            <a:ext cx="4229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0000"/>
                </a:solidFill>
                <a:latin typeface="Georgia"/>
                <a:cs typeface="Georgia"/>
              </a:rPr>
              <a:t>S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t</a:t>
            </a:r>
            <a:r>
              <a:rPr sz="1200" b="1" spc="5" dirty="0">
                <a:solidFill>
                  <a:srgbClr val="FF0000"/>
                </a:solidFill>
                <a:latin typeface="Georgia"/>
                <a:cs typeface="Georgia"/>
              </a:rPr>
              <a:t>a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te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8024" y="6168517"/>
            <a:ext cx="9293225" cy="3175"/>
          </a:xfrm>
          <a:custGeom>
            <a:avLst/>
            <a:gdLst/>
            <a:ahLst/>
            <a:cxnLst/>
            <a:rect l="l" t="t" r="r" b="b"/>
            <a:pathLst>
              <a:path w="9293225" h="3175">
                <a:moveTo>
                  <a:pt x="9293098" y="0"/>
                </a:moveTo>
                <a:lnTo>
                  <a:pt x="0" y="0"/>
                </a:lnTo>
                <a:lnTo>
                  <a:pt x="0" y="3047"/>
                </a:lnTo>
                <a:lnTo>
                  <a:pt x="9293098" y="3047"/>
                </a:lnTo>
                <a:lnTo>
                  <a:pt x="929309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8024" y="6183757"/>
            <a:ext cx="9293225" cy="3175"/>
          </a:xfrm>
          <a:custGeom>
            <a:avLst/>
            <a:gdLst/>
            <a:ahLst/>
            <a:cxnLst/>
            <a:rect l="l" t="t" r="r" b="b"/>
            <a:pathLst>
              <a:path w="9293225" h="3175">
                <a:moveTo>
                  <a:pt x="9293098" y="0"/>
                </a:moveTo>
                <a:lnTo>
                  <a:pt x="0" y="0"/>
                </a:lnTo>
                <a:lnTo>
                  <a:pt x="0" y="3047"/>
                </a:lnTo>
                <a:lnTo>
                  <a:pt x="9293098" y="3047"/>
                </a:lnTo>
                <a:lnTo>
                  <a:pt x="929309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99254" y="4046216"/>
            <a:ext cx="2493275" cy="2078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90054" y="3436617"/>
            <a:ext cx="2612146" cy="26822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78393" y="4046220"/>
            <a:ext cx="2636525" cy="2066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981325" y="7175725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55432" y="7262081"/>
            <a:ext cx="74739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164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2004" y="1008633"/>
            <a:ext cx="6137275" cy="4836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715" indent="457200" algn="just">
              <a:lnSpc>
                <a:spcPct val="95000"/>
              </a:lnSpc>
              <a:spcBef>
                <a:spcPts val="165"/>
              </a:spcBef>
            </a:pPr>
            <a:r>
              <a:rPr sz="1000" b="1" dirty="0">
                <a:latin typeface="Georgia"/>
                <a:cs typeface="Georgia"/>
              </a:rPr>
              <a:t>EA: </a:t>
            </a:r>
            <a:r>
              <a:rPr sz="1000" b="1" spc="-5" dirty="0">
                <a:latin typeface="Georgia"/>
                <a:cs typeface="Georgia"/>
              </a:rPr>
              <a:t>Executing Agency,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1000" b="1" spc="-5" dirty="0">
                <a:latin typeface="Georgia"/>
                <a:cs typeface="Georgia"/>
              </a:rPr>
              <a:t>: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Road </a:t>
            </a:r>
            <a:r>
              <a:rPr sz="1000" b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(B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O)</a:t>
            </a:r>
            <a:r>
              <a:rPr sz="1000" b="1" spc="-5" dirty="0">
                <a:latin typeface="Georgia"/>
                <a:cs typeface="Georgia"/>
              </a:rPr>
              <a:t>; </a:t>
            </a:r>
            <a:r>
              <a:rPr sz="1000" spc="-5" dirty="0">
                <a:latin typeface="Georgia"/>
                <a:cs typeface="Georgia"/>
              </a:rPr>
              <a:t>Government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India  (GOI), EO: Environmental Officer, IRC: Indian Road Congress, CSC: Construction Supervision Consultant,  </a:t>
            </a:r>
            <a:r>
              <a:rPr sz="1000" dirty="0">
                <a:latin typeface="Georgia"/>
                <a:cs typeface="Georgia"/>
              </a:rPr>
              <a:t>JFM: </a:t>
            </a:r>
            <a:r>
              <a:rPr sz="1000" spc="-10" dirty="0">
                <a:latin typeface="Georgia"/>
                <a:cs typeface="Georgia"/>
              </a:rPr>
              <a:t>Joint </a:t>
            </a:r>
            <a:r>
              <a:rPr sz="1000" spc="-5" dirty="0">
                <a:latin typeface="Georgia"/>
                <a:cs typeface="Georgia"/>
              </a:rPr>
              <a:t>Forest Management Committee, </a:t>
            </a:r>
            <a:r>
              <a:rPr sz="1000" dirty="0">
                <a:latin typeface="Georgia"/>
                <a:cs typeface="Georgia"/>
              </a:rPr>
              <a:t>CPCB: </a:t>
            </a:r>
            <a:r>
              <a:rPr sz="1000" spc="-5" dirty="0">
                <a:latin typeface="Georgia"/>
                <a:cs typeface="Georgia"/>
              </a:rPr>
              <a:t>Central Pollution Control</a:t>
            </a:r>
            <a:r>
              <a:rPr sz="1000" spc="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Board</a:t>
            </a:r>
            <a:r>
              <a:rPr sz="1000" spc="-5" dirty="0">
                <a:latin typeface="Times New Roman"/>
                <a:cs typeface="Times New Roman"/>
              </a:rPr>
              <a:t>.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“Project </a:t>
            </a:r>
            <a:r>
              <a:rPr sz="1000" b="1" dirty="0">
                <a:latin typeface="Georgia"/>
                <a:cs typeface="Georgia"/>
              </a:rPr>
              <a:t>Engineer”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b="1" dirty="0">
                <a:latin typeface="Georgia"/>
                <a:cs typeface="Georgia"/>
              </a:rPr>
              <a:t>“The Engineer”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team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“Construction Supervision  </a:t>
            </a:r>
            <a:r>
              <a:rPr sz="1000" b="1" dirty="0">
                <a:latin typeface="Georgia"/>
                <a:cs typeface="Georgia"/>
              </a:rPr>
              <a:t>Consultants” </a:t>
            </a:r>
            <a:r>
              <a:rPr sz="1000" b="1" spc="-5" dirty="0">
                <a:latin typeface="Georgia"/>
                <a:cs typeface="Georgia"/>
              </a:rPr>
              <a:t>(CSC) </a:t>
            </a:r>
            <a:r>
              <a:rPr sz="1000" spc="-5" dirty="0">
                <a:latin typeface="Georgia"/>
                <a:cs typeface="Georgia"/>
              </a:rPr>
              <a:t>responsible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approving </a:t>
            </a:r>
            <a:r>
              <a:rPr sz="1000" dirty="0">
                <a:latin typeface="Georgia"/>
                <a:cs typeface="Georgia"/>
              </a:rPr>
              <a:t>the plans, </a:t>
            </a:r>
            <a:r>
              <a:rPr sz="1000" spc="-5" dirty="0">
                <a:latin typeface="Georgia"/>
                <a:cs typeface="Georgia"/>
              </a:rPr>
              <a:t>engineering drawing, release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payments </a:t>
            </a:r>
            <a:r>
              <a:rPr sz="1000" spc="-5" dirty="0">
                <a:latin typeface="Georgia"/>
                <a:cs typeface="Georgia"/>
              </a:rPr>
              <a:t>to  </a:t>
            </a:r>
            <a:r>
              <a:rPr sz="1000" dirty="0">
                <a:latin typeface="Georgia"/>
                <a:cs typeface="Georgia"/>
              </a:rPr>
              <a:t>contractor etc.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behalf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employer </a:t>
            </a:r>
            <a:r>
              <a:rPr sz="1000" b="1" spc="-5" dirty="0">
                <a:latin typeface="Georgia"/>
                <a:cs typeface="Georgia"/>
              </a:rPr>
              <a:t>(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1000" b="1" spc="-5" dirty="0">
                <a:latin typeface="Georgia"/>
                <a:cs typeface="Georgia"/>
              </a:rPr>
              <a:t>)</a:t>
            </a:r>
            <a:r>
              <a:rPr sz="1000" spc="-5" dirty="0">
                <a:latin typeface="Georgia"/>
                <a:cs typeface="Georgia"/>
              </a:rPr>
              <a:t>. It is </a:t>
            </a:r>
            <a:r>
              <a:rPr sz="1000" dirty="0">
                <a:latin typeface="Georgia"/>
                <a:cs typeface="Georgia"/>
              </a:rPr>
              <a:t>usually the team </a:t>
            </a:r>
            <a:r>
              <a:rPr sz="1000" spc="-5" dirty="0">
                <a:latin typeface="Georgia"/>
                <a:cs typeface="Georgia"/>
              </a:rPr>
              <a:t>leader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5" dirty="0">
                <a:latin typeface="Georgia"/>
                <a:cs typeface="Georgia"/>
              </a:rPr>
              <a:t>CSC </a:t>
            </a:r>
            <a:r>
              <a:rPr sz="1000" spc="-1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takes </a:t>
            </a:r>
            <a:r>
              <a:rPr sz="1000" spc="10" dirty="0">
                <a:latin typeface="Georgia"/>
                <a:cs typeface="Georgia"/>
              </a:rPr>
              <a:t>the   </a:t>
            </a:r>
            <a:r>
              <a:rPr sz="1000" spc="-5" dirty="0">
                <a:latin typeface="Georgia"/>
                <a:cs typeface="Georgia"/>
              </a:rPr>
              <a:t>responsibility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signing approval documents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behalf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5" dirty="0">
                <a:latin typeface="Georgia"/>
                <a:cs typeface="Georgia"/>
              </a:rPr>
              <a:t>CSC </a:t>
            </a:r>
            <a:r>
              <a:rPr sz="1000" spc="-5" dirty="0">
                <a:latin typeface="Georgia"/>
                <a:cs typeface="Georgia"/>
              </a:rPr>
              <a:t>team. The </a:t>
            </a:r>
            <a:r>
              <a:rPr sz="1000" b="1" spc="-5" dirty="0">
                <a:latin typeface="Georgia"/>
                <a:cs typeface="Georgia"/>
              </a:rPr>
              <a:t>“Environmental </a:t>
            </a:r>
            <a:r>
              <a:rPr sz="1000" b="1" spc="-10" dirty="0">
                <a:latin typeface="Georgia"/>
                <a:cs typeface="Georgia"/>
              </a:rPr>
              <a:t>Officer”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“Environmental Specialist </a:t>
            </a:r>
            <a:r>
              <a:rPr sz="1000" b="1" spc="-10" dirty="0">
                <a:latin typeface="Georgia"/>
                <a:cs typeface="Georgia"/>
              </a:rPr>
              <a:t>or Expert” </a:t>
            </a:r>
            <a:r>
              <a:rPr sz="1000" dirty="0">
                <a:latin typeface="Georgia"/>
                <a:cs typeface="Georgia"/>
              </a:rPr>
              <a:t>under the </a:t>
            </a:r>
            <a:r>
              <a:rPr sz="1000" spc="5" dirty="0">
                <a:latin typeface="Georgia"/>
                <a:cs typeface="Georgia"/>
              </a:rPr>
              <a:t>CSC </a:t>
            </a:r>
            <a:r>
              <a:rPr sz="1000" dirty="0">
                <a:latin typeface="Georgia"/>
                <a:cs typeface="Georgia"/>
              </a:rPr>
              <a:t>who </a:t>
            </a:r>
            <a:r>
              <a:rPr sz="1000" spc="-5" dirty="0">
                <a:latin typeface="Georgia"/>
                <a:cs typeface="Georgia"/>
              </a:rPr>
              <a:t>is responsible for providing  recommendations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“CSC </a:t>
            </a:r>
            <a:r>
              <a:rPr sz="1000" b="1" spc="5" dirty="0">
                <a:latin typeface="Georgia"/>
                <a:cs typeface="Georgia"/>
              </a:rPr>
              <a:t>– </a:t>
            </a:r>
            <a:r>
              <a:rPr sz="1000" b="1" dirty="0">
                <a:latin typeface="Georgia"/>
                <a:cs typeface="Georgia"/>
              </a:rPr>
              <a:t>Team Leader”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approving </a:t>
            </a:r>
            <a:r>
              <a:rPr sz="1000" dirty="0">
                <a:latin typeface="Georgia"/>
                <a:cs typeface="Georgia"/>
              </a:rPr>
              <a:t>activities </a:t>
            </a:r>
            <a:r>
              <a:rPr sz="1000" spc="-5" dirty="0">
                <a:latin typeface="Georgia"/>
                <a:cs typeface="Georgia"/>
              </a:rPr>
              <a:t>specific to </a:t>
            </a:r>
            <a:r>
              <a:rPr sz="1000" b="1" spc="-5" dirty="0">
                <a:latin typeface="Georgia"/>
                <a:cs typeface="Georgia"/>
              </a:rPr>
              <a:t>“Environment  Safeguards” </a:t>
            </a:r>
            <a:r>
              <a:rPr sz="1000" spc="-10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behalf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dirty="0">
                <a:latin typeface="Georgia"/>
                <a:cs typeface="Georgia"/>
              </a:rPr>
              <a:t>“The </a:t>
            </a:r>
            <a:r>
              <a:rPr sz="1000" b="1" spc="-5" dirty="0">
                <a:latin typeface="Georgia"/>
                <a:cs typeface="Georgia"/>
              </a:rPr>
              <a:t>Engineer” </a:t>
            </a:r>
            <a:r>
              <a:rPr sz="1000" b="1" spc="5" dirty="0">
                <a:latin typeface="Georgia"/>
                <a:cs typeface="Georgia"/>
              </a:rPr>
              <a:t>or </a:t>
            </a:r>
            <a:r>
              <a:rPr sz="1000" b="1" spc="-5" dirty="0">
                <a:latin typeface="Georgia"/>
                <a:cs typeface="Georgia"/>
              </a:rPr>
              <a:t>“Project</a:t>
            </a:r>
            <a:r>
              <a:rPr sz="1000" b="1" spc="-2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Engineer”</a:t>
            </a:r>
            <a:r>
              <a:rPr sz="1000" spc="-5" dirty="0">
                <a:latin typeface="Times New Roman"/>
                <a:cs typeface="Times New Roman"/>
              </a:rPr>
              <a:t>.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715" indent="457200" algn="just">
              <a:lnSpc>
                <a:spcPct val="94800"/>
              </a:lnSpc>
              <a:spcBef>
                <a:spcPts val="5"/>
              </a:spcBef>
            </a:pPr>
            <a:r>
              <a:rPr sz="1000" b="1" dirty="0">
                <a:latin typeface="Georgia"/>
                <a:cs typeface="Georgia"/>
              </a:rPr>
              <a:t>“Joint </a:t>
            </a:r>
            <a:r>
              <a:rPr sz="1000" b="1" spc="-10" dirty="0">
                <a:latin typeface="Georgia"/>
                <a:cs typeface="Georgia"/>
              </a:rPr>
              <a:t>Forest </a:t>
            </a:r>
            <a:r>
              <a:rPr sz="1000" b="1" spc="-5" dirty="0">
                <a:latin typeface="Georgia"/>
                <a:cs typeface="Georgia"/>
              </a:rPr>
              <a:t>Management” (JFM) </a:t>
            </a:r>
            <a:r>
              <a:rPr sz="1000" spc="-5" dirty="0">
                <a:latin typeface="Georgia"/>
                <a:cs typeface="Georgia"/>
              </a:rPr>
              <a:t>Committee’s exist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village level. </a:t>
            </a:r>
            <a:r>
              <a:rPr sz="1000" spc="-10" dirty="0">
                <a:latin typeface="Georgia"/>
                <a:cs typeface="Georgia"/>
              </a:rPr>
              <a:t>Each </a:t>
            </a:r>
            <a:r>
              <a:rPr sz="1000" b="1" spc="-5" dirty="0">
                <a:latin typeface="Georgia"/>
                <a:cs typeface="Georgia"/>
              </a:rPr>
              <a:t>“Joint Forest  Management”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committee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15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members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3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5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members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mandated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women.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member  secretary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each committee is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local Forester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Beat Officer, </a:t>
            </a:r>
            <a:r>
              <a:rPr sz="1000" dirty="0">
                <a:latin typeface="Georgia"/>
                <a:cs typeface="Georgia"/>
              </a:rPr>
              <a:t>who oversees the accounts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activities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dirty="0">
                <a:latin typeface="Georgia"/>
                <a:cs typeface="Georgia"/>
              </a:rPr>
              <a:t>“Joint </a:t>
            </a:r>
            <a:r>
              <a:rPr sz="1000" b="1" spc="-5" dirty="0">
                <a:latin typeface="Georgia"/>
                <a:cs typeface="Georgia"/>
              </a:rPr>
              <a:t>Forest Management” </a:t>
            </a:r>
            <a:r>
              <a:rPr sz="1000" spc="-5" dirty="0">
                <a:latin typeface="Georgia"/>
                <a:cs typeface="Georgia"/>
              </a:rPr>
              <a:t>committee. Respective </a:t>
            </a:r>
            <a:r>
              <a:rPr sz="1000" b="1" spc="-5" dirty="0">
                <a:latin typeface="Georgia"/>
                <a:cs typeface="Georgia"/>
              </a:rPr>
              <a:t>“Joint Forest </a:t>
            </a:r>
            <a:r>
              <a:rPr sz="1000" b="1" dirty="0">
                <a:latin typeface="Georgia"/>
                <a:cs typeface="Georgia"/>
              </a:rPr>
              <a:t>Management” </a:t>
            </a:r>
            <a:r>
              <a:rPr sz="1000" spc="-5" dirty="0">
                <a:latin typeface="Georgia"/>
                <a:cs typeface="Georgia"/>
              </a:rPr>
              <a:t>committee’s will 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identified and confirmed by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contractor </a:t>
            </a:r>
            <a:r>
              <a:rPr sz="1000" dirty="0">
                <a:latin typeface="Georgia"/>
                <a:cs typeface="Georgia"/>
              </a:rPr>
              <a:t>under the </a:t>
            </a:r>
            <a:r>
              <a:rPr sz="1000" spc="-5" dirty="0">
                <a:latin typeface="Georgia"/>
                <a:cs typeface="Georgia"/>
              </a:rPr>
              <a:t>guidance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“Environmental Specialist </a:t>
            </a:r>
            <a:r>
              <a:rPr sz="1000" b="1" spc="-10" dirty="0">
                <a:latin typeface="Georgia"/>
                <a:cs typeface="Georgia"/>
              </a:rPr>
              <a:t>or  </a:t>
            </a:r>
            <a:r>
              <a:rPr sz="1000" b="1" dirty="0">
                <a:latin typeface="Georgia"/>
                <a:cs typeface="Georgia"/>
              </a:rPr>
              <a:t>Expert”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CSC during construction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Migging Road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State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spc="7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Arunachal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FF0000"/>
                </a:solidFill>
                <a:latin typeface="Georgia"/>
                <a:cs typeface="Georgia"/>
              </a:rPr>
              <a:t>16.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CONCLUSIONS AND</a:t>
            </a:r>
            <a:r>
              <a:rPr sz="1200" b="1" spc="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BUDGET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ts val="1165"/>
              </a:lnSpc>
              <a:spcBef>
                <a:spcPts val="1115"/>
              </a:spcBef>
            </a:pP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ENVIRONMENTAL MONITORING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PLAN AND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COST </a:t>
            </a:r>
            <a:r>
              <a:rPr sz="1000" b="1" spc="-5" dirty="0">
                <a:latin typeface="Georgia"/>
                <a:cs typeface="Georgia"/>
              </a:rPr>
              <a:t>(EMPC): {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1000" b="1" spc="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Road</a:t>
            </a:r>
            <a:endParaRPr sz="1000">
              <a:latin typeface="Georgia"/>
              <a:cs typeface="Georgia"/>
            </a:endParaRPr>
          </a:p>
          <a:p>
            <a:pPr algn="ctr">
              <a:lnSpc>
                <a:spcPts val="1165"/>
              </a:lnSpc>
            </a:pPr>
            <a:r>
              <a:rPr sz="1000" b="1" dirty="0">
                <a:latin typeface="Georgia"/>
                <a:cs typeface="Georgia"/>
              </a:rPr>
              <a:t>in </a:t>
            </a:r>
            <a:r>
              <a:rPr sz="1000" b="1" spc="-5" dirty="0">
                <a:latin typeface="Georgia"/>
                <a:cs typeface="Georgia"/>
              </a:rPr>
              <a:t>the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State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Arunachal</a:t>
            </a:r>
            <a:r>
              <a:rPr sz="1000" b="1" spc="-5" dirty="0">
                <a:latin typeface="Georgia"/>
                <a:cs typeface="Georgia"/>
              </a:rPr>
              <a:t>}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715" indent="457200" algn="just">
              <a:lnSpc>
                <a:spcPct val="94700"/>
              </a:lnSpc>
            </a:pPr>
            <a:r>
              <a:rPr sz="1000" spc="-5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field survey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data available from secondary sources, it </a:t>
            </a:r>
            <a:r>
              <a:rPr sz="1000" spc="-10" dirty="0">
                <a:latin typeface="Georgia"/>
                <a:cs typeface="Georgia"/>
              </a:rPr>
              <a:t>can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concluded </a:t>
            </a:r>
            <a:r>
              <a:rPr sz="1000" dirty="0">
                <a:latin typeface="Georgia"/>
                <a:cs typeface="Georgia"/>
              </a:rPr>
              <a:t>that the  </a:t>
            </a:r>
            <a:r>
              <a:rPr sz="1000" spc="-5" dirty="0">
                <a:latin typeface="Georgia"/>
                <a:cs typeface="Georgia"/>
              </a:rPr>
              <a:t>project will not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spc="-5" dirty="0">
                <a:latin typeface="Georgia"/>
                <a:cs typeface="Georgia"/>
              </a:rPr>
              <a:t>significant </a:t>
            </a:r>
            <a:r>
              <a:rPr sz="1000" dirty="0">
                <a:latin typeface="Georgia"/>
                <a:cs typeface="Georgia"/>
              </a:rPr>
              <a:t>negative </a:t>
            </a:r>
            <a:r>
              <a:rPr sz="1000" spc="-5" dirty="0">
                <a:latin typeface="Georgia"/>
                <a:cs typeface="Georgia"/>
              </a:rPr>
              <a:t>environmental impacts.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issues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concern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are 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bypasses, </a:t>
            </a:r>
            <a:r>
              <a:rPr sz="1000" dirty="0">
                <a:latin typeface="Georgia"/>
                <a:cs typeface="Georgia"/>
              </a:rPr>
              <a:t>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alignments,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bridges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acquisition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private land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forest </a:t>
            </a:r>
            <a:r>
              <a:rPr sz="1000" dirty="0">
                <a:latin typeface="Georgia"/>
                <a:cs typeface="Georgia"/>
              </a:rPr>
              <a:t>land etc.  Proper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“Environmental Management Plans” (EMPs) </a:t>
            </a:r>
            <a:r>
              <a:rPr sz="1000" spc="-5" dirty="0">
                <a:latin typeface="Georgia"/>
                <a:cs typeface="Georgia"/>
              </a:rPr>
              <a:t>compliance needs 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ensured.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issues  related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land </a:t>
            </a:r>
            <a:r>
              <a:rPr sz="1000" spc="-5" dirty="0">
                <a:latin typeface="Georgia"/>
                <a:cs typeface="Georgia"/>
              </a:rPr>
              <a:t>acquisition </a:t>
            </a:r>
            <a:r>
              <a:rPr sz="1000" dirty="0">
                <a:latin typeface="Georgia"/>
                <a:cs typeface="Georgia"/>
              </a:rPr>
              <a:t>and 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settlement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been </a:t>
            </a:r>
            <a:r>
              <a:rPr sz="1000" dirty="0">
                <a:latin typeface="Georgia"/>
                <a:cs typeface="Georgia"/>
              </a:rPr>
              <a:t>evaluated and adequate </a:t>
            </a:r>
            <a:r>
              <a:rPr sz="1000" spc="-5" dirty="0">
                <a:latin typeface="Georgia"/>
                <a:cs typeface="Georgia"/>
              </a:rPr>
              <a:t>compensation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 suggested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b="1" spc="-5" dirty="0">
                <a:latin typeface="Georgia"/>
                <a:cs typeface="Georgia"/>
              </a:rPr>
              <a:t>“Resource Allocation Program” (RAP) </a:t>
            </a:r>
            <a:r>
              <a:rPr sz="1000" spc="-5" dirty="0">
                <a:latin typeface="Georgia"/>
                <a:cs typeface="Georgia"/>
              </a:rPr>
              <a:t>document. The Environmental Mitigation and  </a:t>
            </a:r>
            <a:r>
              <a:rPr sz="1000" dirty="0">
                <a:latin typeface="Georgia"/>
                <a:cs typeface="Georgia"/>
              </a:rPr>
              <a:t>Monitoring </a:t>
            </a:r>
            <a:r>
              <a:rPr sz="1000" spc="-5" dirty="0">
                <a:latin typeface="Georgia"/>
                <a:cs typeface="Georgia"/>
              </a:rPr>
              <a:t>Requirements are given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48</a:t>
            </a:r>
            <a:r>
              <a:rPr sz="1000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R="19050" algn="ctr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48: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Environmental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Mitigation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and Monitoring</a:t>
            </a:r>
            <a:r>
              <a:rPr sz="105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Requirements.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165</a:t>
            </a:r>
            <a:endParaRPr sz="80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884224" y="5981953"/>
          <a:ext cx="6175375" cy="33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3360"/>
                <a:gridCol w="1838325"/>
                <a:gridCol w="1572894"/>
              </a:tblGrid>
              <a:tr h="24993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spc="-5" dirty="0">
                          <a:latin typeface="Georgia"/>
                          <a:cs typeface="Georgia"/>
                        </a:rPr>
                        <a:t>Particulars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spc="-5" dirty="0">
                          <a:latin typeface="Georgia"/>
                          <a:cs typeface="Georgia"/>
                        </a:rPr>
                        <a:t>Estimated</a:t>
                      </a:r>
                      <a:r>
                        <a:rPr sz="105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Rate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spc="-5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1050" b="1" dirty="0">
                          <a:latin typeface="Georgia"/>
                          <a:cs typeface="Georgia"/>
                        </a:rPr>
                        <a:t>Cost </a:t>
                      </a:r>
                      <a:r>
                        <a:rPr sz="1050" b="1" spc="5" dirty="0">
                          <a:latin typeface="Georgia"/>
                          <a:cs typeface="Georgia"/>
                        </a:rPr>
                        <a:t>(₹ in</a:t>
                      </a:r>
                      <a:r>
                        <a:rPr sz="105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Lakhs)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 marR="35179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Environmental Monitoring during  Construction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Implementation</a:t>
                      </a:r>
                      <a:r>
                        <a:rPr sz="9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Phase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Lump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5.0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2540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Environmental Training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Programs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Lump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0415">
                <a:tc>
                  <a:txBody>
                    <a:bodyPr/>
                    <a:lstStyle/>
                    <a:p>
                      <a:pPr marL="2540" marR="625475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Plantation 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12,150 Trees Including  Maintenance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Cost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Years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2295" marR="182245" indent="-396875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1,000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Tree Including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Maintenance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6">
                <a:tc>
                  <a:txBody>
                    <a:bodyPr/>
                    <a:lstStyle/>
                    <a:p>
                      <a:pPr marL="2540" marR="63436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Water Sprinkling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Dust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Emission  Suppression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80,000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54.4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 marR="22352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Solid Noise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Barrier Installation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Trees in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Places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Lump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 marR="20193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Enhancement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Bodies Sources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Resources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Rs.1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Lakh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Each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2540" marR="412115">
                        <a:lnSpc>
                          <a:spcPts val="1010"/>
                        </a:lnSpc>
                        <a:spcBef>
                          <a:spcPts val="5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Signs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Provisions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Different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Locations/ Sites/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Areas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0225" marR="77470" indent="-445134">
                        <a:lnSpc>
                          <a:spcPts val="1010"/>
                        </a:lnSpc>
                        <a:spcBef>
                          <a:spcPts val="5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Provided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Civil</a:t>
                      </a:r>
                      <a:r>
                        <a:rPr sz="900" b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Works  Contract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Cost to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be Included in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Engineering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413">
                <a:tc>
                  <a:txBody>
                    <a:bodyPr/>
                    <a:lstStyle/>
                    <a:p>
                      <a:pPr marL="2540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All Underpasses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Bypasses/ Roads/</a:t>
                      </a:r>
                      <a:r>
                        <a:rPr sz="900" b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Ways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Included 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Civil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Works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Dust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Emission Suppression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by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Watering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3730" marR="234950" indent="-39370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Incidental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Contractor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 marR="10350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Environmental Measures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Workers’ Camps  during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Visit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3730" marR="236220" indent="-39370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Incidental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Work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with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Contractor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3">
                <a:tc>
                  <a:txBody>
                    <a:bodyPr/>
                    <a:lstStyle/>
                    <a:p>
                      <a:pPr marL="2540" marR="217804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Vegetation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Turf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Slopes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along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Roadsides/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Roadways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Civil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Works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90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0317">
                <a:tc gridSpan="3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dirty="0">
                          <a:latin typeface="Georgia"/>
                          <a:cs typeface="Georgia"/>
                        </a:rPr>
                        <a:t>Operation</a:t>
                      </a:r>
                      <a:r>
                        <a:rPr sz="105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50" b="1" spc="-5" dirty="0">
                          <a:latin typeface="Georgia"/>
                          <a:cs typeface="Georgia"/>
                        </a:rPr>
                        <a:t>Phase</a:t>
                      </a:r>
                      <a:endParaRPr sz="105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884224" y="1033525"/>
          <a:ext cx="6184900" cy="1378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2885"/>
                <a:gridCol w="1838325"/>
                <a:gridCol w="1572894"/>
              </a:tblGrid>
              <a:tr h="265175">
                <a:tc>
                  <a:txBody>
                    <a:bodyPr/>
                    <a:lstStyle/>
                    <a:p>
                      <a:pPr marL="2540" marR="238760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Environmental Monitoring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Evaluation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Plans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1.0 per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Annum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5447">
                <a:tc>
                  <a:txBody>
                    <a:bodyPr/>
                    <a:lstStyle/>
                    <a:p>
                      <a:pPr marL="2540" marR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Tree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Maintenance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Monitoring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Plans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Included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Above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7">
                <a:tc>
                  <a:txBody>
                    <a:bodyPr/>
                    <a:lstStyle/>
                    <a:p>
                      <a:pPr marL="2540" marR="36639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Training for Segregation;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Mitigation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Monitoring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 etc.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2.0 per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Annum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2540" marR="4127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Maintenance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Cost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not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Considered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Per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Specific Targets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Proposed</a:t>
                      </a:r>
                      <a:r>
                        <a:rPr sz="9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Work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i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R="3175" algn="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Sub</a:t>
                      </a:r>
                      <a:r>
                        <a:rPr sz="9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Total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Contract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Period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(3.0×3)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9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for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Years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">
                <a:tc>
                  <a:txBody>
                    <a:bodyPr/>
                    <a:lstStyle/>
                    <a:p>
                      <a:pPr algn="r">
                        <a:lnSpc>
                          <a:spcPts val="107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Tot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07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Twenty Seven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Lakhs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6084">
                        <a:lnSpc>
                          <a:spcPts val="107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27.00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Lakhs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R="3175" algn="r"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Grand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Total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29259"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425.4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Lakhs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280792" y="4173981"/>
            <a:ext cx="738505" cy="143510"/>
          </a:xfrm>
          <a:custGeom>
            <a:avLst/>
            <a:gdLst/>
            <a:ahLst/>
            <a:cxnLst/>
            <a:rect l="l" t="t" r="r" b="b"/>
            <a:pathLst>
              <a:path w="738505" h="143510">
                <a:moveTo>
                  <a:pt x="737920" y="0"/>
                </a:moveTo>
                <a:lnTo>
                  <a:pt x="0" y="0"/>
                </a:lnTo>
                <a:lnTo>
                  <a:pt x="0" y="143255"/>
                </a:lnTo>
                <a:lnTo>
                  <a:pt x="737920" y="143255"/>
                </a:lnTo>
                <a:lnTo>
                  <a:pt x="73792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02004" y="2533014"/>
            <a:ext cx="6137275" cy="32416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457200" algn="just">
              <a:lnSpc>
                <a:spcPct val="94400"/>
              </a:lnSpc>
              <a:spcBef>
                <a:spcPts val="175"/>
              </a:spcBef>
            </a:pPr>
            <a:r>
              <a:rPr sz="1000" spc="-5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environmental assessment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surveys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dirty="0">
                <a:latin typeface="Georgia"/>
                <a:cs typeface="Georgia"/>
              </a:rPr>
              <a:t>visits </a:t>
            </a:r>
            <a:r>
              <a:rPr sz="1000" spc="-5" dirty="0">
                <a:latin typeface="Georgia"/>
                <a:cs typeface="Georgia"/>
              </a:rPr>
              <a:t>conducted for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project, associated  </a:t>
            </a:r>
            <a:r>
              <a:rPr sz="1000" dirty="0">
                <a:latin typeface="Georgia"/>
                <a:cs typeface="Georgia"/>
              </a:rPr>
              <a:t>potential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prospective adverse environmental impacts can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mitigated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an </a:t>
            </a:r>
            <a:r>
              <a:rPr sz="1000" spc="-5" dirty="0">
                <a:latin typeface="Georgia"/>
                <a:cs typeface="Georgia"/>
              </a:rPr>
              <a:t>acceptable/ satisfactory level 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spc="-5" dirty="0">
                <a:latin typeface="Georgia"/>
                <a:cs typeface="Georgia"/>
              </a:rPr>
              <a:t>adequate implementation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measures/ methods/ </a:t>
            </a:r>
            <a:r>
              <a:rPr sz="1000" dirty="0">
                <a:latin typeface="Georgia"/>
                <a:cs typeface="Georgia"/>
              </a:rPr>
              <a:t>ways/ </a:t>
            </a:r>
            <a:r>
              <a:rPr sz="1000" spc="-5" dirty="0">
                <a:latin typeface="Georgia"/>
                <a:cs typeface="Georgia"/>
              </a:rPr>
              <a:t>processes </a:t>
            </a:r>
            <a:r>
              <a:rPr sz="1000" dirty="0">
                <a:latin typeface="Georgia"/>
                <a:cs typeface="Georgia"/>
              </a:rPr>
              <a:t>as stated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b="1" spc="-5" dirty="0">
                <a:latin typeface="Georgia"/>
                <a:cs typeface="Georgia"/>
              </a:rPr>
              <a:t>“Environmental  </a:t>
            </a:r>
            <a:r>
              <a:rPr sz="1000" b="1" dirty="0">
                <a:latin typeface="Georgia"/>
                <a:cs typeface="Georgia"/>
              </a:rPr>
              <a:t>Impact </a:t>
            </a:r>
            <a:r>
              <a:rPr sz="1000" b="1" spc="-5" dirty="0">
                <a:latin typeface="Georgia"/>
                <a:cs typeface="Georgia"/>
              </a:rPr>
              <a:t>Assessment” (EIA) </a:t>
            </a:r>
            <a:r>
              <a:rPr sz="1000" spc="-5" dirty="0">
                <a:latin typeface="Georgia"/>
                <a:cs typeface="Georgia"/>
              </a:rPr>
              <a:t>Report. Adequate provisions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made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cover the </a:t>
            </a:r>
            <a:r>
              <a:rPr sz="1000" spc="-5" dirty="0">
                <a:latin typeface="Georgia"/>
                <a:cs typeface="Georgia"/>
              </a:rPr>
              <a:t>environmental  mitigation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monitoring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requirements</a:t>
            </a:r>
            <a:r>
              <a:rPr sz="1000" spc="-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(including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forestation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cost),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approximately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₹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4.25</a:t>
            </a:r>
            <a:r>
              <a:rPr sz="10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Crores 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or ₹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425.4</a:t>
            </a:r>
            <a:r>
              <a:rPr sz="1000" b="1" spc="-3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Lakhs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Georgia"/>
                <a:cs typeface="Georgia"/>
              </a:rPr>
              <a:t>Cost </a:t>
            </a:r>
            <a:r>
              <a:rPr sz="1200" b="1" spc="-10" dirty="0">
                <a:latin typeface="Georgia"/>
                <a:cs typeface="Georgia"/>
              </a:rPr>
              <a:t>Estimate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dirty="0">
                <a:latin typeface="Georgia"/>
                <a:cs typeface="Georgia"/>
              </a:rPr>
              <a:t>Cost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estimate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finalized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based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improvement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proposals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summarized/  recapitalized/ reviewed/ abridged/ précised respectively.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existing </a:t>
            </a:r>
            <a:r>
              <a:rPr sz="1000" b="1" spc="-5" dirty="0">
                <a:latin typeface="Georgia"/>
                <a:cs typeface="Georgia"/>
              </a:rPr>
              <a:t>“Right </a:t>
            </a:r>
            <a:r>
              <a:rPr sz="1000" b="1" spc="-10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Way” (ROW) </a:t>
            </a:r>
            <a:r>
              <a:rPr sz="1000" spc="-5" dirty="0">
                <a:latin typeface="Georgia"/>
                <a:cs typeface="Georgia"/>
              </a:rPr>
              <a:t>along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road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varies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from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8</a:t>
            </a:r>
            <a:r>
              <a:rPr sz="1000" b="1" spc="-40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m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to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10</a:t>
            </a:r>
            <a:r>
              <a:rPr sz="1000" b="1" spc="-70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m</a:t>
            </a:r>
            <a:r>
              <a:rPr sz="1000" spc="5" dirty="0">
                <a:latin typeface="Georgia"/>
                <a:cs typeface="Georgia"/>
              </a:rPr>
              <a:t>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Therefore,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acquisition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required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widening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road,  Improving and </a:t>
            </a:r>
            <a:r>
              <a:rPr sz="1000" spc="-5" dirty="0">
                <a:latin typeface="Georgia"/>
                <a:cs typeface="Georgia"/>
              </a:rPr>
              <a:t>black </a:t>
            </a:r>
            <a:r>
              <a:rPr sz="1000" dirty="0">
                <a:latin typeface="Georgia"/>
                <a:cs typeface="Georgia"/>
              </a:rPr>
              <a:t>spots. Hence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will have </a:t>
            </a:r>
            <a:r>
              <a:rPr sz="1000" dirty="0">
                <a:latin typeface="Georgia"/>
                <a:cs typeface="Georgia"/>
              </a:rPr>
              <a:t>social impact </a:t>
            </a:r>
            <a:r>
              <a:rPr sz="1000" spc="-1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loss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livelihood </a:t>
            </a:r>
            <a:r>
              <a:rPr sz="1000" spc="5" dirty="0">
                <a:latin typeface="Georgia"/>
                <a:cs typeface="Georgia"/>
              </a:rPr>
              <a:t>or </a:t>
            </a:r>
            <a:r>
              <a:rPr sz="1000" spc="-5" dirty="0">
                <a:latin typeface="Georgia"/>
                <a:cs typeface="Georgia"/>
              </a:rPr>
              <a:t>shelter,  which will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studied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suitable mitigation/ alleviation/ </a:t>
            </a:r>
            <a:r>
              <a:rPr sz="1000" spc="-10" dirty="0">
                <a:latin typeface="Georgia"/>
                <a:cs typeface="Georgia"/>
              </a:rPr>
              <a:t>easing/ </a:t>
            </a:r>
            <a:r>
              <a:rPr sz="1000" spc="-5" dirty="0">
                <a:latin typeface="Georgia"/>
                <a:cs typeface="Georgia"/>
              </a:rPr>
              <a:t>improvement plans </a:t>
            </a:r>
            <a:r>
              <a:rPr sz="1000" spc="5" dirty="0">
                <a:latin typeface="Georgia"/>
                <a:cs typeface="Georgia"/>
              </a:rPr>
              <a:t>has to be  </a:t>
            </a:r>
            <a:r>
              <a:rPr sz="1000" spc="-5" dirty="0">
                <a:latin typeface="Georgia"/>
                <a:cs typeface="Georgia"/>
              </a:rPr>
              <a:t>prepared.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6985" indent="457200" algn="just">
              <a:lnSpc>
                <a:spcPct val="94700"/>
              </a:lnSpc>
            </a:pP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 is proposed in Two Phases. Phase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I </a:t>
            </a:r>
            <a:r>
              <a:rPr sz="1000" spc="-5" dirty="0">
                <a:latin typeface="Georgia"/>
                <a:cs typeface="Georgia"/>
              </a:rPr>
              <a:t>include intermediate lane/ two </a:t>
            </a:r>
            <a:r>
              <a:rPr sz="1000" spc="-10" dirty="0">
                <a:latin typeface="Georgia"/>
                <a:cs typeface="Georgia"/>
              </a:rPr>
              <a:t>lanes of  </a:t>
            </a:r>
            <a:r>
              <a:rPr sz="1000" spc="-5" dirty="0">
                <a:latin typeface="Georgia"/>
                <a:cs typeface="Georgia"/>
              </a:rPr>
              <a:t>existing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Existing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Length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=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167.100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Km.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Proposed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Length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=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189+100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Km. </a:t>
            </a:r>
            <a:r>
              <a:rPr sz="1000" spc="-5" dirty="0">
                <a:latin typeface="Georgia"/>
                <a:cs typeface="Georgia"/>
              </a:rPr>
              <a:t>Cost  </a:t>
            </a:r>
            <a:r>
              <a:rPr sz="1000" dirty="0">
                <a:latin typeface="Georgia"/>
                <a:cs typeface="Georgia"/>
              </a:rPr>
              <a:t>estimate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is finalized/ finished/ concluding/ ending with </a:t>
            </a:r>
            <a:r>
              <a:rPr sz="1000" dirty="0">
                <a:latin typeface="Georgia"/>
                <a:cs typeface="Georgia"/>
              </a:rPr>
              <a:t>ultimate </a:t>
            </a:r>
            <a:r>
              <a:rPr sz="1000" spc="-10" dirty="0">
                <a:latin typeface="Georgia"/>
                <a:cs typeface="Georgia"/>
              </a:rPr>
              <a:t>approach </a:t>
            </a:r>
            <a:r>
              <a:rPr sz="1000" dirty="0">
                <a:latin typeface="Georgia"/>
                <a:cs typeface="Georgia"/>
              </a:rPr>
              <a:t>based </a:t>
            </a:r>
            <a:r>
              <a:rPr sz="1000" spc="5" dirty="0">
                <a:latin typeface="Georgia"/>
                <a:cs typeface="Georgia"/>
              </a:rPr>
              <a:t>on the  </a:t>
            </a:r>
            <a:r>
              <a:rPr sz="1000" dirty="0">
                <a:latin typeface="Georgia"/>
                <a:cs typeface="Georgia"/>
              </a:rPr>
              <a:t>improvement </a:t>
            </a:r>
            <a:r>
              <a:rPr sz="1000" spc="-5" dirty="0">
                <a:latin typeface="Georgia"/>
                <a:cs typeface="Georgia"/>
              </a:rPr>
              <a:t>proposals in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 49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(a)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(b)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Georgia"/>
              <a:cs typeface="Georgia"/>
            </a:endParaRPr>
          </a:p>
          <a:p>
            <a:pPr marR="18415" algn="ctr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49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(a): Details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of Ditte 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030857" y="8219820"/>
            <a:ext cx="1903095" cy="131445"/>
          </a:xfrm>
          <a:custGeom>
            <a:avLst/>
            <a:gdLst/>
            <a:ahLst/>
            <a:cxnLst/>
            <a:rect l="l" t="t" r="r" b="b"/>
            <a:pathLst>
              <a:path w="1903095" h="131445">
                <a:moveTo>
                  <a:pt x="1902841" y="0"/>
                </a:moveTo>
                <a:lnTo>
                  <a:pt x="0" y="0"/>
                </a:lnTo>
                <a:lnTo>
                  <a:pt x="0" y="131064"/>
                </a:lnTo>
                <a:lnTo>
                  <a:pt x="1902841" y="131064"/>
                </a:lnTo>
                <a:lnTo>
                  <a:pt x="190284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30857" y="8478901"/>
            <a:ext cx="975994" cy="131445"/>
          </a:xfrm>
          <a:custGeom>
            <a:avLst/>
            <a:gdLst/>
            <a:ahLst/>
            <a:cxnLst/>
            <a:rect l="l" t="t" r="r" b="b"/>
            <a:pathLst>
              <a:path w="975994" h="131445">
                <a:moveTo>
                  <a:pt x="975664" y="0"/>
                </a:moveTo>
                <a:lnTo>
                  <a:pt x="0" y="0"/>
                </a:lnTo>
                <a:lnTo>
                  <a:pt x="0" y="131063"/>
                </a:lnTo>
                <a:lnTo>
                  <a:pt x="975664" y="131063"/>
                </a:lnTo>
                <a:lnTo>
                  <a:pt x="97566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616000" y="5911596"/>
          <a:ext cx="6740525" cy="3515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25"/>
                <a:gridCol w="177165"/>
                <a:gridCol w="2171700"/>
                <a:gridCol w="70485"/>
                <a:gridCol w="344804"/>
                <a:gridCol w="744220"/>
                <a:gridCol w="137795"/>
                <a:gridCol w="497204"/>
                <a:gridCol w="155575"/>
                <a:gridCol w="1196975"/>
                <a:gridCol w="71120"/>
              </a:tblGrid>
              <a:tr h="366013">
                <a:tc gridSpan="2"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Description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Proposed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1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Terrain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1594">
                        <a:lnSpc>
                          <a:spcPts val="1010"/>
                        </a:lnSpc>
                        <a:spcBef>
                          <a:spcPts val="459"/>
                        </a:spcBef>
                      </a:pPr>
                      <a:r>
                        <a:rPr sz="900" spc="-15" dirty="0">
                          <a:latin typeface="Georgia"/>
                          <a:cs typeface="Georgia"/>
                        </a:rPr>
                        <a:t>Hilly Mountainous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and has 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Steep 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Gradients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spc="-15" dirty="0">
                          <a:latin typeface="Georgia"/>
                          <a:cs typeface="Georgia"/>
                        </a:rPr>
                        <a:t>Hilly Mountainous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and has </a:t>
                      </a:r>
                      <a:r>
                        <a:rPr sz="900" spc="-20" dirty="0">
                          <a:latin typeface="Georgia"/>
                          <a:cs typeface="Georgia"/>
                        </a:rPr>
                        <a:t>Steep</a:t>
                      </a:r>
                      <a:r>
                        <a:rPr sz="900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Gradients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Designed</a:t>
                      </a:r>
                      <a:r>
                        <a:rPr sz="900" b="1" spc="-3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Length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Existing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Length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=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167.100</a:t>
                      </a:r>
                      <a:r>
                        <a:rPr sz="900" b="1" spc="-3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Km.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Proposed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Length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=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189+100</a:t>
                      </a:r>
                      <a:r>
                        <a:rPr sz="1000" b="1" spc="-6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Km.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47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22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Alignment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62865">
                        <a:lnSpc>
                          <a:spcPts val="1030"/>
                        </a:lnSpc>
                        <a:spcBef>
                          <a:spcPts val="425"/>
                        </a:spcBef>
                      </a:pPr>
                      <a:r>
                        <a:rPr sz="900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Existing Alignment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is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almost Poor 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Except at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few</a:t>
                      </a:r>
                      <a:r>
                        <a:rPr sz="9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Locations.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spc="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New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Alignment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with Geometric</a:t>
                      </a:r>
                      <a:r>
                        <a:rPr sz="900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Improvements.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1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Speed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Average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20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 30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Km/</a:t>
                      </a:r>
                      <a:r>
                        <a:rPr sz="900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Hr.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 marR="58419">
                        <a:lnSpc>
                          <a:spcPts val="1030"/>
                        </a:lnSpc>
                        <a:spcBef>
                          <a:spcPts val="420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20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Km/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Hr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30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Km/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Hr,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per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IRC: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SP: 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48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1998,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Sub  Clause: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6.3.1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064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Cross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Section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C/ 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W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Varying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b/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w 7</a:t>
                      </a:r>
                      <a:r>
                        <a:rPr sz="900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Shoulder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0.9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>
                        <a:lnSpc>
                          <a:spcPts val="930"/>
                        </a:lnSpc>
                      </a:pPr>
                      <a:r>
                        <a:rPr sz="9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Flexible</a:t>
                      </a:r>
                      <a:r>
                        <a:rPr sz="900" b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Pavement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0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930"/>
                        </a:lnSpc>
                      </a:pPr>
                      <a:r>
                        <a:rPr sz="9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Two – </a:t>
                      </a:r>
                      <a:r>
                        <a:rPr sz="9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Lane (Class </a:t>
                      </a:r>
                      <a:r>
                        <a:rPr sz="9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– 9:</a:t>
                      </a:r>
                      <a:r>
                        <a:rPr sz="900" b="1" spc="-10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Road)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3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ts val="935"/>
                        </a:lnSpc>
                      </a:pPr>
                      <a:r>
                        <a:rPr sz="900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0.6 </a:t>
                      </a:r>
                      <a:r>
                        <a:rPr sz="900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 </a:t>
                      </a:r>
                      <a:r>
                        <a:rPr sz="90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Drain </a:t>
                      </a:r>
                      <a:r>
                        <a:rPr sz="900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+ </a:t>
                      </a:r>
                      <a:r>
                        <a:rPr sz="900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0.9 </a:t>
                      </a:r>
                      <a:r>
                        <a:rPr sz="900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 </a:t>
                      </a:r>
                      <a:r>
                        <a:rPr sz="90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Shoulder </a:t>
                      </a:r>
                      <a:r>
                        <a:rPr sz="900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+ 7 </a:t>
                      </a:r>
                      <a:r>
                        <a:rPr sz="900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 </a:t>
                      </a:r>
                      <a:r>
                        <a:rPr sz="900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C/W + </a:t>
                      </a:r>
                      <a:r>
                        <a:rPr sz="90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0.9</a:t>
                      </a:r>
                      <a:r>
                        <a:rPr sz="900" spc="3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 </a:t>
                      </a:r>
                      <a:r>
                        <a:rPr sz="90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Shoulder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1310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30"/>
                        </a:lnSpc>
                      </a:pPr>
                      <a:r>
                        <a:rPr sz="900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+ </a:t>
                      </a:r>
                      <a:r>
                        <a:rPr sz="900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0.6 </a:t>
                      </a:r>
                      <a:r>
                        <a:rPr sz="900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 </a:t>
                      </a:r>
                      <a:r>
                        <a:rPr sz="900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Extra</a:t>
                      </a:r>
                      <a:r>
                        <a:rPr sz="900" spc="-7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Widening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3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04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Sr.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>
                        <a:lnSpc>
                          <a:spcPts val="104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No.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From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To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317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Length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(Km)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73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142.020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167.100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marR="31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167.100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042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167.100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CBR</a:t>
                      </a:r>
                      <a:r>
                        <a:rPr sz="9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Considered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10%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166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51025" y="6472681"/>
            <a:ext cx="43180" cy="128270"/>
          </a:xfrm>
          <a:custGeom>
            <a:avLst/>
            <a:gdLst/>
            <a:ahLst/>
            <a:cxnLst/>
            <a:rect l="l" t="t" r="r" b="b"/>
            <a:pathLst>
              <a:path w="43180" h="128270">
                <a:moveTo>
                  <a:pt x="42672" y="0"/>
                </a:moveTo>
                <a:lnTo>
                  <a:pt x="0" y="0"/>
                </a:lnTo>
                <a:lnTo>
                  <a:pt x="0" y="128015"/>
                </a:lnTo>
                <a:lnTo>
                  <a:pt x="42672" y="128015"/>
                </a:lnTo>
                <a:lnTo>
                  <a:pt x="4267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30857" y="6472681"/>
            <a:ext cx="299085" cy="128270"/>
          </a:xfrm>
          <a:custGeom>
            <a:avLst/>
            <a:gdLst/>
            <a:ahLst/>
            <a:cxnLst/>
            <a:rect l="l" t="t" r="r" b="b"/>
            <a:pathLst>
              <a:path w="299085" h="128270">
                <a:moveTo>
                  <a:pt x="298704" y="0"/>
                </a:moveTo>
                <a:lnTo>
                  <a:pt x="0" y="0"/>
                </a:lnTo>
                <a:lnTo>
                  <a:pt x="0" y="128015"/>
                </a:lnTo>
                <a:lnTo>
                  <a:pt x="298704" y="128015"/>
                </a:lnTo>
                <a:lnTo>
                  <a:pt x="29870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51025" y="6756145"/>
            <a:ext cx="43180" cy="131445"/>
          </a:xfrm>
          <a:custGeom>
            <a:avLst/>
            <a:gdLst/>
            <a:ahLst/>
            <a:cxnLst/>
            <a:rect l="l" t="t" r="r" b="b"/>
            <a:pathLst>
              <a:path w="43180" h="131445">
                <a:moveTo>
                  <a:pt x="42672" y="0"/>
                </a:moveTo>
                <a:lnTo>
                  <a:pt x="0" y="0"/>
                </a:lnTo>
                <a:lnTo>
                  <a:pt x="0" y="131064"/>
                </a:lnTo>
                <a:lnTo>
                  <a:pt x="42672" y="131064"/>
                </a:lnTo>
                <a:lnTo>
                  <a:pt x="4267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30857" y="6756145"/>
            <a:ext cx="299085" cy="131445"/>
          </a:xfrm>
          <a:custGeom>
            <a:avLst/>
            <a:gdLst/>
            <a:ahLst/>
            <a:cxnLst/>
            <a:rect l="l" t="t" r="r" b="b"/>
            <a:pathLst>
              <a:path w="299085" h="131445">
                <a:moveTo>
                  <a:pt x="298704" y="0"/>
                </a:moveTo>
                <a:lnTo>
                  <a:pt x="0" y="0"/>
                </a:lnTo>
                <a:lnTo>
                  <a:pt x="0" y="131064"/>
                </a:lnTo>
                <a:lnTo>
                  <a:pt x="298704" y="131064"/>
                </a:lnTo>
                <a:lnTo>
                  <a:pt x="29870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616000" y="1033525"/>
          <a:ext cx="6816090" cy="6637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335"/>
                <a:gridCol w="147955"/>
                <a:gridCol w="83820"/>
                <a:gridCol w="424180"/>
                <a:gridCol w="108584"/>
                <a:gridCol w="150494"/>
                <a:gridCol w="146050"/>
                <a:gridCol w="176530"/>
                <a:gridCol w="2171065"/>
                <a:gridCol w="67945"/>
                <a:gridCol w="346075"/>
                <a:gridCol w="399414"/>
                <a:gridCol w="349250"/>
                <a:gridCol w="306070"/>
                <a:gridCol w="67310"/>
                <a:gridCol w="128270"/>
                <a:gridCol w="271145"/>
                <a:gridCol w="137795"/>
                <a:gridCol w="222885"/>
                <a:gridCol w="886460"/>
                <a:gridCol w="71754"/>
              </a:tblGrid>
              <a:tr h="365759">
                <a:tc gridSpan="8"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Description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84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Existing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84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Proposed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984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08812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Traffic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(2017)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Nil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2">
                  <a:txBody>
                    <a:bodyPr/>
                    <a:lstStyle/>
                    <a:p>
                      <a:pPr marL="66675" marR="57785">
                        <a:lnSpc>
                          <a:spcPts val="104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On Basis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of Projected Traffic*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From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Km.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142.020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to Km.  167.100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26136">
                <a:tc gridSpan="7">
                  <a:txBody>
                    <a:bodyPr/>
                    <a:lstStyle/>
                    <a:p>
                      <a:pPr marL="463550" marR="66040" indent="-393700">
                        <a:lnSpc>
                          <a:spcPts val="1010"/>
                        </a:lnSpc>
                        <a:spcBef>
                          <a:spcPts val="27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Pavement</a:t>
                      </a:r>
                      <a:r>
                        <a:rPr sz="900" b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Design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Life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Nil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2">
                  <a:txBody>
                    <a:bodyPr/>
                    <a:lstStyle/>
                    <a:p>
                      <a:pPr marL="66675">
                        <a:lnSpc>
                          <a:spcPts val="1045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15</a:t>
                      </a:r>
                      <a:r>
                        <a:rPr sz="9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Years,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per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IRC:</a:t>
                      </a:r>
                      <a:r>
                        <a:rPr sz="9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SP: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48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1998,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Clause:</a:t>
                      </a:r>
                      <a:r>
                        <a:rPr sz="900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10.6,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Sub</a:t>
                      </a:r>
                      <a:r>
                        <a:rPr sz="900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Clause: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6675">
                        <a:lnSpc>
                          <a:spcPts val="1045"/>
                        </a:lnSpc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10.6.1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26135">
                <a:tc gridSpan="7"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MSA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MSA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83718">
                <a:tc rowSpan="7"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9220" marR="109220" algn="ctr">
                        <a:lnSpc>
                          <a:spcPct val="95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Pavement</a:t>
                      </a:r>
                      <a:r>
                        <a:rPr sz="900" b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Crust  Thickness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for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Widening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New   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Construction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Existing Structure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70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0">
                  <a:txBody>
                    <a:bodyPr/>
                    <a:lstStyle/>
                    <a:p>
                      <a:pPr marL="986790" marR="317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Flexible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Pavement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77368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4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Sr.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71755">
                        <a:lnSpc>
                          <a:spcPts val="104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No.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Type of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Structure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22250" marR="317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Length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(mm)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7368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Bituminous</a:t>
                      </a:r>
                      <a:r>
                        <a:rPr sz="900" i="1" spc="-2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Concrete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40</a:t>
                      </a:r>
                      <a:r>
                        <a:rPr sz="900" i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7368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66675" marR="59055">
                        <a:lnSpc>
                          <a:spcPts val="1030"/>
                        </a:lnSpc>
                        <a:spcBef>
                          <a:spcPts val="65"/>
                        </a:spcBef>
                        <a:tabLst>
                          <a:tab pos="822960" algn="l"/>
                        </a:tabLst>
                      </a:pPr>
                      <a:r>
                        <a:rPr sz="900" i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D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e</a:t>
                      </a:r>
                      <a:r>
                        <a:rPr sz="900" i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ns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e	B</a:t>
                      </a:r>
                      <a:r>
                        <a:rPr sz="900" i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i</a:t>
                      </a: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t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u</a:t>
                      </a:r>
                      <a:r>
                        <a:rPr sz="900" i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</a:t>
                      </a:r>
                      <a:r>
                        <a:rPr sz="900" i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us  Concrete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540" marR="31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60</a:t>
                      </a:r>
                      <a:r>
                        <a:rPr sz="900" i="1" spc="-2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7748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Crusher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Run</a:t>
                      </a:r>
                      <a:r>
                        <a:rPr sz="900" i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Macadam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93065" marR="31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00" i="1" spc="-2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77368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Granular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Sub</a:t>
                      </a:r>
                      <a:r>
                        <a:rPr sz="900" i="1" spc="-3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Base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93065" marR="31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00" i="1" spc="-2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83464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62585" marR="31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500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mm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40">
                <a:tc rowSpan="5"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Bridges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Major Bridge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2">
                  <a:txBody>
                    <a:bodyPr/>
                    <a:lstStyle/>
                    <a:p>
                      <a:pPr marL="66675" marR="59690" algn="just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00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 of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Major Bridge is at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Migging  Road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Bypasses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and Newly Proposed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Parallel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Existing  Bridge.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4365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9850" marR="59055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Minor Bridges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03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 on Project 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Widening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Nos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064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9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Reconstruction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114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8015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1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Retained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4112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New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Proposed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4111">
                <a:tc rowSpan="5"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210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Culverts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69850" algn="just">
                        <a:lnSpc>
                          <a:spcPts val="994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Culvert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70</a:t>
                      </a:r>
                      <a:r>
                        <a:rPr sz="9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algn="just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HPC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01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9850" marR="848360" algn="just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Slab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Culvert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64</a:t>
                      </a:r>
                      <a:r>
                        <a:rPr sz="900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Box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Culvert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63 Nos.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FCW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02</a:t>
                      </a:r>
                      <a:r>
                        <a:rPr sz="900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5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Retained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990"/>
                        </a:lnSpc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8016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1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Widening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Nos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064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93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Reconstruction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1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7965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91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New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Proposed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00</a:t>
                      </a:r>
                      <a:r>
                        <a:rPr sz="900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Nos.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4416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sz="900" spc="-5" dirty="0">
                          <a:latin typeface="Georgia"/>
                          <a:cs typeface="Georgia"/>
                        </a:rPr>
                        <a:t>See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Proposals in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Table 49</a:t>
                      </a:r>
                      <a:r>
                        <a:rPr sz="900" b="1" spc="-6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(b)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6239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Forest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Reserves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9055" algn="just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Approximately </a:t>
                      </a:r>
                      <a:r>
                        <a:rPr sz="9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167.100 </a:t>
                      </a:r>
                      <a:r>
                        <a:rPr sz="9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Km</a:t>
                      </a:r>
                      <a:r>
                        <a:rPr sz="900" b="1" spc="-10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(100%)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Forest Area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Existing in the </a:t>
                      </a:r>
                      <a:r>
                        <a:rPr sz="9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9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Migging Road</a:t>
                      </a:r>
                      <a:r>
                        <a:rPr sz="900" b="1" spc="-7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Regions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Not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Applicable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3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1015"/>
                        </a:lnSpc>
                        <a:spcBef>
                          <a:spcPts val="1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“Right of</a:t>
                      </a:r>
                      <a:r>
                        <a:rPr sz="900" b="1" spc="-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Way”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ts val="1015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Proposed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ROW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Open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24.0</a:t>
                      </a:r>
                      <a:r>
                        <a:rPr sz="900" spc="-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325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(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W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r>
                        <a:rPr sz="900" dirty="0">
                          <a:latin typeface="Georgia"/>
                          <a:cs typeface="Georgia"/>
                        </a:rPr>
                        <a:t>Proposed</a:t>
                      </a:r>
                      <a:r>
                        <a:rPr sz="900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ROW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Built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up</a:t>
                      </a:r>
                      <a:r>
                        <a:rPr sz="900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dirty="0">
                          <a:latin typeface="Georgia"/>
                          <a:cs typeface="Georgia"/>
                        </a:rPr>
                        <a:t>Area</a:t>
                      </a:r>
                      <a:r>
                        <a:rPr sz="9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-5" dirty="0">
                          <a:latin typeface="Georgia"/>
                          <a:cs typeface="Georgia"/>
                        </a:rPr>
                        <a:t>15.0</a:t>
                      </a:r>
                      <a:r>
                        <a:rPr sz="9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spc="10" dirty="0">
                          <a:latin typeface="Georgia"/>
                          <a:cs typeface="Georgia"/>
                        </a:rPr>
                        <a:t>m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325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015"/>
                        </a:lnSpc>
                        <a:spcBef>
                          <a:spcPts val="1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Land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b="1" spc="-1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be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: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Georgia"/>
                          <a:cs typeface="Georgia"/>
                        </a:rPr>
                        <a:t>-------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ts val="1015"/>
                        </a:lnSpc>
                        <a:spcBef>
                          <a:spcPts val="10"/>
                        </a:spcBef>
                        <a:tabLst>
                          <a:tab pos="495934" algn="l"/>
                          <a:tab pos="1129665" algn="l"/>
                          <a:tab pos="1720850" algn="l"/>
                          <a:tab pos="2112010" algn="l"/>
                          <a:tab pos="2581275" algn="l"/>
                        </a:tabLst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0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7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9	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H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ar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	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.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4	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He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t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27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4325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9685" marR="21590">
                        <a:lnSpc>
                          <a:spcPts val="994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Acquired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G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me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2028">
                <a:tc gridSpan="9">
                  <a:txBody>
                    <a:bodyPr/>
                    <a:lstStyle/>
                    <a:p>
                      <a:pPr marL="103631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Tentative Total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Civil 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Cost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(₹)</a:t>
                      </a:r>
                      <a:r>
                        <a:rPr sz="10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Project: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₹</a:t>
                      </a:r>
                      <a:r>
                        <a:rPr sz="1000" b="1" spc="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379,645,8/-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4696">
                <a:tc gridSpan="9"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Tentative Total </a:t>
                      </a:r>
                      <a:r>
                        <a:rPr sz="1000" b="1" spc="-10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Cost </a:t>
                      </a:r>
                      <a:r>
                        <a:rPr sz="1000" b="1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Including </a:t>
                      </a:r>
                      <a:r>
                        <a:rPr sz="1000" b="1" spc="-5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Land</a:t>
                      </a:r>
                      <a:r>
                        <a:rPr sz="1000" b="1" spc="-45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Acquisition: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₹</a:t>
                      </a:r>
                      <a:r>
                        <a:rPr sz="1000" b="1" spc="10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solidFill>
                            <a:srgbClr val="FF00FF"/>
                          </a:solidFill>
                          <a:latin typeface="Georgia"/>
                          <a:cs typeface="Georgia"/>
                        </a:rPr>
                        <a:t>4,987.254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4696">
                <a:tc gridSpan="9">
                  <a:txBody>
                    <a:bodyPr/>
                    <a:lstStyle/>
                    <a:p>
                      <a:pPr marL="8750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Tentative Total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Civil Construction</a:t>
                      </a:r>
                      <a:r>
                        <a:rPr sz="1000" b="1" spc="-4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Cost: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₹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12.79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Crores </a:t>
                      </a:r>
                      <a:r>
                        <a:rPr sz="1000" b="1" spc="-10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Per </a:t>
                      </a:r>
                      <a:r>
                        <a:rPr sz="1000" b="1" spc="-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167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16989" y="7789290"/>
            <a:ext cx="42805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49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Tentative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Cost of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Dimme – Migging</a:t>
            </a:r>
            <a:r>
              <a:rPr sz="1050" b="1" spc="-6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616000" y="8112886"/>
          <a:ext cx="6711950" cy="631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2950"/>
                <a:gridCol w="1512570"/>
                <a:gridCol w="1436370"/>
                <a:gridCol w="1741170"/>
              </a:tblGrid>
              <a:tr h="3294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ECTION</a:t>
                      </a:r>
                      <a:endParaRPr sz="800">
                        <a:latin typeface="Georgia"/>
                        <a:cs typeface="Georgia"/>
                      </a:endParaRPr>
                    </a:p>
                  </a:txBody>
                  <a:tcPr marL="0" marR="0" marT="806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03250" marR="175260" indent="-421005">
                        <a:lnSpc>
                          <a:spcPts val="113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800" b="1" spc="-10" dirty="0">
                          <a:latin typeface="Georgia"/>
                          <a:cs typeface="Georgia"/>
                        </a:rPr>
                        <a:t>ROPOSED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L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ENGTH 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KM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5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800" b="1" spc="-10" dirty="0">
                          <a:latin typeface="Georgia"/>
                          <a:cs typeface="Georgia"/>
                        </a:rPr>
                        <a:t>ASE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OST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ER</a:t>
                      </a:r>
                      <a:r>
                        <a:rPr sz="8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KM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(₹)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06425" marR="279400" indent="-327025">
                        <a:lnSpc>
                          <a:spcPts val="113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B</a:t>
                      </a:r>
                      <a:r>
                        <a:rPr sz="800" b="1" spc="-10" dirty="0">
                          <a:latin typeface="Georgia"/>
                          <a:cs typeface="Georgia"/>
                        </a:rPr>
                        <a:t>ASE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OST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P</a:t>
                      </a:r>
                      <a:r>
                        <a:rPr sz="800" b="1" dirty="0">
                          <a:latin typeface="Georgia"/>
                          <a:cs typeface="Georgia"/>
                        </a:rPr>
                        <a:t>ER</a:t>
                      </a:r>
                      <a:r>
                        <a:rPr sz="8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KM  (C</a:t>
                      </a:r>
                      <a:r>
                        <a:rPr sz="800" b="1" spc="-5" dirty="0">
                          <a:latin typeface="Georgia"/>
                          <a:cs typeface="Georgia"/>
                        </a:rPr>
                        <a:t>RORE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295655">
                <a:tc>
                  <a:txBody>
                    <a:bodyPr/>
                    <a:lstStyle/>
                    <a:p>
                      <a:pPr marL="829310" marR="162560" indent="-664845">
                        <a:lnSpc>
                          <a:spcPts val="1150"/>
                        </a:lnSpc>
                        <a:spcBef>
                          <a:spcPts val="15"/>
                        </a:spcBef>
                      </a:pPr>
                      <a:r>
                        <a:rPr sz="10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Ditte – </a:t>
                      </a:r>
                      <a:r>
                        <a:rPr sz="10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Dimme </a:t>
                      </a:r>
                      <a:r>
                        <a:rPr sz="10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i="1" spc="-10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Migging  </a:t>
                      </a:r>
                      <a:r>
                        <a:rPr sz="1000" b="1" i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25.080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i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₹ </a:t>
                      </a:r>
                      <a:r>
                        <a:rPr sz="1000" b="1" i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320.7732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12.79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2004" y="1002538"/>
            <a:ext cx="6137910" cy="627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17. CONCLUSIONS AND</a:t>
            </a:r>
            <a:r>
              <a:rPr sz="1200" b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Georgia"/>
                <a:cs typeface="Georgia"/>
              </a:rPr>
              <a:t>RECOMONDATIONS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b="1" dirty="0">
                <a:latin typeface="Georgia"/>
                <a:cs typeface="Georgia"/>
              </a:rPr>
              <a:t>“Remote </a:t>
            </a:r>
            <a:r>
              <a:rPr sz="1000" b="1" spc="-5" dirty="0">
                <a:latin typeface="Georgia"/>
                <a:cs typeface="Georgia"/>
              </a:rPr>
              <a:t>Sensing </a:t>
            </a:r>
            <a:r>
              <a:rPr sz="1000" b="1" dirty="0">
                <a:latin typeface="Georgia"/>
                <a:cs typeface="Georgia"/>
              </a:rPr>
              <a:t>Technology” </a:t>
            </a:r>
            <a:r>
              <a:rPr sz="1000" b="1" spc="-5" dirty="0">
                <a:latin typeface="Georgia"/>
                <a:cs typeface="Georgia"/>
              </a:rPr>
              <a:t>(Stereo Photogrammetric) OR “Geographical  Information System” (GIS)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proven </a:t>
            </a:r>
            <a:r>
              <a:rPr sz="1000" dirty="0">
                <a:latin typeface="Georgia"/>
                <a:cs typeface="Georgia"/>
              </a:rPr>
              <a:t>a fastest </a:t>
            </a:r>
            <a:r>
              <a:rPr sz="1000" spc="-5" dirty="0">
                <a:latin typeface="Georgia"/>
                <a:cs typeface="Georgia"/>
              </a:rPr>
              <a:t>method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carrying out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topographical survey  within </a:t>
            </a:r>
            <a:r>
              <a:rPr sz="1000" dirty="0">
                <a:latin typeface="Georgia"/>
                <a:cs typeface="Georgia"/>
              </a:rPr>
              <a:t>the hilly </a:t>
            </a:r>
            <a:r>
              <a:rPr sz="1000" spc="-5" dirty="0">
                <a:latin typeface="Georgia"/>
                <a:cs typeface="Georgia"/>
              </a:rPr>
              <a:t>terrain areas, thus considering </a:t>
            </a:r>
            <a:r>
              <a:rPr sz="1000" dirty="0">
                <a:latin typeface="Georgia"/>
                <a:cs typeface="Georgia"/>
              </a:rPr>
              <a:t>the same </a:t>
            </a:r>
            <a:r>
              <a:rPr sz="1000" spc="-5" dirty="0">
                <a:latin typeface="Georgia"/>
                <a:cs typeface="Georgia"/>
              </a:rPr>
              <a:t>advantages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RS technology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used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1000" b="1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O  </a:t>
            </a:r>
            <a:r>
              <a:rPr sz="1000" dirty="0">
                <a:latin typeface="Georgia"/>
                <a:cs typeface="Georgia"/>
              </a:rPr>
              <a:t>Road DPR projects. </a:t>
            </a:r>
            <a:r>
              <a:rPr sz="1000" spc="-5" dirty="0">
                <a:latin typeface="Georgia"/>
                <a:cs typeface="Georgia"/>
              </a:rPr>
              <a:t>Even though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areas are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very </a:t>
            </a:r>
            <a:r>
              <a:rPr sz="1000" spc="-5" dirty="0">
                <a:latin typeface="Georgia"/>
                <a:cs typeface="Georgia"/>
              </a:rPr>
              <a:t>complex geography </a:t>
            </a:r>
            <a:r>
              <a:rPr sz="1000" dirty="0">
                <a:latin typeface="Georgia"/>
                <a:cs typeface="Georgia"/>
              </a:rPr>
              <a:t>and terrain,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RS </a:t>
            </a:r>
            <a:r>
              <a:rPr sz="1000" dirty="0">
                <a:latin typeface="Georgia"/>
                <a:cs typeface="Georgia"/>
              </a:rPr>
              <a:t>technology </a:t>
            </a:r>
            <a:r>
              <a:rPr sz="1000" spc="-5" dirty="0">
                <a:latin typeface="Georgia"/>
                <a:cs typeface="Georgia"/>
              </a:rPr>
              <a:t>was  </a:t>
            </a:r>
            <a:r>
              <a:rPr sz="1000" dirty="0">
                <a:latin typeface="Georgia"/>
                <a:cs typeface="Georgia"/>
              </a:rPr>
              <a:t>able </a:t>
            </a:r>
            <a:r>
              <a:rPr sz="1000" spc="-5" dirty="0">
                <a:latin typeface="Georgia"/>
                <a:cs typeface="Georgia"/>
              </a:rPr>
              <a:t>to provide </a:t>
            </a:r>
            <a:r>
              <a:rPr sz="1000" dirty="0">
                <a:latin typeface="Georgia"/>
                <a:cs typeface="Georgia"/>
              </a:rPr>
              <a:t>fast </a:t>
            </a:r>
            <a:r>
              <a:rPr sz="1000" spc="-1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reliable DEM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Digital Elevation </a:t>
            </a:r>
            <a:r>
              <a:rPr sz="1000" dirty="0">
                <a:latin typeface="Georgia"/>
                <a:cs typeface="Georgia"/>
              </a:rPr>
              <a:t>Model, </a:t>
            </a:r>
            <a:r>
              <a:rPr sz="1000" spc="-5" dirty="0">
                <a:latin typeface="Georgia"/>
                <a:cs typeface="Georgia"/>
              </a:rPr>
              <a:t>Topographical features </a:t>
            </a:r>
            <a:r>
              <a:rPr sz="1000" dirty="0">
                <a:latin typeface="Georgia"/>
                <a:cs typeface="Georgia"/>
              </a:rPr>
              <a:t>and base data </a:t>
            </a:r>
            <a:r>
              <a:rPr sz="1000" spc="5" dirty="0">
                <a:latin typeface="Georgia"/>
                <a:cs typeface="Georgia"/>
              </a:rPr>
              <a:t>to  </a:t>
            </a:r>
            <a:r>
              <a:rPr sz="1000" spc="-5" dirty="0">
                <a:latin typeface="Georgia"/>
                <a:cs typeface="Georgia"/>
              </a:rPr>
              <a:t>prepare such complex geography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10" dirty="0">
                <a:latin typeface="Georgia"/>
                <a:cs typeface="Georgia"/>
              </a:rPr>
              <a:t>DPR </a:t>
            </a:r>
            <a:r>
              <a:rPr sz="1000" dirty="0">
                <a:latin typeface="Georgia"/>
                <a:cs typeface="Georgia"/>
              </a:rPr>
              <a:t>projects.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project, </a:t>
            </a:r>
            <a:r>
              <a:rPr sz="1000" spc="-15" dirty="0">
                <a:latin typeface="Georgia"/>
                <a:cs typeface="Georgia"/>
              </a:rPr>
              <a:t>50 </a:t>
            </a:r>
            <a:r>
              <a:rPr sz="1000" dirty="0">
                <a:latin typeface="Georgia"/>
                <a:cs typeface="Georgia"/>
              </a:rPr>
              <a:t>cm </a:t>
            </a:r>
            <a:r>
              <a:rPr sz="1000" spc="-10" dirty="0">
                <a:latin typeface="Georgia"/>
                <a:cs typeface="Georgia"/>
              </a:rPr>
              <a:t>Very </a:t>
            </a:r>
            <a:r>
              <a:rPr sz="1000" spc="-5" dirty="0">
                <a:latin typeface="Georgia"/>
                <a:cs typeface="Georgia"/>
              </a:rPr>
              <a:t>High Resolution Multispectral  Satellite Imagery </a:t>
            </a:r>
            <a:r>
              <a:rPr sz="1000" dirty="0">
                <a:latin typeface="Georgia"/>
                <a:cs typeface="Georgia"/>
              </a:rPr>
              <a:t>(World </a:t>
            </a:r>
            <a:r>
              <a:rPr sz="1000" spc="-5" dirty="0">
                <a:latin typeface="Georgia"/>
                <a:cs typeface="Georgia"/>
              </a:rPr>
              <a:t>View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2) from Digital </a:t>
            </a:r>
            <a:r>
              <a:rPr sz="1000" spc="-10" dirty="0">
                <a:latin typeface="Georgia"/>
                <a:cs typeface="Georgia"/>
              </a:rPr>
              <a:t>Globe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USA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used. This imagery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5" dirty="0">
                <a:latin typeface="Georgia"/>
                <a:cs typeface="Georgia"/>
              </a:rPr>
              <a:t>procured  </a:t>
            </a:r>
            <a:r>
              <a:rPr sz="1000" dirty="0">
                <a:latin typeface="Georgia"/>
                <a:cs typeface="Georgia"/>
              </a:rPr>
              <a:t>through </a:t>
            </a:r>
            <a:r>
              <a:rPr sz="1000" spc="-5" dirty="0">
                <a:latin typeface="Georgia"/>
                <a:cs typeface="Georgia"/>
              </a:rPr>
              <a:t>National Remote </a:t>
            </a:r>
            <a:r>
              <a:rPr sz="1000" dirty="0">
                <a:latin typeface="Georgia"/>
                <a:cs typeface="Georgia"/>
              </a:rPr>
              <a:t>Sensing </a:t>
            </a:r>
            <a:r>
              <a:rPr sz="1000" spc="-5" dirty="0">
                <a:latin typeface="Georgia"/>
                <a:cs typeface="Georgia"/>
              </a:rPr>
              <a:t>Agency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INDIA. The processing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above imagery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5" dirty="0">
                <a:latin typeface="Georgia"/>
                <a:cs typeface="Georgia"/>
              </a:rPr>
              <a:t>undertaken in  </a:t>
            </a:r>
            <a:r>
              <a:rPr sz="1000" dirty="0">
                <a:latin typeface="Georgia"/>
                <a:cs typeface="Georgia"/>
              </a:rPr>
              <a:t>software’s </a:t>
            </a:r>
            <a:r>
              <a:rPr sz="1000" spc="-5" dirty="0">
                <a:latin typeface="Georgia"/>
                <a:cs typeface="Georgia"/>
              </a:rPr>
              <a:t>such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SOCETSET, ERDAS, and Global Mapped. After satellite image processing </a:t>
            </a:r>
            <a:r>
              <a:rPr sz="1000" spc="1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products  delivered </a:t>
            </a:r>
            <a:r>
              <a:rPr sz="1000" dirty="0">
                <a:latin typeface="Georgia"/>
                <a:cs typeface="Georgia"/>
              </a:rPr>
              <a:t>are DTM/ </a:t>
            </a:r>
            <a:r>
              <a:rPr sz="1000" spc="-5" dirty="0">
                <a:latin typeface="Georgia"/>
                <a:cs typeface="Georgia"/>
              </a:rPr>
              <a:t>DEM, </a:t>
            </a:r>
            <a:r>
              <a:rPr sz="1000" dirty="0">
                <a:latin typeface="Georgia"/>
                <a:cs typeface="Georgia"/>
              </a:rPr>
              <a:t>3D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Topographical </a:t>
            </a:r>
            <a:r>
              <a:rPr sz="1000" spc="-5" dirty="0">
                <a:latin typeface="Georgia"/>
                <a:cs typeface="Georgia"/>
              </a:rPr>
              <a:t>Features, </a:t>
            </a:r>
            <a:r>
              <a:rPr sz="1000" spc="5" dirty="0">
                <a:latin typeface="Georgia"/>
                <a:cs typeface="Georgia"/>
              </a:rPr>
              <a:t>Ortho – </a:t>
            </a:r>
            <a:r>
              <a:rPr sz="1000" spc="-5" dirty="0">
                <a:latin typeface="Georgia"/>
                <a:cs typeface="Georgia"/>
              </a:rPr>
              <a:t>photo, which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further been used </a:t>
            </a:r>
            <a:r>
              <a:rPr sz="1000" spc="-5" dirty="0">
                <a:latin typeface="Georgia"/>
                <a:cs typeface="Georgia"/>
              </a:rPr>
              <a:t>in  finalization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alignment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IRC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guidelines.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products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from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RS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also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played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very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critical  </a:t>
            </a:r>
            <a:r>
              <a:rPr sz="1000" dirty="0">
                <a:latin typeface="Georgia"/>
                <a:cs typeface="Georgia"/>
              </a:rPr>
              <a:t>role </a:t>
            </a:r>
            <a:r>
              <a:rPr sz="1000" spc="-5" dirty="0">
                <a:latin typeface="Georgia"/>
                <a:cs typeface="Georgia"/>
              </a:rPr>
              <a:t>in identifying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water </a:t>
            </a:r>
            <a:r>
              <a:rPr sz="1000" dirty="0">
                <a:latin typeface="Georgia"/>
                <a:cs typeface="Georgia"/>
              </a:rPr>
              <a:t>bodies </a:t>
            </a:r>
            <a:r>
              <a:rPr sz="1000" spc="-5" dirty="0">
                <a:latin typeface="Georgia"/>
                <a:cs typeface="Georgia"/>
              </a:rPr>
              <a:t>crossing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alignments in order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provide </a:t>
            </a:r>
            <a:r>
              <a:rPr sz="1000" spc="-5" dirty="0">
                <a:latin typeface="Georgia"/>
                <a:cs typeface="Georgia"/>
              </a:rPr>
              <a:t>cross drainage </a:t>
            </a:r>
            <a:r>
              <a:rPr sz="1000" dirty="0">
                <a:latin typeface="Georgia"/>
                <a:cs typeface="Georgia"/>
              </a:rPr>
              <a:t>works </a:t>
            </a:r>
            <a:r>
              <a:rPr sz="1000" spc="-5" dirty="0">
                <a:latin typeface="Georgia"/>
                <a:cs typeface="Georgia"/>
              </a:rPr>
              <a:t>to cater 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runoff. </a:t>
            </a:r>
            <a:r>
              <a:rPr sz="1000" spc="-5" dirty="0">
                <a:latin typeface="Georgia"/>
                <a:cs typeface="Georgia"/>
              </a:rPr>
              <a:t>Details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structures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the same are mentioned above </a:t>
            </a:r>
            <a:r>
              <a:rPr sz="1000" spc="-5" dirty="0">
                <a:latin typeface="Georgia"/>
                <a:cs typeface="Georgia"/>
              </a:rPr>
              <a:t>in Project details.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per contract  agreement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current </a:t>
            </a:r>
            <a:r>
              <a:rPr sz="1000" dirty="0">
                <a:latin typeface="Georgia"/>
                <a:cs typeface="Georgia"/>
              </a:rPr>
              <a:t>stage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corridor comprises </a:t>
            </a:r>
            <a:r>
              <a:rPr sz="1000" dirty="0">
                <a:latin typeface="Georgia"/>
                <a:cs typeface="Georgia"/>
              </a:rPr>
              <a:t>preparation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b="1" dirty="0">
                <a:latin typeface="Georgia"/>
                <a:cs typeface="Georgia"/>
              </a:rPr>
              <a:t>“Final </a:t>
            </a:r>
            <a:r>
              <a:rPr sz="1000" b="1" spc="-5" dirty="0">
                <a:latin typeface="Georgia"/>
                <a:cs typeface="Georgia"/>
              </a:rPr>
              <a:t>Feasibility Report” (FFR)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1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</a:t>
            </a:r>
            <a:endParaRPr sz="1000">
              <a:latin typeface="Georgia"/>
              <a:cs typeface="Georgia"/>
            </a:endParaRPr>
          </a:p>
          <a:p>
            <a:pPr marL="12700" marR="6350" algn="just">
              <a:lnSpc>
                <a:spcPts val="1130"/>
              </a:lnSpc>
              <a:spcBef>
                <a:spcPts val="25"/>
              </a:spcBef>
            </a:pP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habilitation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upgrading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existing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2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lane with paved </a:t>
            </a:r>
            <a:r>
              <a:rPr sz="1000" spc="-5" dirty="0">
                <a:latin typeface="Georgia"/>
                <a:cs typeface="Georgia"/>
              </a:rPr>
              <a:t>shoulder. </a:t>
            </a:r>
            <a:r>
              <a:rPr sz="1000" spc="5" dirty="0">
                <a:latin typeface="Georgia"/>
                <a:cs typeface="Georgia"/>
              </a:rPr>
              <a:t>We have </a:t>
            </a:r>
            <a:r>
              <a:rPr sz="1000" spc="-5" dirty="0">
                <a:latin typeface="Georgia"/>
                <a:cs typeface="Georgia"/>
              </a:rPr>
              <a:t>conducted Classified  </a:t>
            </a:r>
            <a:r>
              <a:rPr sz="1000" dirty="0">
                <a:latin typeface="Georgia"/>
                <a:cs typeface="Georgia"/>
              </a:rPr>
              <a:t>Traffic </a:t>
            </a:r>
            <a:r>
              <a:rPr sz="1000" spc="-5" dirty="0">
                <a:latin typeface="Georgia"/>
                <a:cs typeface="Georgia"/>
              </a:rPr>
              <a:t>Volume counts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dirty="0">
                <a:latin typeface="Georgia"/>
                <a:cs typeface="Georgia"/>
              </a:rPr>
              <a:t>2 </a:t>
            </a:r>
            <a:r>
              <a:rPr sz="1000" spc="-5" dirty="0">
                <a:latin typeface="Georgia"/>
                <a:cs typeface="Georgia"/>
              </a:rPr>
              <a:t>No. locations for analyzing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capacity.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per analysis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surveys </a:t>
            </a:r>
            <a:r>
              <a:rPr sz="1000" spc="17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total</a:t>
            </a:r>
            <a:endParaRPr sz="1000">
              <a:latin typeface="Georgia"/>
              <a:cs typeface="Georgia"/>
            </a:endParaRPr>
          </a:p>
          <a:p>
            <a:pPr marL="12700" algn="just">
              <a:lnSpc>
                <a:spcPts val="1090"/>
              </a:lnSpc>
            </a:pPr>
            <a:r>
              <a:rPr sz="1000" dirty="0">
                <a:latin typeface="Georgia"/>
                <a:cs typeface="Georgia"/>
              </a:rPr>
              <a:t>number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PCUs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at</a:t>
            </a:r>
            <a:r>
              <a:rPr sz="1000" spc="-5" dirty="0">
                <a:latin typeface="Georgia"/>
                <a:cs typeface="Georgia"/>
              </a:rPr>
              <a:t> all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two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crossed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threshold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limit</a:t>
            </a:r>
            <a:r>
              <a:rPr sz="100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(15,000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PCU)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design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service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volume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endParaRPr sz="1000">
              <a:latin typeface="Georgia"/>
              <a:cs typeface="Georgia"/>
            </a:endParaRPr>
          </a:p>
          <a:p>
            <a:pPr marL="12700" marR="6350" algn="just">
              <a:lnSpc>
                <a:spcPct val="94600"/>
              </a:lnSpc>
              <a:spcBef>
                <a:spcPts val="30"/>
              </a:spcBef>
            </a:pPr>
            <a:r>
              <a:rPr sz="1000" dirty="0">
                <a:latin typeface="Georgia"/>
                <a:cs typeface="Georgia"/>
              </a:rPr>
              <a:t>2 lane roads with paved </a:t>
            </a:r>
            <a:r>
              <a:rPr sz="1000" spc="-5" dirty="0">
                <a:latin typeface="Georgia"/>
                <a:cs typeface="Georgia"/>
              </a:rPr>
              <a:t>shoulder configuration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per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IRC in </a:t>
            </a:r>
            <a:r>
              <a:rPr sz="1000" dirty="0">
                <a:latin typeface="Georgia"/>
                <a:cs typeface="Georgia"/>
              </a:rPr>
              <a:t>year 2041.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spc="5" dirty="0">
                <a:latin typeface="Georgia"/>
                <a:cs typeface="Georgia"/>
              </a:rPr>
              <a:t>not </a:t>
            </a:r>
            <a:r>
              <a:rPr sz="1000" spc="-5" dirty="0">
                <a:latin typeface="Georgia"/>
                <a:cs typeface="Georgia"/>
              </a:rPr>
              <a:t>only </a:t>
            </a:r>
            <a:r>
              <a:rPr sz="1000" dirty="0">
                <a:latin typeface="Georgia"/>
                <a:cs typeface="Georgia"/>
              </a:rPr>
              <a:t>an  important </a:t>
            </a:r>
            <a:r>
              <a:rPr sz="1000" spc="-5" dirty="0">
                <a:latin typeface="Georgia"/>
                <a:cs typeface="Georgia"/>
              </a:rPr>
              <a:t>transport </a:t>
            </a:r>
            <a:r>
              <a:rPr sz="1000" spc="-10" dirty="0">
                <a:latin typeface="Georgia"/>
                <a:cs typeface="Georgia"/>
              </a:rPr>
              <a:t>link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15" dirty="0">
                <a:latin typeface="Georgia"/>
                <a:cs typeface="Georgia"/>
              </a:rPr>
              <a:t>en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route habitations </a:t>
            </a:r>
            <a:r>
              <a:rPr sz="1000" spc="-10" dirty="0">
                <a:latin typeface="Georgia"/>
                <a:cs typeface="Georgia"/>
              </a:rPr>
              <a:t>within </a:t>
            </a:r>
            <a:r>
              <a:rPr sz="1000" b="1" spc="-5" dirty="0">
                <a:latin typeface="Georgia"/>
                <a:cs typeface="Georgia"/>
              </a:rPr>
              <a:t>“Arunachal Pradesh/ Region”, </a:t>
            </a:r>
            <a:r>
              <a:rPr sz="1000" dirty="0">
                <a:latin typeface="Georgia"/>
                <a:cs typeface="Georgia"/>
              </a:rPr>
              <a:t>but </a:t>
            </a:r>
            <a:r>
              <a:rPr sz="1000" spc="-5" dirty="0">
                <a:latin typeface="Georgia"/>
                <a:cs typeface="Georgia"/>
              </a:rPr>
              <a:t>it is </a:t>
            </a:r>
            <a:r>
              <a:rPr sz="1000" spc="-10" dirty="0">
                <a:latin typeface="Georgia"/>
                <a:cs typeface="Georgia"/>
              </a:rPr>
              <a:t>also </a:t>
            </a:r>
            <a:r>
              <a:rPr sz="1000" spc="-15" dirty="0">
                <a:latin typeface="Georgia"/>
                <a:cs typeface="Georgia"/>
              </a:rPr>
              <a:t>an  </a:t>
            </a:r>
            <a:r>
              <a:rPr sz="1000" dirty="0">
                <a:latin typeface="Georgia"/>
                <a:cs typeface="Georgia"/>
              </a:rPr>
              <a:t>important inter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state </a:t>
            </a:r>
            <a:r>
              <a:rPr sz="1000" spc="-5" dirty="0">
                <a:latin typeface="Georgia"/>
                <a:cs typeface="Georgia"/>
              </a:rPr>
              <a:t>link. The existing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spc="-5" dirty="0">
                <a:latin typeface="Georgia"/>
                <a:cs typeface="Georgia"/>
              </a:rPr>
              <a:t>stretches </a:t>
            </a:r>
            <a:r>
              <a:rPr sz="1000" dirty="0">
                <a:latin typeface="Georgia"/>
                <a:cs typeface="Georgia"/>
              </a:rPr>
              <a:t>whose </a:t>
            </a:r>
            <a:r>
              <a:rPr sz="1000" spc="-5" dirty="0">
                <a:latin typeface="Georgia"/>
                <a:cs typeface="Georgia"/>
              </a:rPr>
              <a:t>geometrics </a:t>
            </a:r>
            <a:r>
              <a:rPr sz="1000" dirty="0">
                <a:latin typeface="Georgia"/>
                <a:cs typeface="Georgia"/>
              </a:rPr>
              <a:t>do </a:t>
            </a:r>
            <a:r>
              <a:rPr sz="1000" spc="-5" dirty="0">
                <a:latin typeface="Georgia"/>
                <a:cs typeface="Georgia"/>
              </a:rPr>
              <a:t>not conform to </a:t>
            </a:r>
            <a:r>
              <a:rPr sz="1000" b="1" spc="-5" dirty="0">
                <a:latin typeface="Georgia"/>
                <a:cs typeface="Georgia"/>
              </a:rPr>
              <a:t>“Indian  </a:t>
            </a:r>
            <a:r>
              <a:rPr sz="1000" b="1" dirty="0">
                <a:latin typeface="Georgia"/>
                <a:cs typeface="Georgia"/>
              </a:rPr>
              <a:t>Road </a:t>
            </a:r>
            <a:r>
              <a:rPr sz="1000" b="1" spc="-5" dirty="0">
                <a:latin typeface="Georgia"/>
                <a:cs typeface="Georgia"/>
              </a:rPr>
              <a:t>Congress” (IRC) </a:t>
            </a:r>
            <a:r>
              <a:rPr sz="1000" spc="-5" dirty="0">
                <a:latin typeface="Georgia"/>
                <a:cs typeface="Georgia"/>
              </a:rPr>
              <a:t>standards will need 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improved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means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re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alignments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re </a:t>
            </a:r>
            <a:r>
              <a:rPr sz="1000" spc="5" dirty="0">
                <a:latin typeface="Georgia"/>
                <a:cs typeface="Georgia"/>
              </a:rPr>
              <a:t>–  </a:t>
            </a:r>
            <a:r>
              <a:rPr sz="1000" spc="-5" dirty="0">
                <a:latin typeface="Georgia"/>
                <a:cs typeface="Georgia"/>
              </a:rPr>
              <a:t>construction. The road passes through ribbon development </a:t>
            </a:r>
            <a:r>
              <a:rPr sz="1000" dirty="0">
                <a:latin typeface="Georgia"/>
                <a:cs typeface="Georgia"/>
              </a:rPr>
              <a:t>at 5 </a:t>
            </a:r>
            <a:r>
              <a:rPr sz="1000" spc="-5" dirty="0">
                <a:latin typeface="Georgia"/>
                <a:cs typeface="Georgia"/>
              </a:rPr>
              <a:t>Nos. locations, where </a:t>
            </a:r>
            <a:r>
              <a:rPr sz="1000" dirty="0">
                <a:latin typeface="Georgia"/>
                <a:cs typeface="Georgia"/>
              </a:rPr>
              <a:t>travel </a:t>
            </a:r>
            <a:r>
              <a:rPr sz="1000" spc="-5" dirty="0">
                <a:latin typeface="Georgia"/>
                <a:cs typeface="Georgia"/>
              </a:rPr>
              <a:t>speed </a:t>
            </a:r>
            <a:r>
              <a:rPr sz="1000" dirty="0">
                <a:latin typeface="Georgia"/>
                <a:cs typeface="Georgia"/>
              </a:rPr>
              <a:t>does </a:t>
            </a:r>
            <a:r>
              <a:rPr sz="1000" spc="-5" dirty="0">
                <a:latin typeface="Georgia"/>
                <a:cs typeface="Georgia"/>
              </a:rPr>
              <a:t>not  meet </a:t>
            </a:r>
            <a:r>
              <a:rPr sz="1000" b="1" spc="-5" dirty="0">
                <a:latin typeface="Georgia"/>
                <a:cs typeface="Georgia"/>
              </a:rPr>
              <a:t>“National Highway” </a:t>
            </a:r>
            <a:r>
              <a:rPr sz="1000" b="1" dirty="0">
                <a:latin typeface="Georgia"/>
                <a:cs typeface="Georgia"/>
              </a:rPr>
              <a:t>(NH) </a:t>
            </a:r>
            <a:r>
              <a:rPr sz="1000" spc="-5" dirty="0">
                <a:latin typeface="Georgia"/>
                <a:cs typeface="Georgia"/>
              </a:rPr>
              <a:t>Standards, </a:t>
            </a:r>
            <a:r>
              <a:rPr sz="1000" spc="-10" dirty="0">
                <a:latin typeface="Georgia"/>
                <a:cs typeface="Georgia"/>
              </a:rPr>
              <a:t>hence </a:t>
            </a:r>
            <a:r>
              <a:rPr sz="1000" dirty="0">
                <a:latin typeface="Georgia"/>
                <a:cs typeface="Georgia"/>
              </a:rPr>
              <a:t>bypasses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proposed for </a:t>
            </a:r>
            <a:r>
              <a:rPr sz="1000" dirty="0">
                <a:latin typeface="Georgia"/>
                <a:cs typeface="Georgia"/>
              </a:rPr>
              <a:t>them. </a:t>
            </a:r>
            <a:r>
              <a:rPr sz="1000" spc="-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soil  conditions </a:t>
            </a:r>
            <a:r>
              <a:rPr sz="1000" spc="-5" dirty="0">
                <a:latin typeface="Georgia"/>
                <a:cs typeface="Georgia"/>
              </a:rPr>
              <a:t>along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 road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generally good </a:t>
            </a:r>
            <a:r>
              <a:rPr sz="1000" dirty="0">
                <a:latin typeface="Georgia"/>
                <a:cs typeface="Georgia"/>
              </a:rPr>
              <a:t>and the </a:t>
            </a:r>
            <a:r>
              <a:rPr sz="1000" spc="-5" dirty="0">
                <a:latin typeface="Georgia"/>
                <a:cs typeface="Georgia"/>
              </a:rPr>
              <a:t>construction </a:t>
            </a:r>
            <a:r>
              <a:rPr sz="1000" dirty="0">
                <a:latin typeface="Georgia"/>
                <a:cs typeface="Georgia"/>
              </a:rPr>
              <a:t>materials </a:t>
            </a:r>
            <a:r>
              <a:rPr sz="1000" spc="-5" dirty="0">
                <a:latin typeface="Georgia"/>
                <a:cs typeface="Georgia"/>
              </a:rPr>
              <a:t>like </a:t>
            </a:r>
            <a:r>
              <a:rPr sz="1000" spc="-10" dirty="0">
                <a:latin typeface="Georgia"/>
                <a:cs typeface="Georgia"/>
              </a:rPr>
              <a:t>soil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aggregates  </a:t>
            </a:r>
            <a:r>
              <a:rPr sz="1000" dirty="0">
                <a:latin typeface="Georgia"/>
                <a:cs typeface="Georgia"/>
              </a:rPr>
              <a:t>are available </a:t>
            </a:r>
            <a:r>
              <a:rPr sz="1000" spc="-5" dirty="0">
                <a:latin typeface="Georgia"/>
                <a:cs typeface="Georgia"/>
              </a:rPr>
              <a:t>nearby area/ region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state.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Georgia"/>
              <a:cs typeface="Georgia"/>
            </a:endParaRPr>
          </a:p>
          <a:p>
            <a:pPr marL="12700" marR="5715" indent="457200" algn="just">
              <a:lnSpc>
                <a:spcPct val="94800"/>
              </a:lnSpc>
            </a:pP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existing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“Right</a:t>
            </a:r>
            <a:r>
              <a:rPr sz="100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Way”</a:t>
            </a:r>
            <a:r>
              <a:rPr sz="1000" b="1" spc="-3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(ROW)</a:t>
            </a:r>
            <a:r>
              <a:rPr sz="100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projected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varies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from</a:t>
            </a:r>
            <a:r>
              <a:rPr sz="1000" spc="-5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8</a:t>
            </a:r>
            <a:r>
              <a:rPr sz="1000" b="1" spc="-40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m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10" dirty="0">
                <a:latin typeface="Georgia"/>
                <a:cs typeface="Georgia"/>
              </a:rPr>
              <a:t>to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10</a:t>
            </a:r>
            <a:r>
              <a:rPr sz="1000" b="1" spc="-45" dirty="0">
                <a:latin typeface="Georgia"/>
                <a:cs typeface="Georgia"/>
              </a:rPr>
              <a:t> </a:t>
            </a:r>
            <a:r>
              <a:rPr sz="1000" b="1" spc="5" dirty="0">
                <a:latin typeface="Georgia"/>
                <a:cs typeface="Georgia"/>
              </a:rPr>
              <a:t>m</a:t>
            </a:r>
            <a:r>
              <a:rPr sz="1000" b="1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and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also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  </a:t>
            </a:r>
            <a:r>
              <a:rPr sz="1000" dirty="0">
                <a:latin typeface="Georgia"/>
                <a:cs typeface="Georgia"/>
              </a:rPr>
              <a:t>proposed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Migging Road</a:t>
            </a:r>
            <a:r>
              <a:rPr sz="1000" spc="-1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Therefore, </a:t>
            </a:r>
            <a:r>
              <a:rPr sz="1000" dirty="0">
                <a:latin typeface="Georgia"/>
                <a:cs typeface="Georgia"/>
              </a:rPr>
              <a:t>land acquisition </a:t>
            </a:r>
            <a:r>
              <a:rPr sz="1000" spc="-5" dirty="0">
                <a:latin typeface="Georgia"/>
                <a:cs typeface="Georgia"/>
              </a:rPr>
              <a:t>is required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widening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dirty="0">
                <a:latin typeface="Georgia"/>
                <a:cs typeface="Georgia"/>
              </a:rPr>
              <a:t>road, </a:t>
            </a:r>
            <a:r>
              <a:rPr sz="1000" spc="-5" dirty="0">
                <a:latin typeface="Georgia"/>
                <a:cs typeface="Georgia"/>
              </a:rPr>
              <a:t>improving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black spot points. </a:t>
            </a:r>
            <a:r>
              <a:rPr sz="1000" dirty="0">
                <a:latin typeface="Georgia"/>
                <a:cs typeface="Georgia"/>
              </a:rPr>
              <a:t>Hence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will have </a:t>
            </a:r>
            <a:r>
              <a:rPr sz="1000" dirty="0">
                <a:latin typeface="Georgia"/>
                <a:cs typeface="Georgia"/>
              </a:rPr>
              <a:t>social impact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terms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loss </a:t>
            </a:r>
            <a:r>
              <a:rPr sz="1000" spc="5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livelihood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shelter,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which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will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studied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suitable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mitigation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plan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must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prepared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thoroughly  for Survey, </a:t>
            </a:r>
            <a:r>
              <a:rPr sz="1000" spc="-10" dirty="0">
                <a:latin typeface="Georgia"/>
                <a:cs typeface="Georgia"/>
              </a:rPr>
              <a:t>Investigation and Preparation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10" dirty="0">
                <a:latin typeface="Georgia"/>
                <a:cs typeface="Georgia"/>
              </a:rPr>
              <a:t>Detailed Project </a:t>
            </a:r>
            <a:r>
              <a:rPr sz="1000" spc="-15" dirty="0">
                <a:latin typeface="Georgia"/>
                <a:cs typeface="Georgia"/>
              </a:rPr>
              <a:t>Report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improvement of Road </a:t>
            </a:r>
            <a:r>
              <a:rPr sz="1000" spc="-5" dirty="0">
                <a:latin typeface="Georgia"/>
                <a:cs typeface="Georgia"/>
              </a:rPr>
              <a:t>and </a:t>
            </a:r>
            <a:r>
              <a:rPr sz="1000" spc="-10" dirty="0">
                <a:latin typeface="Georgia"/>
                <a:cs typeface="Georgia"/>
              </a:rPr>
              <a:t>Bridges etc.  </a:t>
            </a:r>
            <a:r>
              <a:rPr sz="1000" spc="-5" dirty="0">
                <a:latin typeface="Georgia"/>
                <a:cs typeface="Georgia"/>
              </a:rPr>
              <a:t>for </a:t>
            </a:r>
            <a:r>
              <a:rPr sz="1000" spc="-10" dirty="0">
                <a:latin typeface="Georgia"/>
                <a:cs typeface="Georgia"/>
              </a:rPr>
              <a:t>construction of High Altitude Hill </a:t>
            </a:r>
            <a:r>
              <a:rPr sz="1000" spc="-5" dirty="0">
                <a:latin typeface="Georgia"/>
                <a:cs typeface="Georgia"/>
              </a:rPr>
              <a:t>Roads to </a:t>
            </a:r>
            <a:r>
              <a:rPr sz="1000" spc="-10" dirty="0">
                <a:latin typeface="Georgia"/>
                <a:cs typeface="Georgia"/>
              </a:rPr>
              <a:t>Indo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10" dirty="0">
                <a:latin typeface="Georgia"/>
                <a:cs typeface="Georgia"/>
              </a:rPr>
              <a:t>China Border </a:t>
            </a:r>
            <a:r>
              <a:rPr sz="1000" dirty="0">
                <a:latin typeface="Georgia"/>
                <a:cs typeface="Georgia"/>
              </a:rPr>
              <a:t>under </a:t>
            </a:r>
            <a:r>
              <a:rPr sz="1000" spc="-5" dirty="0">
                <a:latin typeface="Georgia"/>
                <a:cs typeface="Georgia"/>
              </a:rPr>
              <a:t>Phase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II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state of Arunachal  </a:t>
            </a:r>
            <a:r>
              <a:rPr sz="1000" spc="-5" dirty="0">
                <a:latin typeface="Georgia"/>
                <a:cs typeface="Georgia"/>
              </a:rPr>
              <a:t>using </a:t>
            </a:r>
            <a:r>
              <a:rPr sz="1000" spc="-10" dirty="0">
                <a:latin typeface="Georgia"/>
                <a:cs typeface="Georgia"/>
              </a:rPr>
              <a:t>satellite imagery of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Existing Length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=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167.100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Km.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Proposed Length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=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189+100 Km.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is  </a:t>
            </a:r>
            <a:r>
              <a:rPr sz="1000" dirty="0">
                <a:latin typeface="Georgia"/>
                <a:cs typeface="Georgia"/>
              </a:rPr>
              <a:t>recommended that the </a:t>
            </a:r>
            <a:r>
              <a:rPr sz="1000" spc="-5" dirty="0">
                <a:latin typeface="Georgia"/>
                <a:cs typeface="Georgia"/>
              </a:rPr>
              <a:t>project to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dirty="0">
                <a:latin typeface="Georgia"/>
                <a:cs typeface="Georgia"/>
              </a:rPr>
              <a:t>undertaken </a:t>
            </a:r>
            <a:r>
              <a:rPr sz="1000" spc="-5" dirty="0">
                <a:latin typeface="Georgia"/>
                <a:cs typeface="Georgia"/>
              </a:rPr>
              <a:t>with </a:t>
            </a:r>
            <a:r>
              <a:rPr sz="1000" dirty="0">
                <a:latin typeface="Georgia"/>
                <a:cs typeface="Georgia"/>
              </a:rPr>
              <a:t>paved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immediate </a:t>
            </a:r>
            <a:r>
              <a:rPr sz="1000" spc="-5" dirty="0">
                <a:latin typeface="Georgia"/>
                <a:cs typeface="Georgia"/>
              </a:rPr>
              <a:t>future.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 can </a:t>
            </a:r>
            <a:r>
              <a:rPr sz="1000" spc="5" dirty="0">
                <a:latin typeface="Georgia"/>
                <a:cs typeface="Georgia"/>
              </a:rPr>
              <a:t>be  </a:t>
            </a:r>
            <a:r>
              <a:rPr sz="1000" dirty="0">
                <a:latin typeface="Georgia"/>
                <a:cs typeface="Georgia"/>
              </a:rPr>
              <a:t>constructed </a:t>
            </a:r>
            <a:r>
              <a:rPr sz="1000" spc="-10" dirty="0">
                <a:latin typeface="Georgia"/>
                <a:cs typeface="Georgia"/>
              </a:rPr>
              <a:t>within </a:t>
            </a:r>
            <a:r>
              <a:rPr sz="1000" spc="-5" dirty="0">
                <a:latin typeface="Georgia"/>
                <a:cs typeface="Georgia"/>
              </a:rPr>
              <a:t>24 months’ period with strategic planning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through two construction</a:t>
            </a:r>
            <a:r>
              <a:rPr sz="1000" spc="7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packages.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Georgia"/>
              <a:cs typeface="Georgia"/>
            </a:endParaRPr>
          </a:p>
          <a:p>
            <a:pPr marL="12700" marR="5715" indent="457200" algn="just">
              <a:lnSpc>
                <a:spcPct val="95100"/>
              </a:lnSpc>
              <a:spcBef>
                <a:spcPts val="5"/>
              </a:spcBef>
            </a:pPr>
            <a:r>
              <a:rPr sz="1000" dirty="0">
                <a:latin typeface="Georgia"/>
                <a:cs typeface="Georgia"/>
              </a:rPr>
              <a:t>One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ROB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Proposed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Ditte</a:t>
            </a:r>
            <a:r>
              <a:rPr sz="1000" b="1" spc="-8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spc="-5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Dimme</a:t>
            </a:r>
            <a:r>
              <a:rPr sz="1000" b="1" spc="-8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spc="-7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1000" b="1" spc="-6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r>
              <a:rPr sz="1000" b="1" spc="-7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where</a:t>
            </a:r>
            <a:r>
              <a:rPr sz="1000" spc="-8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track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road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be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designed  </a:t>
            </a:r>
            <a:r>
              <a:rPr sz="1000" spc="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20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Km/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Hr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30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Km/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Hr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speed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road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length,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but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two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locations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FF0066"/>
                </a:solidFill>
                <a:latin typeface="Georgia"/>
                <a:cs typeface="Georgia"/>
              </a:rPr>
              <a:t>(Km</a:t>
            </a:r>
            <a:r>
              <a:rPr sz="1000" b="1" spc="-3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142.020</a:t>
            </a:r>
            <a:r>
              <a:rPr sz="1000" b="1" spc="-4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spc="5" dirty="0">
                <a:solidFill>
                  <a:srgbClr val="FF0066"/>
                </a:solidFill>
                <a:latin typeface="Georgia"/>
                <a:cs typeface="Georgia"/>
              </a:rPr>
              <a:t>to</a:t>
            </a:r>
            <a:r>
              <a:rPr sz="1000" b="1" spc="-25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Km.</a:t>
            </a:r>
            <a:r>
              <a:rPr sz="1000" b="1" spc="-30" dirty="0">
                <a:solidFill>
                  <a:srgbClr val="FF0066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167.100)  </a:t>
            </a:r>
            <a:r>
              <a:rPr sz="1000" spc="-5" dirty="0">
                <a:latin typeface="Georgia"/>
                <a:cs typeface="Georgia"/>
              </a:rPr>
              <a:t>designed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30 Km/ Hr. </a:t>
            </a:r>
            <a:r>
              <a:rPr sz="1000" spc="-5" dirty="0">
                <a:latin typeface="Georgia"/>
                <a:cs typeface="Georgia"/>
              </a:rPr>
              <a:t>It is recommended </a:t>
            </a:r>
            <a:r>
              <a:rPr sz="1000" dirty="0">
                <a:latin typeface="Georgia"/>
                <a:cs typeface="Georgia"/>
              </a:rPr>
              <a:t>that the </a:t>
            </a:r>
            <a:r>
              <a:rPr sz="1000" spc="-5" dirty="0">
                <a:latin typeface="Georgia"/>
                <a:cs typeface="Georgia"/>
              </a:rPr>
              <a:t>project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undertaken for Foot Track/ Two Laning with  </a:t>
            </a:r>
            <a:r>
              <a:rPr sz="1000" dirty="0">
                <a:latin typeface="Georgia"/>
                <a:cs typeface="Georgia"/>
              </a:rPr>
              <a:t>Paved </a:t>
            </a:r>
            <a:r>
              <a:rPr sz="1000" spc="-5" dirty="0">
                <a:latin typeface="Georgia"/>
                <a:cs typeface="Georgia"/>
              </a:rPr>
              <a:t>in </a:t>
            </a:r>
            <a:r>
              <a:rPr sz="1000" dirty="0">
                <a:latin typeface="Georgia"/>
                <a:cs typeface="Georgia"/>
              </a:rPr>
              <a:t>the immediate </a:t>
            </a:r>
            <a:r>
              <a:rPr sz="1000" spc="-5" dirty="0">
                <a:latin typeface="Georgia"/>
                <a:cs typeface="Georgia"/>
              </a:rPr>
              <a:t>future.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estimated total capital cost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Projected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b="1" spc="5" dirty="0">
                <a:solidFill>
                  <a:srgbClr val="FF00FF"/>
                </a:solidFill>
                <a:latin typeface="Georgia"/>
                <a:cs typeface="Georgia"/>
              </a:rPr>
              <a:t>₹ </a:t>
            </a:r>
            <a:r>
              <a:rPr sz="1000" b="1" spc="-10" dirty="0">
                <a:solidFill>
                  <a:srgbClr val="FF00FF"/>
                </a:solidFill>
                <a:latin typeface="Georgia"/>
                <a:cs typeface="Georgia"/>
              </a:rPr>
              <a:t>320.7732 </a:t>
            </a:r>
            <a:r>
              <a:rPr sz="1000" b="1" spc="-5" dirty="0">
                <a:solidFill>
                  <a:srgbClr val="0000FF"/>
                </a:solidFill>
                <a:latin typeface="Georgia"/>
                <a:cs typeface="Georgia"/>
              </a:rPr>
              <a:t>OR 12.79 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Crores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per </a:t>
            </a:r>
            <a:r>
              <a:rPr sz="1000" b="1" spc="-15" dirty="0">
                <a:solidFill>
                  <a:srgbClr val="FF0000"/>
                </a:solidFill>
                <a:latin typeface="Georgia"/>
                <a:cs typeface="Georgia"/>
              </a:rPr>
              <a:t>Km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Migging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Road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the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State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of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Arunachal</a:t>
            </a:r>
            <a:r>
              <a:rPr sz="1000" b="1" spc="-5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168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2004" y="1002538"/>
            <a:ext cx="6137910" cy="3192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“Public Consultation 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Meeting”</a:t>
            </a:r>
            <a:r>
              <a:rPr sz="1200" b="1" u="dbl" spc="3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(PCM)</a:t>
            </a:r>
            <a:endParaRPr sz="1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Appendix –</a:t>
            </a:r>
            <a:r>
              <a:rPr sz="1200" b="1" u="dbl" spc="-2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1</a:t>
            </a:r>
            <a:endParaRPr sz="1200">
              <a:latin typeface="Georgia"/>
              <a:cs typeface="Georgia"/>
            </a:endParaRPr>
          </a:p>
          <a:p>
            <a:pPr marL="12700" marR="10160" algn="ctr">
              <a:lnSpc>
                <a:spcPts val="1370"/>
              </a:lnSpc>
              <a:spcBef>
                <a:spcPts val="1160"/>
              </a:spcBef>
            </a:pP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Public Consultation and Focus Group Discussions </a:t>
            </a:r>
            <a:r>
              <a:rPr sz="1200" b="1" u="dbl" spc="-10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in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Ditte 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–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Dimme 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– </a:t>
            </a:r>
            <a:r>
              <a:rPr sz="1200" b="1" u="dbl" spc="-5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Migging </a:t>
            </a:r>
            <a:r>
              <a:rPr sz="1200" b="1" spc="-5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b="1" u="dbl" dirty="0">
                <a:solidFill>
                  <a:srgbClr val="0000F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Road</a:t>
            </a:r>
            <a:endParaRPr sz="12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5000"/>
              </a:lnSpc>
              <a:spcBef>
                <a:spcPts val="1140"/>
              </a:spcBef>
            </a:pP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“Ditte” </a:t>
            </a:r>
            <a:r>
              <a:rPr sz="1000" spc="-5" dirty="0">
                <a:latin typeface="Georgia"/>
                <a:cs typeface="Georgia"/>
              </a:rPr>
              <a:t>Start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“Janbo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Basti” </a:t>
            </a:r>
            <a:r>
              <a:rPr sz="1000" spc="-5" dirty="0">
                <a:latin typeface="Georgia"/>
                <a:cs typeface="Georgia"/>
              </a:rPr>
              <a:t>Tehsil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solidFill>
                  <a:srgbClr val="FF0066"/>
                </a:solidFill>
                <a:latin typeface="Georgia"/>
                <a:cs typeface="Georgia"/>
              </a:rPr>
              <a:t>“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Mosing” </a:t>
            </a:r>
            <a:r>
              <a:rPr sz="1000" spc="-5" dirty="0">
                <a:latin typeface="Georgia"/>
                <a:cs typeface="Georgia"/>
              </a:rPr>
              <a:t>district/ village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grade junction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new  and old Road. </a:t>
            </a:r>
            <a:r>
              <a:rPr sz="1000" spc="-5" dirty="0">
                <a:latin typeface="Georgia"/>
                <a:cs typeface="Georgia"/>
              </a:rPr>
              <a:t>This is recommended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“Public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Consultation Meeting” (PCM)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“Arunachal  Pradesh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Government”</a:t>
            </a:r>
            <a:r>
              <a:rPr sz="1000" spc="-5" dirty="0">
                <a:latin typeface="Georgia"/>
                <a:cs typeface="Georgia"/>
              </a:rPr>
              <a:t>. Hence, </a:t>
            </a:r>
            <a:r>
              <a:rPr sz="1000" spc="-15" dirty="0">
                <a:latin typeface="Georgia"/>
                <a:cs typeface="Georgia"/>
              </a:rPr>
              <a:t>it </a:t>
            </a:r>
            <a:r>
              <a:rPr sz="1000" spc="-5" dirty="0">
                <a:latin typeface="Georgia"/>
                <a:cs typeface="Georgia"/>
              </a:rPr>
              <a:t>is proposed to </a:t>
            </a:r>
            <a:r>
              <a:rPr sz="1000" dirty="0">
                <a:latin typeface="Georgia"/>
                <a:cs typeface="Georgia"/>
              </a:rPr>
              <a:t>other like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1000" b="1" spc="5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Migging </a:t>
            </a:r>
            <a:r>
              <a:rPr sz="1000" dirty="0">
                <a:latin typeface="Georgia"/>
                <a:cs typeface="Georgia"/>
              </a:rPr>
              <a:t>town </a:t>
            </a:r>
            <a:r>
              <a:rPr sz="1000" spc="-5" dirty="0">
                <a:latin typeface="Georgia"/>
                <a:cs typeface="Georgia"/>
              </a:rPr>
              <a:t>to avoid  acquisition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land and </a:t>
            </a:r>
            <a:r>
              <a:rPr sz="1000" spc="-5" dirty="0">
                <a:latin typeface="Georgia"/>
                <a:cs typeface="Georgia"/>
              </a:rPr>
              <a:t>disturbance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local people.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details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options studied </a:t>
            </a:r>
            <a:r>
              <a:rPr sz="1000" dirty="0">
                <a:latin typeface="Georgia"/>
                <a:cs typeface="Georgia"/>
              </a:rPr>
              <a:t>and  recommended are </a:t>
            </a:r>
            <a:r>
              <a:rPr sz="1000" spc="-5" dirty="0">
                <a:latin typeface="Georgia"/>
                <a:cs typeface="Georgia"/>
              </a:rPr>
              <a:t>given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below: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Georgia"/>
                <a:cs typeface="Georgia"/>
              </a:rPr>
              <a:t>Project Beneficiaries and Benefits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Georgia"/>
              <a:cs typeface="Georgia"/>
            </a:endParaRPr>
          </a:p>
          <a:p>
            <a:pPr marL="12700" marR="6350" indent="457200" algn="just">
              <a:lnSpc>
                <a:spcPct val="94700"/>
              </a:lnSpc>
            </a:pPr>
            <a:r>
              <a:rPr sz="1000" dirty="0">
                <a:latin typeface="Georgia"/>
                <a:cs typeface="Georgia"/>
              </a:rPr>
              <a:t>Focus </a:t>
            </a:r>
            <a:r>
              <a:rPr sz="1000" spc="-5" dirty="0">
                <a:latin typeface="Georgia"/>
                <a:cs typeface="Georgia"/>
              </a:rPr>
              <a:t>Group Discussion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Public Consultation were arranged in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three </a:t>
            </a:r>
            <a:r>
              <a:rPr sz="1000" spc="-5" dirty="0">
                <a:latin typeface="Georgia"/>
                <a:cs typeface="Georgia"/>
              </a:rPr>
              <a:t>villages. </a:t>
            </a:r>
            <a:r>
              <a:rPr sz="1000" dirty="0">
                <a:latin typeface="Georgia"/>
                <a:cs typeface="Georgia"/>
              </a:rPr>
              <a:t>From the </a:t>
            </a:r>
            <a:r>
              <a:rPr sz="1000" spc="-5" dirty="0">
                <a:latin typeface="Georgia"/>
                <a:cs typeface="Georgia"/>
              </a:rPr>
              <a:t>Public  </a:t>
            </a:r>
            <a:r>
              <a:rPr sz="1000" dirty="0">
                <a:latin typeface="Georgia"/>
                <a:cs typeface="Georgia"/>
              </a:rPr>
              <a:t>Consultation,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understanding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positive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well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negative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impacts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improvement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road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was  </a:t>
            </a:r>
            <a:r>
              <a:rPr sz="1000" dirty="0">
                <a:latin typeface="Georgia"/>
                <a:cs typeface="Georgia"/>
              </a:rPr>
              <a:t>gathered. </a:t>
            </a:r>
            <a:r>
              <a:rPr sz="1000" spc="-5" dirty="0">
                <a:latin typeface="Georgia"/>
                <a:cs typeface="Georgia"/>
              </a:rPr>
              <a:t>Following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Tables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50 (a)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(d) </a:t>
            </a:r>
            <a:r>
              <a:rPr sz="1000" spc="-5" dirty="0">
                <a:latin typeface="Georgia"/>
                <a:cs typeface="Georgia"/>
              </a:rPr>
              <a:t>gives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details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“Public Consultation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Method”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(PCM)  </a:t>
            </a:r>
            <a:r>
              <a:rPr sz="1000" spc="-5" dirty="0">
                <a:latin typeface="Georgia"/>
                <a:cs typeface="Georgia"/>
              </a:rPr>
              <a:t>conducted: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R="22225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50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(a):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Focus Group Discussion Public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Consultation.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169</a:t>
            </a:r>
            <a:endParaRPr sz="80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914704" y="4332478"/>
          <a:ext cx="6111240" cy="78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3870"/>
                <a:gridCol w="2329814"/>
                <a:gridCol w="2018664"/>
              </a:tblGrid>
              <a:tr h="216407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Village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Name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Place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PC/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Meeting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 Participants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Janbo</a:t>
                      </a:r>
                      <a:r>
                        <a:rPr sz="900" b="1" spc="-50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Basti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Anganwadi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Kendra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28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marL="5080" algn="ctr">
                        <a:lnSpc>
                          <a:spcPts val="955"/>
                        </a:lnSpc>
                      </a:pPr>
                      <a:r>
                        <a:rPr sz="900" b="1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Mosing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Projected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24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414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Moying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Projected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17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400">
                <a:tc gridSpan="2">
                  <a:txBody>
                    <a:bodyPr/>
                    <a:lstStyle/>
                    <a:p>
                      <a:pPr marR="58419" algn="r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Grand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Total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69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2258948" y="5091175"/>
            <a:ext cx="477837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i="1" dirty="0">
                <a:latin typeface="Georgia"/>
                <a:cs typeface="Georgia"/>
              </a:rPr>
              <a:t>Source: </a:t>
            </a:r>
            <a:r>
              <a:rPr sz="900" i="1" spc="-5" dirty="0">
                <a:latin typeface="Georgia"/>
                <a:cs typeface="Georgia"/>
              </a:rPr>
              <a:t>Socio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spc="-5" dirty="0">
                <a:latin typeface="Georgia"/>
                <a:cs typeface="Georgia"/>
              </a:rPr>
              <a:t>Economic Survey, December </a:t>
            </a:r>
            <a:r>
              <a:rPr sz="900" i="1" spc="-10" dirty="0">
                <a:latin typeface="Georgia"/>
                <a:cs typeface="Georgia"/>
              </a:rPr>
              <a:t>2019 </a:t>
            </a:r>
            <a:r>
              <a:rPr sz="900" i="1" spc="5" dirty="0">
                <a:latin typeface="Georgia"/>
                <a:cs typeface="Georgia"/>
              </a:rPr>
              <a:t>by L. </a:t>
            </a:r>
            <a:r>
              <a:rPr sz="900" i="1" dirty="0">
                <a:latin typeface="Georgia"/>
                <a:cs typeface="Georgia"/>
              </a:rPr>
              <a:t>N. Malviya Infra Projects </a:t>
            </a:r>
            <a:r>
              <a:rPr sz="900" i="1" spc="-5" dirty="0">
                <a:latin typeface="Georgia"/>
                <a:cs typeface="Georgia"/>
              </a:rPr>
              <a:t>Pvt.</a:t>
            </a:r>
            <a:r>
              <a:rPr sz="900" i="1" spc="-9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Ltd.;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2004" y="5365496"/>
            <a:ext cx="6134100" cy="9029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Georgia"/>
                <a:cs typeface="Georgia"/>
              </a:rPr>
              <a:t>IMPACTS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000">
              <a:latin typeface="Georgia"/>
              <a:cs typeface="Georgia"/>
            </a:endParaRPr>
          </a:p>
          <a:p>
            <a:pPr marL="12700" marR="5080" indent="457200">
              <a:lnSpc>
                <a:spcPts val="1150"/>
              </a:lnSpc>
            </a:pPr>
            <a:r>
              <a:rPr sz="1000" dirty="0">
                <a:latin typeface="Georgia"/>
                <a:cs typeface="Georgia"/>
              </a:rPr>
              <a:t>During the </a:t>
            </a:r>
            <a:r>
              <a:rPr sz="1000" spc="-5" dirty="0">
                <a:latin typeface="Georgia"/>
                <a:cs typeface="Georgia"/>
              </a:rPr>
              <a:t>Mixed FGD, </a:t>
            </a:r>
            <a:r>
              <a:rPr sz="1000" dirty="0">
                <a:latin typeface="Georgia"/>
                <a:cs typeface="Georgia"/>
              </a:rPr>
              <a:t>information </a:t>
            </a:r>
            <a:r>
              <a:rPr sz="1000" spc="5" dirty="0">
                <a:latin typeface="Georgia"/>
                <a:cs typeface="Georgia"/>
              </a:rPr>
              <a:t>from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respondents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5" dirty="0">
                <a:latin typeface="Georgia"/>
                <a:cs typeface="Georgia"/>
              </a:rPr>
              <a:t>elicited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pros and </a:t>
            </a:r>
            <a:r>
              <a:rPr sz="1000" spc="-5" dirty="0">
                <a:latin typeface="Georgia"/>
                <a:cs typeface="Georgia"/>
              </a:rPr>
              <a:t>cons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construction. Summarized </a:t>
            </a:r>
            <a:r>
              <a:rPr sz="1000" dirty="0">
                <a:latin typeface="Georgia"/>
                <a:cs typeface="Georgia"/>
              </a:rPr>
              <a:t>below </a:t>
            </a:r>
            <a:r>
              <a:rPr sz="1000" spc="-5" dirty="0">
                <a:latin typeface="Georgia"/>
                <a:cs typeface="Georgia"/>
              </a:rPr>
              <a:t>are positive </a:t>
            </a:r>
            <a:r>
              <a:rPr sz="1000" dirty="0">
                <a:latin typeface="Georgia"/>
                <a:cs typeface="Georgia"/>
              </a:rPr>
              <a:t>and negative </a:t>
            </a:r>
            <a:r>
              <a:rPr sz="1000" spc="-5" dirty="0">
                <a:latin typeface="Georgia"/>
                <a:cs typeface="Georgia"/>
              </a:rPr>
              <a:t>impacts, as per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respondents: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Georgia"/>
              <a:cs typeface="Georgia"/>
            </a:endParaRPr>
          </a:p>
          <a:p>
            <a:pPr marL="635" algn="ctr">
              <a:lnSpc>
                <a:spcPct val="10000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50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(b): Positive</a:t>
            </a:r>
            <a:r>
              <a:rPr sz="1050" b="1" spc="-2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Impacts.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1457578" y="6405625"/>
          <a:ext cx="5028565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2385"/>
                <a:gridCol w="3717290"/>
              </a:tblGrid>
              <a:tr h="152400">
                <a:tc>
                  <a:txBody>
                    <a:bodyPr/>
                    <a:lstStyle/>
                    <a:p>
                      <a:pPr marL="274320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Beneficiary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191895">
                        <a:lnSpc>
                          <a:spcPts val="1100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Benefits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Anticipated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66675" marR="60960">
                        <a:lnSpc>
                          <a:spcPts val="1010"/>
                        </a:lnSpc>
                        <a:spcBef>
                          <a:spcPts val="30"/>
                        </a:spcBef>
                        <a:tabLst>
                          <a:tab pos="801370" algn="l"/>
                        </a:tabLst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R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d	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S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er</a:t>
                      </a:r>
                      <a:r>
                        <a:rPr sz="900" b="1" spc="10" dirty="0">
                          <a:latin typeface="Georgia"/>
                          <a:cs typeface="Georgia"/>
                        </a:rPr>
                        <a:t>v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e  Providers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98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Increase 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sale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expected;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0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Trade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improvement.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7"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Passengers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1000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Due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better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roads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lesser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journey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thus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 saving;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994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Smooth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safe riding 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road.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4"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Drivers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994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Convenience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vehicle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driving;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1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trips.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66675" marR="73660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Residents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along</a:t>
                      </a:r>
                      <a:r>
                        <a:rPr sz="900" b="1" spc="-8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the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98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There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lesser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dust;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0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Lesser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noise.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4357">
                <a:tc>
                  <a:txBody>
                    <a:bodyPr/>
                    <a:lstStyle/>
                    <a:p>
                      <a:pPr marL="66675" marR="68580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Transport  Operators, Owners,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Managers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6675" indent="-228600">
                        <a:lnSpc>
                          <a:spcPts val="1030"/>
                        </a:lnSpc>
                        <a:spcBef>
                          <a:spcPts val="15"/>
                        </a:spcBef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Improved business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terms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reduced maintenance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operational cost; Fuel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saving;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960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Longer Vehicle life;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994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trips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routes to ply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along.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85952">
                <a:tc>
                  <a:txBody>
                    <a:bodyPr/>
                    <a:lstStyle/>
                    <a:p>
                      <a:pPr marL="66675" marR="206375">
                        <a:lnSpc>
                          <a:spcPct val="94400"/>
                        </a:lnSpc>
                        <a:spcBef>
                          <a:spcPts val="2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Agro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Industrial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Producers/  Farmers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2230" indent="-228600">
                        <a:lnSpc>
                          <a:spcPts val="1010"/>
                        </a:lnSpc>
                        <a:spcBef>
                          <a:spcPts val="55"/>
                        </a:spcBef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 marketing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easy;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buyer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sellers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available;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marR="66675" indent="-228600">
                        <a:lnSpc>
                          <a:spcPts val="1010"/>
                        </a:lnSpc>
                        <a:spcBef>
                          <a:spcPts val="20"/>
                        </a:spcBef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Arrangements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seeds,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fertilizers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other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 input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items 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services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easy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approach;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10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Better values for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agricultural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crops.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66675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Women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80"/>
                        </a:lnSpc>
                        <a:tabLst>
                          <a:tab pos="295275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1.	Comfort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travel,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better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conditions.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620"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Migration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1594" indent="-228600">
                        <a:lnSpc>
                          <a:spcPts val="1010"/>
                        </a:lnSpc>
                        <a:spcBef>
                          <a:spcPts val="30"/>
                        </a:spcBef>
                        <a:tabLst>
                          <a:tab pos="295275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1.	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Due 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road, reduction in seasonal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migration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is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expected,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as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people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will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get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employment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opportunities,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lean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>
                        <a:lnSpc>
                          <a:spcPts val="969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seasons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(non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– farm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period).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457578" y="1033525"/>
          <a:ext cx="5028565" cy="1195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2385"/>
                <a:gridCol w="3717290"/>
              </a:tblGrid>
              <a:tr h="524255">
                <a:tc>
                  <a:txBody>
                    <a:bodyPr/>
                    <a:lstStyle/>
                    <a:p>
                      <a:pPr marL="66675" marR="104775">
                        <a:lnSpc>
                          <a:spcPct val="944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Vulnerable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Groups  like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Pensioners,  Unemployed,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66675">
                        <a:lnSpc>
                          <a:spcPts val="969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Disabled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994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Smooth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travelling,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pucca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road;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19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Comfort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travel;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4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Better connectivity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banks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post offices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/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government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offices.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621">
                <a:tc>
                  <a:txBody>
                    <a:bodyPr/>
                    <a:lstStyle/>
                    <a:p>
                      <a:pPr marL="66675" marR="306070">
                        <a:lnSpc>
                          <a:spcPts val="1010"/>
                        </a:lnSpc>
                        <a:spcBef>
                          <a:spcPts val="60"/>
                        </a:spcBef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Health</a:t>
                      </a:r>
                      <a:r>
                        <a:rPr sz="900" b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Services  Providers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1010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Easy to reach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patients,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thus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faster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delivery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 health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services;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marR="62230" indent="-228600">
                        <a:lnSpc>
                          <a:spcPts val="1030"/>
                        </a:lnSpc>
                        <a:spcBef>
                          <a:spcPts val="40"/>
                        </a:spcBef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Similarly patients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be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able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reach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health service providers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in 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thereby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saving medical attention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time.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8223">
                <a:tc>
                  <a:txBody>
                    <a:bodyPr/>
                    <a:lstStyle/>
                    <a:p>
                      <a:pPr marL="66675" marR="225425">
                        <a:lnSpc>
                          <a:spcPts val="103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School</a:t>
                      </a:r>
                      <a:r>
                        <a:rPr sz="900" b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Children/ 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Teachers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  <a:tabLst>
                          <a:tab pos="295275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1.	Convenience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easy approach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School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Collages.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258948" y="2203830"/>
            <a:ext cx="477837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i="1" dirty="0">
                <a:latin typeface="Georgia"/>
                <a:cs typeface="Georgia"/>
              </a:rPr>
              <a:t>Source: </a:t>
            </a:r>
            <a:r>
              <a:rPr sz="900" i="1" spc="-5" dirty="0">
                <a:latin typeface="Georgia"/>
                <a:cs typeface="Georgia"/>
              </a:rPr>
              <a:t>Socio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spc="-5" dirty="0">
                <a:latin typeface="Georgia"/>
                <a:cs typeface="Georgia"/>
              </a:rPr>
              <a:t>Economic Survey, December </a:t>
            </a:r>
            <a:r>
              <a:rPr sz="900" i="1" spc="-10" dirty="0">
                <a:latin typeface="Georgia"/>
                <a:cs typeface="Georgia"/>
              </a:rPr>
              <a:t>2019 </a:t>
            </a:r>
            <a:r>
              <a:rPr sz="900" i="1" spc="5" dirty="0">
                <a:latin typeface="Georgia"/>
                <a:cs typeface="Georgia"/>
              </a:rPr>
              <a:t>by L. </a:t>
            </a:r>
            <a:r>
              <a:rPr sz="900" i="1" dirty="0">
                <a:latin typeface="Georgia"/>
                <a:cs typeface="Georgia"/>
              </a:rPr>
              <a:t>N. Malviya Infra Projects </a:t>
            </a:r>
            <a:r>
              <a:rPr sz="900" i="1" spc="-5" dirty="0">
                <a:latin typeface="Georgia"/>
                <a:cs typeface="Georgia"/>
              </a:rPr>
              <a:t>Pvt.</a:t>
            </a:r>
            <a:r>
              <a:rPr sz="900" i="1" spc="-95" dirty="0">
                <a:latin typeface="Georgia"/>
                <a:cs typeface="Georgia"/>
              </a:rPr>
              <a:t> </a:t>
            </a:r>
            <a:r>
              <a:rPr sz="900" i="1" dirty="0">
                <a:latin typeface="Georgia"/>
                <a:cs typeface="Georgia"/>
              </a:rPr>
              <a:t>Ltd.;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93314" y="6963282"/>
            <a:ext cx="21482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50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(c):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Negative</a:t>
            </a:r>
            <a:r>
              <a:rPr sz="1050" b="1" spc="-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Impacts.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1424050" y="7286879"/>
          <a:ext cx="5095875" cy="2000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060"/>
                <a:gridCol w="3716654"/>
              </a:tblGrid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Issues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19785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Nature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Problems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Anticipated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393191">
                <a:tc>
                  <a:txBody>
                    <a:bodyPr/>
                    <a:lstStyle/>
                    <a:p>
                      <a:pPr marL="66675" marR="59055">
                        <a:lnSpc>
                          <a:spcPct val="9440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Pollution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(Especially  during  Construction)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indent="-229235">
                        <a:lnSpc>
                          <a:spcPts val="98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More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noise and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dust;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45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Water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logging,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flow of excessive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494">
                <a:tc>
                  <a:txBody>
                    <a:bodyPr/>
                    <a:lstStyle/>
                    <a:p>
                      <a:pPr marL="66675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Diseases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01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Temporary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effect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due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to;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19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Dust;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and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994"/>
                        </a:lnSpc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Possible water borne (due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water logging, if, it is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there).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86384"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Road</a:t>
                      </a:r>
                      <a:r>
                        <a:rPr sz="900" b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Safety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4135" indent="-228600">
                        <a:lnSpc>
                          <a:spcPts val="1030"/>
                        </a:lnSpc>
                        <a:spcBef>
                          <a:spcPts val="15"/>
                        </a:spcBef>
                        <a:buAutoNum type="arabicPeriod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It may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lead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more accidents,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(as 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speed of vehicles </a:t>
                      </a:r>
                      <a:r>
                        <a:rPr sz="900" i="1" spc="-1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 pucca road will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higher) if proper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safety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measures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are</a:t>
                      </a:r>
                      <a:r>
                        <a:rPr sz="900" i="1" spc="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marR="64135">
                        <a:lnSpc>
                          <a:spcPts val="1010"/>
                        </a:lnSpc>
                        <a:spcBef>
                          <a:spcPts val="20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adopted.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However,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it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could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minimized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by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constructing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speed  breakers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near populous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places;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969"/>
                        </a:lnSpc>
                        <a:buAutoNum type="arabicPeriod" startAt="2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Installing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warning boards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safety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signs;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indent="-229235">
                        <a:lnSpc>
                          <a:spcPts val="1005"/>
                        </a:lnSpc>
                        <a:buAutoNum type="arabicPeriod" startAt="2"/>
                        <a:tabLst>
                          <a:tab pos="295275" algn="l"/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Construction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railing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desired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places.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5556">
                <a:tc>
                  <a:txBody>
                    <a:bodyPr/>
                    <a:lstStyle/>
                    <a:p>
                      <a:pPr marL="66675" marR="483234">
                        <a:lnSpc>
                          <a:spcPts val="104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Migration/  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D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is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pl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a</a:t>
                      </a:r>
                      <a:r>
                        <a:rPr sz="900" b="1" spc="-30" dirty="0">
                          <a:latin typeface="Georgia"/>
                          <a:cs typeface="Georgia"/>
                        </a:rPr>
                        <a:t>c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e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n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5405" indent="-228600">
                        <a:lnSpc>
                          <a:spcPts val="1040"/>
                        </a:lnSpc>
                        <a:spcBef>
                          <a:spcPts val="5"/>
                        </a:spcBef>
                        <a:tabLst>
                          <a:tab pos="295275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1.	Road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widening,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if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takes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place,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shall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lead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displacement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people,  living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along the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road.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/>
          <p:nvPr/>
        </p:nvSpPr>
        <p:spPr>
          <a:xfrm>
            <a:off x="964689" y="2555741"/>
            <a:ext cx="2919988" cy="2118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54777" y="2537456"/>
            <a:ext cx="3002284" cy="2124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64687" y="4765547"/>
            <a:ext cx="2913897" cy="20391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54779" y="4765544"/>
            <a:ext cx="3008375" cy="20421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170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424050" y="1033525"/>
          <a:ext cx="5095875" cy="793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060"/>
                <a:gridCol w="3716654"/>
              </a:tblGrid>
              <a:tr h="786764">
                <a:tc>
                  <a:txBody>
                    <a:bodyPr/>
                    <a:lstStyle/>
                    <a:p>
                      <a:pPr marL="66675">
                        <a:lnSpc>
                          <a:spcPts val="1019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Agriculture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5275" marR="63500" indent="-228600" algn="just">
                        <a:lnSpc>
                          <a:spcPct val="94400"/>
                        </a:lnSpc>
                        <a:buAutoNum type="arabicPeriod"/>
                        <a:tabLst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Barring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a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temporary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effect of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dust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accumulation 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grown  crop, no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major negative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impact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on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agriculture and allied  sector is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anticipated;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 marL="295275" marR="66040" indent="-228600" algn="just">
                        <a:lnSpc>
                          <a:spcPct val="94600"/>
                        </a:lnSpc>
                        <a:spcBef>
                          <a:spcPts val="10"/>
                        </a:spcBef>
                        <a:buAutoNum type="arabicPeriod"/>
                        <a:tabLst>
                          <a:tab pos="295910" algn="l"/>
                        </a:tabLst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Road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widening,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if takes place,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shall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require possession of  agricultural land, which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negatively impact </a:t>
                      </a:r>
                      <a:r>
                        <a:rPr sz="900" i="1" spc="-1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livelihood of 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farmer.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121765" y="1801494"/>
            <a:ext cx="5913755" cy="607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149350">
              <a:lnSpc>
                <a:spcPct val="100000"/>
              </a:lnSpc>
              <a:spcBef>
                <a:spcPts val="110"/>
              </a:spcBef>
            </a:pPr>
            <a:r>
              <a:rPr sz="900" b="1" i="1" dirty="0">
                <a:latin typeface="Georgia"/>
                <a:cs typeface="Georgia"/>
              </a:rPr>
              <a:t>Source: </a:t>
            </a:r>
            <a:r>
              <a:rPr sz="900" i="1" spc="-5" dirty="0">
                <a:latin typeface="Georgia"/>
                <a:cs typeface="Georgia"/>
              </a:rPr>
              <a:t>Socio </a:t>
            </a:r>
            <a:r>
              <a:rPr sz="900" i="1" spc="5" dirty="0">
                <a:latin typeface="Georgia"/>
                <a:cs typeface="Georgia"/>
              </a:rPr>
              <a:t>– </a:t>
            </a:r>
            <a:r>
              <a:rPr sz="900" i="1" spc="-5" dirty="0">
                <a:latin typeface="Georgia"/>
                <a:cs typeface="Georgia"/>
              </a:rPr>
              <a:t>Economic Survey, December </a:t>
            </a:r>
            <a:r>
              <a:rPr sz="900" i="1" spc="-10" dirty="0">
                <a:latin typeface="Georgia"/>
                <a:cs typeface="Georgia"/>
              </a:rPr>
              <a:t>2019 </a:t>
            </a:r>
            <a:r>
              <a:rPr sz="900" i="1" spc="5" dirty="0">
                <a:latin typeface="Georgia"/>
                <a:cs typeface="Georgia"/>
              </a:rPr>
              <a:t>by L. </a:t>
            </a:r>
            <a:r>
              <a:rPr sz="900" i="1" dirty="0">
                <a:latin typeface="Georgia"/>
                <a:cs typeface="Georgia"/>
              </a:rPr>
              <a:t>N. Malviya Infra Projects </a:t>
            </a:r>
            <a:r>
              <a:rPr sz="900" i="1" spc="-5" dirty="0">
                <a:latin typeface="Georgia"/>
                <a:cs typeface="Georgia"/>
              </a:rPr>
              <a:t>Pvt.</a:t>
            </a:r>
            <a:r>
              <a:rPr sz="900" i="1" spc="-90" dirty="0">
                <a:latin typeface="Georgia"/>
                <a:cs typeface="Georgia"/>
              </a:rPr>
              <a:t> </a:t>
            </a:r>
            <a:r>
              <a:rPr sz="900" i="1" spc="-5" dirty="0">
                <a:latin typeface="Georgia"/>
                <a:cs typeface="Georgia"/>
              </a:rPr>
              <a:t>Ltd.;</a:t>
            </a:r>
            <a:endParaRPr sz="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Georgia"/>
              <a:cs typeface="Georgia"/>
            </a:endParaRPr>
          </a:p>
          <a:p>
            <a:pPr marL="2351405" marR="224790" indent="-2339340">
              <a:lnSpc>
                <a:spcPts val="1180"/>
              </a:lnSpc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50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(d): Public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Consultation and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Focus Group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Discussions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– Dimme –  Migging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Road.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198473" y="2545714"/>
          <a:ext cx="5543550" cy="6826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1448435"/>
                <a:gridCol w="3719829"/>
              </a:tblGrid>
              <a:tr h="1800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Village: Janbo</a:t>
                      </a:r>
                      <a:r>
                        <a:rPr sz="1000" b="1" spc="1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Basti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1">
                <a:tc gridSpan="3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Place/ </a:t>
                      </a:r>
                      <a:r>
                        <a:rPr sz="10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 </a:t>
                      </a: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Name: Anganwadi</a:t>
                      </a:r>
                      <a:r>
                        <a:rPr sz="1000" b="1" spc="1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Kendra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2">
                <a:tc gridSpan="3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Date/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Month/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Year: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24/ 03/</a:t>
                      </a:r>
                      <a:r>
                        <a:rPr sz="10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2400">
                <a:tc grid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Time: 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1: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45</a:t>
                      </a:r>
                      <a:r>
                        <a:rPr sz="1000" b="1" spc="-3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PM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1">
                <a:tc gridSpan="3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“Focus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Group Discussions” (FGD) Number: </a:t>
                      </a:r>
                      <a:r>
                        <a:rPr sz="1000" b="1" spc="-1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01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5656">
                <a:tc>
                  <a:txBody>
                    <a:bodyPr/>
                    <a:lstStyle/>
                    <a:p>
                      <a:pPr marL="85090">
                        <a:lnSpc>
                          <a:spcPts val="111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66675">
                        <a:lnSpc>
                          <a:spcPts val="1115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Name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Ram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Pal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Sharma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493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ts val="96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Punnu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Chhazta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Sita </a:t>
                      </a:r>
                      <a:r>
                        <a:rPr sz="900" i="1" spc="10" dirty="0">
                          <a:latin typeface="Georgia"/>
                          <a:cs typeface="Georgia"/>
                        </a:rPr>
                        <a:t>Ram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Thapa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89560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Sukhdev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Jha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Prabhudev</a:t>
                      </a:r>
                      <a:r>
                        <a:rPr sz="900" i="1" spc="-10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Kuthyal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63500" algn="r">
                        <a:lnSpc>
                          <a:spcPts val="95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Prakash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Singh</a:t>
                      </a:r>
                      <a:r>
                        <a:rPr sz="900" i="1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Badal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43840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Shveta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Dangi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Chulbul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Rani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ts val="95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Priya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Agarwal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413">
                <a:tc>
                  <a:txBody>
                    <a:bodyPr/>
                    <a:lstStyle/>
                    <a:p>
                      <a:pPr marL="254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Shushma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Swaraj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467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7640">
                        <a:lnSpc>
                          <a:spcPct val="10000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Lajwanti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Notyal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4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3137911" y="3680459"/>
            <a:ext cx="3499111" cy="2569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37916" y="6329171"/>
            <a:ext cx="3493007" cy="2880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171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9048" y="71958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2481" y="719581"/>
            <a:ext cx="2338705" cy="6350"/>
          </a:xfrm>
          <a:custGeom>
            <a:avLst/>
            <a:gdLst/>
            <a:ahLst/>
            <a:cxnLst/>
            <a:rect l="l" t="t" r="r" b="b"/>
            <a:pathLst>
              <a:path w="2338704" h="6350">
                <a:moveTo>
                  <a:pt x="2338704" y="0"/>
                </a:moveTo>
                <a:lnTo>
                  <a:pt x="0" y="0"/>
                </a:lnTo>
                <a:lnTo>
                  <a:pt x="0" y="6096"/>
                </a:lnTo>
                <a:lnTo>
                  <a:pt x="2338704" y="6096"/>
                </a:lnTo>
                <a:lnTo>
                  <a:pt x="23387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8164" y="71958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10" y="0"/>
                </a:moveTo>
                <a:lnTo>
                  <a:pt x="0" y="0"/>
                </a:lnTo>
                <a:lnTo>
                  <a:pt x="0" y="6096"/>
                </a:lnTo>
                <a:lnTo>
                  <a:pt x="3064510" y="6096"/>
                </a:lnTo>
                <a:lnTo>
                  <a:pt x="3064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8540" y="731265"/>
            <a:ext cx="6057900" cy="4414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AutoNum type="alphaUcPeriod"/>
              <a:tabLst>
                <a:tab pos="299085" algn="l"/>
                <a:tab pos="299720" algn="l"/>
              </a:tabLst>
            </a:pP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ea</a:t>
            </a:r>
            <a:r>
              <a:rPr sz="1000" b="1" dirty="0">
                <a:latin typeface="Georgia"/>
                <a:cs typeface="Georgia"/>
              </a:rPr>
              <a:t>r Moyi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dirty="0">
                <a:latin typeface="Georgia"/>
                <a:cs typeface="Georgia"/>
              </a:rPr>
              <a:t>g 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</a:t>
            </a:r>
            <a:r>
              <a:rPr sz="1000" b="1" dirty="0">
                <a:latin typeface="Georgia"/>
                <a:cs typeface="Georgia"/>
              </a:rPr>
              <a:t>t Km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94+000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Georgia"/>
              <a:buAutoNum type="alphaUcPeriod"/>
            </a:pPr>
            <a:endParaRPr sz="1150">
              <a:latin typeface="Georgia"/>
              <a:cs typeface="Georgia"/>
            </a:endParaRPr>
          </a:p>
          <a:p>
            <a:pPr marL="12700" marR="6350" indent="457200" algn="just">
              <a:lnSpc>
                <a:spcPts val="1130"/>
              </a:lnSpc>
            </a:pPr>
            <a:r>
              <a:rPr sz="1000" dirty="0">
                <a:latin typeface="Georgia"/>
                <a:cs typeface="Georgia"/>
              </a:rPr>
              <a:t>Survey was </a:t>
            </a:r>
            <a:r>
              <a:rPr sz="1000" spc="-5" dirty="0">
                <a:latin typeface="Georgia"/>
                <a:cs typeface="Georgia"/>
              </a:rPr>
              <a:t>carried out in </a:t>
            </a:r>
            <a:r>
              <a:rPr sz="1000" dirty="0">
                <a:latin typeface="Georgia"/>
                <a:cs typeface="Georgia"/>
              </a:rPr>
              <a:t>Moying </a:t>
            </a:r>
            <a:r>
              <a:rPr sz="1000" spc="-5" dirty="0">
                <a:latin typeface="Georgia"/>
                <a:cs typeface="Georgia"/>
              </a:rPr>
              <a:t>Village (94+000). </a:t>
            </a:r>
            <a:r>
              <a:rPr sz="1000" spc="-10" dirty="0">
                <a:latin typeface="Georgia"/>
                <a:cs typeface="Georgia"/>
              </a:rPr>
              <a:t>ADT </a:t>
            </a:r>
            <a:r>
              <a:rPr sz="1000" dirty="0">
                <a:latin typeface="Georgia"/>
                <a:cs typeface="Georgia"/>
              </a:rPr>
              <a:t>recorded at </a:t>
            </a:r>
            <a:r>
              <a:rPr sz="1000" spc="-5" dirty="0">
                <a:latin typeface="Georgia"/>
                <a:cs typeface="Georgia"/>
              </a:rPr>
              <a:t>this station is </a:t>
            </a:r>
            <a:r>
              <a:rPr sz="1000" dirty="0">
                <a:latin typeface="Georgia"/>
                <a:cs typeface="Georgia"/>
              </a:rPr>
              <a:t>165 </a:t>
            </a:r>
            <a:r>
              <a:rPr sz="1000" spc="5" dirty="0">
                <a:latin typeface="Georgia"/>
                <a:cs typeface="Georgia"/>
              </a:rPr>
              <a:t>Nos. </a:t>
            </a:r>
            <a:r>
              <a:rPr sz="1000" dirty="0">
                <a:latin typeface="Georgia"/>
                <a:cs typeface="Georgia"/>
              </a:rPr>
              <a:t>/ 198  </a:t>
            </a:r>
            <a:r>
              <a:rPr sz="1000" spc="5" dirty="0">
                <a:latin typeface="Georgia"/>
                <a:cs typeface="Georgia"/>
              </a:rPr>
              <a:t>PCU. </a:t>
            </a:r>
            <a:r>
              <a:rPr sz="1000" spc="-10" dirty="0">
                <a:latin typeface="Georgia"/>
                <a:cs typeface="Georgia"/>
              </a:rPr>
              <a:t>Fast </a:t>
            </a:r>
            <a:r>
              <a:rPr sz="1000" dirty="0">
                <a:latin typeface="Georgia"/>
                <a:cs typeface="Georgia"/>
              </a:rPr>
              <a:t>moving </a:t>
            </a:r>
            <a:r>
              <a:rPr sz="1000" spc="-5" dirty="0">
                <a:latin typeface="Georgia"/>
                <a:cs typeface="Georgia"/>
              </a:rPr>
              <a:t>vehicles were recorded </a:t>
            </a:r>
            <a:r>
              <a:rPr sz="1000" dirty="0">
                <a:latin typeface="Georgia"/>
                <a:cs typeface="Georgia"/>
              </a:rPr>
              <a:t>as 100%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Total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(in </a:t>
            </a:r>
            <a:r>
              <a:rPr sz="1000" spc="-5" dirty="0">
                <a:latin typeface="Georgia"/>
                <a:cs typeface="Georgia"/>
              </a:rPr>
              <a:t>PCU). Peak hour </a:t>
            </a:r>
            <a:r>
              <a:rPr sz="1000" dirty="0">
                <a:latin typeface="Georgia"/>
                <a:cs typeface="Georgia"/>
              </a:rPr>
              <a:t>traffic </a:t>
            </a:r>
            <a:r>
              <a:rPr sz="1000" spc="-5" dirty="0">
                <a:latin typeface="Georgia"/>
                <a:cs typeface="Georgia"/>
              </a:rPr>
              <a:t>low is </a:t>
            </a:r>
            <a:r>
              <a:rPr sz="1000" dirty="0">
                <a:latin typeface="Georgia"/>
                <a:cs typeface="Georgia"/>
              </a:rPr>
              <a:t>31  Nos. </a:t>
            </a:r>
            <a:r>
              <a:rPr sz="1000" spc="-5" dirty="0">
                <a:latin typeface="Georgia"/>
                <a:cs typeface="Georgia"/>
              </a:rPr>
              <a:t>formed </a:t>
            </a:r>
            <a:r>
              <a:rPr sz="1000" dirty="0">
                <a:latin typeface="Georgia"/>
                <a:cs typeface="Georgia"/>
              </a:rPr>
              <a:t>around </a:t>
            </a:r>
            <a:r>
              <a:rPr sz="1000" spc="-5" dirty="0">
                <a:latin typeface="Georgia"/>
                <a:cs typeface="Georgia"/>
              </a:rPr>
              <a:t>18.79%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total </a:t>
            </a:r>
            <a:r>
              <a:rPr sz="1000" spc="-5" dirty="0">
                <a:latin typeface="Georgia"/>
                <a:cs typeface="Georgia"/>
              </a:rPr>
              <a:t>traffic. Peak </a:t>
            </a:r>
            <a:r>
              <a:rPr sz="1000" spc="5" dirty="0">
                <a:latin typeface="Georgia"/>
                <a:cs typeface="Georgia"/>
              </a:rPr>
              <a:t>hour </a:t>
            </a:r>
            <a:r>
              <a:rPr sz="1000" spc="-5" dirty="0">
                <a:latin typeface="Georgia"/>
                <a:cs typeface="Georgia"/>
              </a:rPr>
              <a:t>is identified during 2:00 </a:t>
            </a:r>
            <a:r>
              <a:rPr sz="1000" spc="-10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3:00</a:t>
            </a:r>
            <a:r>
              <a:rPr sz="1000" spc="-10" dirty="0">
                <a:latin typeface="Georgia"/>
                <a:cs typeface="Georgia"/>
              </a:rPr>
              <a:t> PM.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Georgia"/>
              <a:cs typeface="Georgia"/>
            </a:endParaRPr>
          </a:p>
          <a:p>
            <a:pPr marL="299085" indent="-287020">
              <a:lnSpc>
                <a:spcPct val="100000"/>
              </a:lnSpc>
              <a:buAutoNum type="alphaUcPeriod" startAt="2"/>
              <a:tabLst>
                <a:tab pos="299085" algn="l"/>
                <a:tab pos="299720" algn="l"/>
              </a:tabLst>
            </a:pP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ea</a:t>
            </a:r>
            <a:r>
              <a:rPr sz="1000" b="1" dirty="0">
                <a:latin typeface="Georgia"/>
                <a:cs typeface="Georgia"/>
              </a:rPr>
              <a:t>r </a:t>
            </a:r>
            <a:r>
              <a:rPr sz="1000" b="1" spc="-5" dirty="0">
                <a:latin typeface="Georgia"/>
                <a:cs typeface="Georgia"/>
              </a:rPr>
              <a:t>Janbo 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a</a:t>
            </a:r>
            <a:r>
              <a:rPr sz="1000" b="1" dirty="0">
                <a:latin typeface="Georgia"/>
                <a:cs typeface="Georgia"/>
              </a:rPr>
              <a:t>t </a:t>
            </a:r>
            <a:r>
              <a:rPr sz="1000" b="1" u="sng" spc="-1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K</a:t>
            </a:r>
            <a:r>
              <a:rPr sz="1000" b="1" spc="-15" dirty="0">
                <a:latin typeface="Georgia"/>
                <a:cs typeface="Georgia"/>
              </a:rPr>
              <a:t>m</a:t>
            </a:r>
            <a:r>
              <a:rPr sz="1000" b="1" spc="-1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145+000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150">
              <a:latin typeface="Georgia"/>
              <a:cs typeface="Georgia"/>
            </a:endParaRPr>
          </a:p>
          <a:p>
            <a:pPr marL="12700" marR="9525" indent="457200" algn="just">
              <a:lnSpc>
                <a:spcPct val="95000"/>
              </a:lnSpc>
            </a:pPr>
            <a:r>
              <a:rPr sz="1000" dirty="0">
                <a:latin typeface="Georgia"/>
                <a:cs typeface="Georgia"/>
              </a:rPr>
              <a:t>Survey was </a:t>
            </a:r>
            <a:r>
              <a:rPr sz="1000" spc="-5" dirty="0">
                <a:latin typeface="Georgia"/>
                <a:cs typeface="Georgia"/>
              </a:rPr>
              <a:t>carried out in Janbo village </a:t>
            </a:r>
            <a:r>
              <a:rPr sz="1000" dirty="0">
                <a:latin typeface="Georgia"/>
                <a:cs typeface="Georgia"/>
              </a:rPr>
              <a:t>(145+000). </a:t>
            </a:r>
            <a:r>
              <a:rPr sz="1000" spc="-10" dirty="0">
                <a:latin typeface="Georgia"/>
                <a:cs typeface="Georgia"/>
              </a:rPr>
              <a:t>ADT </a:t>
            </a:r>
            <a:r>
              <a:rPr sz="1000" dirty="0">
                <a:latin typeface="Georgia"/>
                <a:cs typeface="Georgia"/>
              </a:rPr>
              <a:t>recorded at </a:t>
            </a:r>
            <a:r>
              <a:rPr sz="1000" spc="-5" dirty="0">
                <a:latin typeface="Georgia"/>
                <a:cs typeface="Georgia"/>
              </a:rPr>
              <a:t>this </a:t>
            </a:r>
            <a:r>
              <a:rPr sz="1000" dirty="0">
                <a:latin typeface="Georgia"/>
                <a:cs typeface="Georgia"/>
              </a:rPr>
              <a:t>station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116 </a:t>
            </a:r>
            <a:r>
              <a:rPr sz="1000" spc="-5" dirty="0">
                <a:latin typeface="Georgia"/>
                <a:cs typeface="Georgia"/>
              </a:rPr>
              <a:t>Nos. </a:t>
            </a:r>
            <a:r>
              <a:rPr sz="1000" dirty="0">
                <a:latin typeface="Georgia"/>
                <a:cs typeface="Georgia"/>
              </a:rPr>
              <a:t>/ </a:t>
            </a:r>
            <a:r>
              <a:rPr sz="1000" spc="-5" dirty="0">
                <a:latin typeface="Georgia"/>
                <a:cs typeface="Georgia"/>
              </a:rPr>
              <a:t>166  </a:t>
            </a:r>
            <a:r>
              <a:rPr sz="1000" spc="5" dirty="0">
                <a:latin typeface="Georgia"/>
                <a:cs typeface="Georgia"/>
              </a:rPr>
              <a:t>PCU. </a:t>
            </a:r>
            <a:r>
              <a:rPr sz="1000" spc="-5" dirty="0">
                <a:latin typeface="Georgia"/>
                <a:cs typeface="Georgia"/>
              </a:rPr>
              <a:t>Fast moving vehicles were recorded </a:t>
            </a:r>
            <a:r>
              <a:rPr sz="1000" dirty="0">
                <a:latin typeface="Georgia"/>
                <a:cs typeface="Georgia"/>
              </a:rPr>
              <a:t>as 99.05%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total traffic </a:t>
            </a:r>
            <a:r>
              <a:rPr sz="1000" dirty="0">
                <a:latin typeface="Georgia"/>
                <a:cs typeface="Georgia"/>
              </a:rPr>
              <a:t>(in </a:t>
            </a:r>
            <a:r>
              <a:rPr sz="1000" spc="5" dirty="0">
                <a:latin typeface="Georgia"/>
                <a:cs typeface="Georgia"/>
              </a:rPr>
              <a:t>PCU). </a:t>
            </a:r>
            <a:r>
              <a:rPr sz="1000" dirty="0">
                <a:latin typeface="Georgia"/>
                <a:cs typeface="Georgia"/>
              </a:rPr>
              <a:t>Peak </a:t>
            </a:r>
            <a:r>
              <a:rPr sz="1000" spc="5" dirty="0">
                <a:latin typeface="Georgia"/>
                <a:cs typeface="Georgia"/>
              </a:rPr>
              <a:t>hour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flow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16  Nos. </a:t>
            </a:r>
            <a:r>
              <a:rPr sz="1000" spc="-5" dirty="0">
                <a:latin typeface="Georgia"/>
                <a:cs typeface="Georgia"/>
              </a:rPr>
              <a:t>formed </a:t>
            </a:r>
            <a:r>
              <a:rPr sz="1000" dirty="0">
                <a:latin typeface="Georgia"/>
                <a:cs typeface="Georgia"/>
              </a:rPr>
              <a:t>around </a:t>
            </a:r>
            <a:r>
              <a:rPr sz="1000" spc="-5" dirty="0">
                <a:latin typeface="Georgia"/>
                <a:cs typeface="Georgia"/>
              </a:rPr>
              <a:t>14.40%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5" dirty="0">
                <a:latin typeface="Georgia"/>
                <a:cs typeface="Georgia"/>
              </a:rPr>
              <a:t>total </a:t>
            </a:r>
            <a:r>
              <a:rPr sz="1000" spc="-5" dirty="0">
                <a:latin typeface="Georgia"/>
                <a:cs typeface="Georgia"/>
              </a:rPr>
              <a:t>traffic. Peak hour is identified during </a:t>
            </a:r>
            <a:r>
              <a:rPr sz="1000" dirty="0">
                <a:latin typeface="Georgia"/>
                <a:cs typeface="Georgia"/>
              </a:rPr>
              <a:t>11:00-12:00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AM.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Georgia"/>
              <a:cs typeface="Georgia"/>
            </a:endParaRPr>
          </a:p>
          <a:p>
            <a:pPr marL="12700" marR="6350" indent="457200" algn="just">
              <a:lnSpc>
                <a:spcPct val="95000"/>
              </a:lnSpc>
            </a:pPr>
            <a:r>
              <a:rPr sz="1000" dirty="0">
                <a:latin typeface="Georgia"/>
                <a:cs typeface="Georgia"/>
              </a:rPr>
              <a:t>Survey was </a:t>
            </a:r>
            <a:r>
              <a:rPr sz="1000" spc="-5" dirty="0">
                <a:latin typeface="Georgia"/>
                <a:cs typeface="Georgia"/>
              </a:rPr>
              <a:t>carried out in </a:t>
            </a:r>
            <a:r>
              <a:rPr sz="1000" b="1" spc="-5" dirty="0">
                <a:latin typeface="Georgia"/>
                <a:cs typeface="Georgia"/>
              </a:rPr>
              <a:t>“</a:t>
            </a:r>
            <a:r>
              <a:rPr sz="1000" b="1" u="dbl" spc="-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Moyi</a:t>
            </a:r>
            <a:r>
              <a:rPr sz="1000" b="1" u="sng" spc="-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spc="-5" dirty="0">
                <a:latin typeface="Georgia"/>
                <a:cs typeface="Georgia"/>
              </a:rPr>
              <a:t>g a</a:t>
            </a:r>
            <a:r>
              <a:rPr sz="1000" b="1" u="sng" spc="-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spc="-5" dirty="0">
                <a:latin typeface="Georgia"/>
                <a:cs typeface="Georgia"/>
              </a:rPr>
              <a:t>d </a:t>
            </a:r>
            <a:r>
              <a:rPr sz="1000" b="1" spc="-10" dirty="0">
                <a:latin typeface="Georgia"/>
                <a:cs typeface="Georgia"/>
              </a:rPr>
              <a:t>Janbo </a:t>
            </a:r>
            <a:r>
              <a:rPr sz="1000" b="1" spc="-5" dirty="0">
                <a:latin typeface="Georgia"/>
                <a:cs typeface="Georgia"/>
              </a:rPr>
              <a:t>Village” (94+000 </a:t>
            </a:r>
            <a:r>
              <a:rPr sz="1000" b="1" spc="5" dirty="0">
                <a:latin typeface="Georgia"/>
                <a:cs typeface="Georgia"/>
              </a:rPr>
              <a:t>and </a:t>
            </a:r>
            <a:r>
              <a:rPr sz="1000" b="1" spc="-5" dirty="0">
                <a:latin typeface="Georgia"/>
                <a:cs typeface="Georgia"/>
              </a:rPr>
              <a:t>145+000) </a:t>
            </a:r>
            <a:r>
              <a:rPr sz="1000" spc="-5" dirty="0">
                <a:latin typeface="Georgia"/>
                <a:cs typeface="Georgia"/>
              </a:rPr>
              <a:t>and  </a:t>
            </a:r>
            <a:r>
              <a:rPr sz="1000" b="1" dirty="0">
                <a:latin typeface="Georgia"/>
                <a:cs typeface="Georgia"/>
              </a:rPr>
              <a:t>“Average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Daily</a:t>
            </a:r>
            <a:r>
              <a:rPr sz="1000" b="1" spc="-2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Traffic”</a:t>
            </a:r>
            <a:r>
              <a:rPr sz="1000" b="1" spc="-30" dirty="0">
                <a:latin typeface="Georgia"/>
                <a:cs typeface="Georgia"/>
              </a:rPr>
              <a:t> </a:t>
            </a:r>
            <a:r>
              <a:rPr sz="1000" b="1" dirty="0">
                <a:latin typeface="Georgia"/>
                <a:cs typeface="Georgia"/>
              </a:rPr>
              <a:t>(ADT)</a:t>
            </a:r>
            <a:r>
              <a:rPr sz="1000" b="1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recorded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5" dirty="0">
                <a:latin typeface="Georgia"/>
                <a:cs typeface="Georgia"/>
              </a:rPr>
              <a:t>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this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station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165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Nos.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/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198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and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116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Nos.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/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166.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“Passenger  </a:t>
            </a:r>
            <a:r>
              <a:rPr sz="1000" b="1" dirty="0">
                <a:latin typeface="Georgia"/>
                <a:cs typeface="Georgia"/>
              </a:rPr>
              <a:t>Car </a:t>
            </a:r>
            <a:r>
              <a:rPr sz="1000" b="1" spc="-5" dirty="0">
                <a:latin typeface="Georgia"/>
                <a:cs typeface="Georgia"/>
              </a:rPr>
              <a:t>Unit” (PCU)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dirty="0">
                <a:latin typeface="Georgia"/>
                <a:cs typeface="Georgia"/>
              </a:rPr>
              <a:t>Fast moving </a:t>
            </a:r>
            <a:r>
              <a:rPr sz="1000" spc="-5" dirty="0">
                <a:latin typeface="Georgia"/>
                <a:cs typeface="Georgia"/>
              </a:rPr>
              <a:t>vehicles were </a:t>
            </a:r>
            <a:r>
              <a:rPr sz="1000" spc="-10" dirty="0">
                <a:latin typeface="Georgia"/>
                <a:cs typeface="Georgia"/>
              </a:rPr>
              <a:t>recorded </a:t>
            </a:r>
            <a:r>
              <a:rPr sz="1000" dirty="0">
                <a:latin typeface="Georgia"/>
                <a:cs typeface="Georgia"/>
              </a:rPr>
              <a:t>as </a:t>
            </a:r>
            <a:r>
              <a:rPr sz="1000" spc="-5" dirty="0">
                <a:latin typeface="Georgia"/>
                <a:cs typeface="Georgia"/>
              </a:rPr>
              <a:t>100%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99.05%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Total Traffic (in PCU).  Peak </a:t>
            </a:r>
            <a:r>
              <a:rPr sz="1000" spc="-5" dirty="0">
                <a:latin typeface="Georgia"/>
                <a:cs typeface="Georgia"/>
              </a:rPr>
              <a:t>hour traffic flow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31 </a:t>
            </a:r>
            <a:r>
              <a:rPr sz="1000" spc="-5" dirty="0">
                <a:latin typeface="Georgia"/>
                <a:cs typeface="Georgia"/>
              </a:rPr>
              <a:t>Nos. formed around 18.79% </a:t>
            </a:r>
            <a:r>
              <a:rPr sz="1000" dirty="0">
                <a:latin typeface="Georgia"/>
                <a:cs typeface="Georgia"/>
              </a:rPr>
              <a:t>and 14.40%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the total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and peak </a:t>
            </a:r>
            <a:r>
              <a:rPr sz="1000" spc="-5" dirty="0">
                <a:latin typeface="Georgia"/>
                <a:cs typeface="Georgia"/>
              </a:rPr>
              <a:t>hour is  identified during 2:00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10" dirty="0">
                <a:latin typeface="Georgia"/>
                <a:cs typeface="Georgia"/>
              </a:rPr>
              <a:t>3:00 </a:t>
            </a:r>
            <a:r>
              <a:rPr sz="1000" spc="5" dirty="0">
                <a:latin typeface="Georgia"/>
                <a:cs typeface="Georgia"/>
              </a:rPr>
              <a:t>PM </a:t>
            </a:r>
            <a:r>
              <a:rPr sz="1000" dirty="0">
                <a:latin typeface="Georgia"/>
                <a:cs typeface="Georgia"/>
              </a:rPr>
              <a:t>and 11:00 </a:t>
            </a:r>
            <a:r>
              <a:rPr sz="1000" spc="-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12:00 </a:t>
            </a:r>
            <a:r>
              <a:rPr sz="1000" spc="-10" dirty="0">
                <a:latin typeface="Georgia"/>
                <a:cs typeface="Georgia"/>
              </a:rPr>
              <a:t>AM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respectively.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Classified </a:t>
            </a:r>
            <a:r>
              <a:rPr sz="1050" b="1" spc="-5" dirty="0">
                <a:latin typeface="Georgia"/>
                <a:cs typeface="Georgia"/>
              </a:rPr>
              <a:t>Traffic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Continuous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Volume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Count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(TCVC)</a:t>
            </a:r>
            <a:r>
              <a:rPr sz="1050" b="1" spc="-60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Survey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objective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b="1" spc="-5" dirty="0">
                <a:latin typeface="Georgia"/>
                <a:cs typeface="Georgia"/>
              </a:rPr>
              <a:t>“Traffic Continuous </a:t>
            </a:r>
            <a:r>
              <a:rPr sz="1000" b="1" spc="-10" dirty="0">
                <a:solidFill>
                  <a:srgbClr val="080009"/>
                </a:solidFill>
                <a:latin typeface="Georgia"/>
                <a:cs typeface="Georgia"/>
              </a:rPr>
              <a:t>Volume Count” (TCVC) </a:t>
            </a:r>
            <a:r>
              <a:rPr sz="1000" spc="-5" dirty="0">
                <a:latin typeface="Georgia"/>
                <a:cs typeface="Georgia"/>
              </a:rPr>
              <a:t>survey is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spc="-5" dirty="0">
                <a:latin typeface="Georgia"/>
                <a:cs typeface="Georgia"/>
              </a:rPr>
              <a:t>estimate traffic  intensity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projected road. The classified volume count surveys have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carried out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dirty="0">
                <a:latin typeface="Georgia"/>
                <a:cs typeface="Georgia"/>
              </a:rPr>
              <a:t>7 </a:t>
            </a:r>
            <a:r>
              <a:rPr sz="1000" spc="-5" dirty="0">
                <a:latin typeface="Georgia"/>
                <a:cs typeface="Georgia"/>
              </a:rPr>
              <a:t>Days, 24  Hours.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traffic is counted in </a:t>
            </a:r>
            <a:r>
              <a:rPr sz="1000" dirty="0">
                <a:latin typeface="Georgia"/>
                <a:cs typeface="Georgia"/>
              </a:rPr>
              <a:t>number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vehicles </a:t>
            </a:r>
            <a:r>
              <a:rPr sz="1000" spc="5" dirty="0">
                <a:latin typeface="Georgia"/>
                <a:cs typeface="Georgia"/>
              </a:rPr>
              <a:t>by </a:t>
            </a:r>
            <a:r>
              <a:rPr sz="1000" dirty="0">
                <a:latin typeface="Georgia"/>
                <a:cs typeface="Georgia"/>
              </a:rPr>
              <a:t>vehicle </a:t>
            </a:r>
            <a:r>
              <a:rPr sz="1000" spc="-5" dirty="0">
                <a:latin typeface="Georgia"/>
                <a:cs typeface="Georgia"/>
              </a:rPr>
              <a:t>category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spc="-5" dirty="0">
                <a:latin typeface="Georgia"/>
                <a:cs typeface="Georgia"/>
              </a:rPr>
              <a:t>wise in </a:t>
            </a:r>
            <a:r>
              <a:rPr sz="1000" spc="-10" dirty="0">
                <a:latin typeface="Georgia"/>
                <a:cs typeface="Georgia"/>
              </a:rPr>
              <a:t>each </a:t>
            </a:r>
            <a:r>
              <a:rPr sz="1000" spc="-5" dirty="0">
                <a:latin typeface="Georgia"/>
                <a:cs typeface="Georgia"/>
              </a:rPr>
              <a:t>direction </a:t>
            </a:r>
            <a:r>
              <a:rPr sz="1000" dirty="0">
                <a:latin typeface="Georgia"/>
                <a:cs typeface="Georgia"/>
              </a:rPr>
              <a:t>over </a:t>
            </a:r>
            <a:r>
              <a:rPr sz="1000" spc="-5" dirty="0">
                <a:latin typeface="Georgia"/>
                <a:cs typeface="Georgia"/>
              </a:rPr>
              <a:t>24 </a:t>
            </a:r>
            <a:r>
              <a:rPr sz="1000" dirty="0">
                <a:latin typeface="Georgia"/>
                <a:cs typeface="Georgia"/>
              </a:rPr>
              <a:t>Hrs  a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day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for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7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Days.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counts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were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recorded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in</a:t>
            </a:r>
            <a:r>
              <a:rPr sz="1000" spc="-6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formats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per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IRC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–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specifications.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Classified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volume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count  survey </a:t>
            </a:r>
            <a:r>
              <a:rPr sz="1000" spc="5" dirty="0">
                <a:latin typeface="Georgia"/>
                <a:cs typeface="Georgia"/>
              </a:rPr>
              <a:t>has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carried out </a:t>
            </a:r>
            <a:r>
              <a:rPr sz="1000" spc="-15" dirty="0">
                <a:latin typeface="Georgia"/>
                <a:cs typeface="Georgia"/>
              </a:rPr>
              <a:t>at </a:t>
            </a:r>
            <a:r>
              <a:rPr sz="1000" spc="-5" dirty="0">
                <a:latin typeface="Georgia"/>
                <a:cs typeface="Georgia"/>
              </a:rPr>
              <a:t>two locations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details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given above in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Table 27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Reconnaissance  survey </a:t>
            </a:r>
            <a:r>
              <a:rPr sz="1000" dirty="0">
                <a:latin typeface="Georgia"/>
                <a:cs typeface="Georgia"/>
              </a:rPr>
              <a:t>was </a:t>
            </a:r>
            <a:r>
              <a:rPr sz="1000" spc="-5" dirty="0">
                <a:latin typeface="Georgia"/>
                <a:cs typeface="Georgia"/>
              </a:rPr>
              <a:t>conducted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Projected </a:t>
            </a:r>
            <a:r>
              <a:rPr sz="1000" spc="-5" dirty="0">
                <a:latin typeface="Georgia"/>
                <a:cs typeface="Georgia"/>
              </a:rPr>
              <a:t>Road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selection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locations for </a:t>
            </a:r>
            <a:r>
              <a:rPr sz="1000" dirty="0">
                <a:latin typeface="Georgia"/>
                <a:cs typeface="Georgia"/>
              </a:rPr>
              <a:t>various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surveys. </a:t>
            </a:r>
            <a:r>
              <a:rPr sz="1000" spc="-5" dirty="0">
                <a:latin typeface="Georgia"/>
                <a:cs typeface="Georgia"/>
              </a:rPr>
              <a:t>While  selecting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traffic </a:t>
            </a:r>
            <a:r>
              <a:rPr sz="1000" dirty="0">
                <a:latin typeface="Georgia"/>
                <a:cs typeface="Georgia"/>
              </a:rPr>
              <a:t>volume </a:t>
            </a:r>
            <a:r>
              <a:rPr sz="1000" spc="-5" dirty="0">
                <a:latin typeface="Georgia"/>
                <a:cs typeface="Georgia"/>
              </a:rPr>
              <a:t>survey </a:t>
            </a:r>
            <a:r>
              <a:rPr sz="1000" dirty="0">
                <a:latin typeface="Georgia"/>
                <a:cs typeface="Georgia"/>
              </a:rPr>
              <a:t>location, </a:t>
            </a:r>
            <a:r>
              <a:rPr sz="1000" spc="-5" dirty="0">
                <a:latin typeface="Georgia"/>
                <a:cs typeface="Georgia"/>
              </a:rPr>
              <a:t>consultants have considered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10" dirty="0">
                <a:latin typeface="Georgia"/>
                <a:cs typeface="Georgia"/>
              </a:rPr>
              <a:t>aspect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private sector  </a:t>
            </a:r>
            <a:r>
              <a:rPr sz="1000" spc="-5" dirty="0">
                <a:latin typeface="Georgia"/>
                <a:cs typeface="Georgia"/>
              </a:rPr>
              <a:t>participation in this </a:t>
            </a:r>
            <a:r>
              <a:rPr sz="1000" dirty="0">
                <a:latin typeface="Georgia"/>
                <a:cs typeface="Georgia"/>
              </a:rPr>
              <a:t>road </a:t>
            </a:r>
            <a:r>
              <a:rPr sz="1000" spc="-5" dirty="0">
                <a:latin typeface="Georgia"/>
                <a:cs typeface="Georgia"/>
              </a:rPr>
              <a:t>development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5" dirty="0">
                <a:latin typeface="Georgia"/>
                <a:cs typeface="Georgia"/>
              </a:rPr>
              <a:t>accordingly,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locations were </a:t>
            </a:r>
            <a:r>
              <a:rPr sz="1000" dirty="0">
                <a:latin typeface="Georgia"/>
                <a:cs typeface="Georgia"/>
              </a:rPr>
              <a:t>selected.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first </a:t>
            </a:r>
            <a:r>
              <a:rPr sz="1000" spc="-5" dirty="0">
                <a:latin typeface="Georgia"/>
                <a:cs typeface="Georgia"/>
              </a:rPr>
              <a:t>location </a:t>
            </a:r>
            <a:r>
              <a:rPr sz="1000" spc="5" dirty="0">
                <a:latin typeface="Georgia"/>
                <a:cs typeface="Georgia"/>
              </a:rPr>
              <a:t>has 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selected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near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Moyi</a:t>
            </a:r>
            <a:r>
              <a:rPr sz="1000" b="1" u="sng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n</a:t>
            </a:r>
            <a:r>
              <a:rPr sz="1000" b="1" dirty="0">
                <a:latin typeface="Georgia"/>
                <a:cs typeface="Georgia"/>
              </a:rPr>
              <a:t>g</a:t>
            </a:r>
            <a:r>
              <a:rPr sz="1000" b="1" spc="-35" dirty="0">
                <a:latin typeface="Georgia"/>
                <a:cs typeface="Georgia"/>
              </a:rPr>
              <a:t> </a:t>
            </a:r>
            <a:r>
              <a:rPr sz="1000" b="1" spc="-5" dirty="0">
                <a:latin typeface="Georgia"/>
                <a:cs typeface="Georgia"/>
              </a:rPr>
              <a:t>Village</a:t>
            </a:r>
            <a:r>
              <a:rPr sz="1000" b="1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at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Chainage</a:t>
            </a:r>
            <a:r>
              <a:rPr sz="1000" b="1" u="dbl" spc="-3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 </a:t>
            </a:r>
            <a:r>
              <a:rPr sz="1000" b="1" u="dbl" spc="-10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94+000</a:t>
            </a:r>
            <a:r>
              <a:rPr sz="1000" spc="-10" dirty="0">
                <a:latin typeface="Georgia"/>
                <a:cs typeface="Georgia"/>
              </a:rPr>
              <a:t>,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second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TCVC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7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been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chosen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near  </a:t>
            </a: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Janbo </a:t>
            </a:r>
            <a:r>
              <a:rPr sz="1000" b="1" u="dbl" spc="-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Village</a:t>
            </a:r>
            <a:r>
              <a:rPr sz="1000" b="1" spc="-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at </a:t>
            </a:r>
            <a:r>
              <a:rPr sz="1000" b="1" u="dbl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Chainage </a:t>
            </a:r>
            <a:r>
              <a:rPr sz="1000" b="1" u="dbl" spc="-5" dirty="0"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145+000</a:t>
            </a:r>
            <a:r>
              <a:rPr sz="1000" b="1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respectively.</a:t>
            </a:r>
            <a:endParaRPr sz="100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631240" y="5280660"/>
          <a:ext cx="6031865" cy="2448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100"/>
                <a:gridCol w="2936875"/>
              </a:tblGrid>
              <a:tr h="2140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511809">
                        <a:lnSpc>
                          <a:spcPts val="11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Chainage: </a:t>
                      </a:r>
                      <a:r>
                        <a:rPr sz="1000" b="1" u="dbl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94+000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(TVC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1).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ts val="1100"/>
                        </a:lnSpc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Chainage: </a:t>
                      </a:r>
                      <a:r>
                        <a:rPr sz="1000" b="1" u="dbl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145+000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(TVC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–</a:t>
                      </a:r>
                      <a:r>
                        <a:rPr sz="1000" b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1).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606">
                <a:tc gridSpan="2">
                  <a:txBody>
                    <a:bodyPr/>
                    <a:lstStyle/>
                    <a:p>
                      <a:pPr marL="3810" algn="ctr">
                        <a:lnSpc>
                          <a:spcPts val="108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“Traffic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Continuous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Volume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Count”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(TCVC)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18540" y="7844408"/>
            <a:ext cx="6057265" cy="1779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Georgia"/>
                <a:cs typeface="Georgia"/>
              </a:rPr>
              <a:t>Axle Load</a:t>
            </a:r>
            <a:r>
              <a:rPr sz="1050" b="1" spc="-25" dirty="0">
                <a:latin typeface="Georgia"/>
                <a:cs typeface="Georgia"/>
              </a:rPr>
              <a:t> </a:t>
            </a:r>
            <a:r>
              <a:rPr sz="1050" b="1" spc="-5" dirty="0">
                <a:latin typeface="Georgia"/>
                <a:cs typeface="Georgia"/>
              </a:rPr>
              <a:t>Survey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Georgia"/>
              <a:cs typeface="Georgia"/>
            </a:endParaRPr>
          </a:p>
          <a:p>
            <a:pPr marL="12700" marR="5080" indent="457200" algn="just">
              <a:lnSpc>
                <a:spcPct val="94700"/>
              </a:lnSpc>
            </a:pP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vehicle damage </a:t>
            </a:r>
            <a:r>
              <a:rPr sz="1000" dirty="0">
                <a:latin typeface="Georgia"/>
                <a:cs typeface="Georgia"/>
              </a:rPr>
              <a:t>factor </a:t>
            </a:r>
            <a:r>
              <a:rPr sz="1000" spc="-5" dirty="0">
                <a:latin typeface="Georgia"/>
                <a:cs typeface="Georgia"/>
              </a:rPr>
              <a:t>is </a:t>
            </a:r>
            <a:r>
              <a:rPr sz="1000" dirty="0">
                <a:latin typeface="Georgia"/>
                <a:cs typeface="Georgia"/>
              </a:rPr>
              <a:t>a </a:t>
            </a:r>
            <a:r>
              <a:rPr sz="1000" spc="-5" dirty="0">
                <a:latin typeface="Georgia"/>
                <a:cs typeface="Georgia"/>
              </a:rPr>
              <a:t>multiplier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converting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number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commercial vehicles </a:t>
            </a:r>
            <a:r>
              <a:rPr sz="1000" spc="-10" dirty="0">
                <a:latin typeface="Georgia"/>
                <a:cs typeface="Georgia"/>
              </a:rPr>
              <a:t>of  </a:t>
            </a:r>
            <a:r>
              <a:rPr sz="1000" spc="-5" dirty="0">
                <a:latin typeface="Georgia"/>
                <a:cs typeface="Georgia"/>
              </a:rPr>
              <a:t>different axle loads to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number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standard axle load </a:t>
            </a:r>
            <a:r>
              <a:rPr sz="1000" dirty="0">
                <a:latin typeface="Georgia"/>
                <a:cs typeface="Georgia"/>
              </a:rPr>
              <a:t>repetitions. </a:t>
            </a:r>
            <a:r>
              <a:rPr sz="1000" spc="-5" dirty="0">
                <a:latin typeface="Georgia"/>
                <a:cs typeface="Georgia"/>
              </a:rPr>
              <a:t>Design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dirty="0">
                <a:latin typeface="Georgia"/>
                <a:cs typeface="Georgia"/>
              </a:rPr>
              <a:t>new </a:t>
            </a:r>
            <a:r>
              <a:rPr sz="1000" spc="-5" dirty="0">
                <a:latin typeface="Georgia"/>
                <a:cs typeface="Georgia"/>
              </a:rPr>
              <a:t>pavement for additional  </a:t>
            </a:r>
            <a:r>
              <a:rPr sz="1000" dirty="0">
                <a:latin typeface="Georgia"/>
                <a:cs typeface="Georgia"/>
              </a:rPr>
              <a:t>lane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strengthening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existing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pavement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is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based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upon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1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cumulative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number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of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80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KN</a:t>
            </a:r>
            <a:r>
              <a:rPr sz="1000" spc="20" dirty="0">
                <a:latin typeface="Georgia"/>
                <a:cs typeface="Georgia"/>
              </a:rPr>
              <a:t> </a:t>
            </a:r>
            <a:r>
              <a:rPr sz="1000" i="1" spc="-5" dirty="0">
                <a:latin typeface="Georgia"/>
                <a:cs typeface="Georgia"/>
              </a:rPr>
              <a:t>(IRC</a:t>
            </a:r>
            <a:r>
              <a:rPr sz="1000" i="1" spc="-15" dirty="0">
                <a:latin typeface="Georgia"/>
                <a:cs typeface="Georgia"/>
              </a:rPr>
              <a:t> </a:t>
            </a:r>
            <a:r>
              <a:rPr sz="1000" i="1" spc="5" dirty="0">
                <a:latin typeface="Georgia"/>
                <a:cs typeface="Georgia"/>
              </a:rPr>
              <a:t>–</a:t>
            </a:r>
            <a:r>
              <a:rPr sz="1000" i="1" spc="-2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37</a:t>
            </a:r>
            <a:r>
              <a:rPr sz="1000" i="1" spc="-15" dirty="0">
                <a:latin typeface="Georgia"/>
                <a:cs typeface="Georgia"/>
              </a:rPr>
              <a:t> </a:t>
            </a:r>
            <a:r>
              <a:rPr sz="1000" i="1" spc="5" dirty="0">
                <a:latin typeface="Georgia"/>
                <a:cs typeface="Georgia"/>
              </a:rPr>
              <a:t>–</a:t>
            </a:r>
            <a:r>
              <a:rPr sz="1000" i="1" spc="-2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2018  </a:t>
            </a:r>
            <a:r>
              <a:rPr sz="1000" i="1" spc="-5" dirty="0">
                <a:latin typeface="Georgia"/>
                <a:cs typeface="Georgia"/>
              </a:rPr>
              <a:t>Clause </a:t>
            </a:r>
            <a:r>
              <a:rPr sz="1000" i="1" spc="5" dirty="0">
                <a:latin typeface="Georgia"/>
                <a:cs typeface="Georgia"/>
              </a:rPr>
              <a:t>No. </a:t>
            </a:r>
            <a:r>
              <a:rPr sz="1000" i="1" spc="-5" dirty="0">
                <a:latin typeface="Georgia"/>
                <a:cs typeface="Georgia"/>
              </a:rPr>
              <a:t>4.4.2) </a:t>
            </a:r>
            <a:r>
              <a:rPr sz="1000" b="1" spc="-5" dirty="0">
                <a:latin typeface="Georgia"/>
                <a:cs typeface="Georgia"/>
              </a:rPr>
              <a:t>“Equivalent Standard Axles” (ESA) </a:t>
            </a:r>
            <a:r>
              <a:rPr sz="1000" spc="-10" dirty="0">
                <a:latin typeface="Georgia"/>
                <a:cs typeface="Georgia"/>
              </a:rPr>
              <a:t>that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dirty="0">
                <a:latin typeface="Georgia"/>
                <a:cs typeface="Georgia"/>
              </a:rPr>
              <a:t>pass over </a:t>
            </a:r>
            <a:r>
              <a:rPr sz="1000" spc="-5" dirty="0">
                <a:latin typeface="Georgia"/>
                <a:cs typeface="Georgia"/>
              </a:rPr>
              <a:t>during </a:t>
            </a:r>
            <a:r>
              <a:rPr sz="1000" dirty="0">
                <a:latin typeface="Georgia"/>
                <a:cs typeface="Georgia"/>
              </a:rPr>
              <a:t>the 15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year </a:t>
            </a:r>
            <a:r>
              <a:rPr sz="1000" spc="-5" dirty="0">
                <a:latin typeface="Georgia"/>
                <a:cs typeface="Georgia"/>
              </a:rPr>
              <a:t>design  period.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classes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of</a:t>
            </a:r>
            <a:r>
              <a:rPr sz="1000" spc="-6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traffic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which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lead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significant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axle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loads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(or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damage)</a:t>
            </a:r>
            <a:r>
              <a:rPr sz="1000" spc="-3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to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pavement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and</a:t>
            </a:r>
            <a:r>
              <a:rPr sz="1000" spc="-5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accordingly  considered </a:t>
            </a:r>
            <a:r>
              <a:rPr sz="1000" spc="5" dirty="0">
                <a:latin typeface="Georgia"/>
                <a:cs typeface="Georgia"/>
              </a:rPr>
              <a:t>for </a:t>
            </a:r>
            <a:r>
              <a:rPr sz="1000" spc="-5" dirty="0">
                <a:latin typeface="Georgia"/>
                <a:cs typeface="Georgia"/>
              </a:rPr>
              <a:t>design are: LCVs, </a:t>
            </a:r>
            <a:r>
              <a:rPr sz="1000" dirty="0">
                <a:latin typeface="Georgia"/>
                <a:cs typeface="Georgia"/>
              </a:rPr>
              <a:t>Two/ Three </a:t>
            </a:r>
            <a:r>
              <a:rPr sz="1000" spc="-5" dirty="0">
                <a:latin typeface="Georgia"/>
                <a:cs typeface="Georgia"/>
              </a:rPr>
              <a:t>axle </a:t>
            </a:r>
            <a:r>
              <a:rPr sz="1000" dirty="0">
                <a:latin typeface="Georgia"/>
                <a:cs typeface="Georgia"/>
              </a:rPr>
              <a:t>and Multi Axle </a:t>
            </a:r>
            <a:r>
              <a:rPr sz="1000" spc="-5" dirty="0">
                <a:latin typeface="Georgia"/>
                <a:cs typeface="Georgia"/>
              </a:rPr>
              <a:t>Trucks. </a:t>
            </a:r>
            <a:r>
              <a:rPr sz="1000" b="1" spc="-5" dirty="0">
                <a:latin typeface="Georgia"/>
                <a:cs typeface="Georgia"/>
              </a:rPr>
              <a:t>“Cumulative Standard Axles”  </a:t>
            </a:r>
            <a:r>
              <a:rPr sz="1000" b="1" dirty="0">
                <a:latin typeface="Georgia"/>
                <a:cs typeface="Georgia"/>
              </a:rPr>
              <a:t>(CSA) </a:t>
            </a:r>
            <a:r>
              <a:rPr sz="1000" dirty="0">
                <a:latin typeface="Georgia"/>
                <a:cs typeface="Georgia"/>
              </a:rPr>
              <a:t>are </a:t>
            </a:r>
            <a:r>
              <a:rPr sz="1000" spc="-5" dirty="0">
                <a:latin typeface="Georgia"/>
                <a:cs typeface="Georgia"/>
              </a:rPr>
              <a:t>calculated in accordance with </a:t>
            </a:r>
            <a:r>
              <a:rPr sz="100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guidelines </a:t>
            </a:r>
            <a:r>
              <a:rPr sz="1000" dirty="0">
                <a:latin typeface="Georgia"/>
                <a:cs typeface="Georgia"/>
              </a:rPr>
              <a:t>provided </a:t>
            </a:r>
            <a:r>
              <a:rPr sz="1000" spc="-5" dirty="0">
                <a:latin typeface="Georgia"/>
                <a:cs typeface="Georgia"/>
              </a:rPr>
              <a:t>in IRC: </a:t>
            </a:r>
            <a:r>
              <a:rPr sz="1000" dirty="0">
                <a:latin typeface="Georgia"/>
                <a:cs typeface="Georgia"/>
              </a:rPr>
              <a:t>37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2018 and </a:t>
            </a:r>
            <a:r>
              <a:rPr sz="1000" spc="-5" dirty="0">
                <a:latin typeface="Georgia"/>
                <a:cs typeface="Georgia"/>
              </a:rPr>
              <a:t>IRC: </a:t>
            </a:r>
            <a:r>
              <a:rPr sz="1000" dirty="0">
                <a:latin typeface="Georgia"/>
                <a:cs typeface="Georgia"/>
              </a:rPr>
              <a:t>81 </a:t>
            </a:r>
            <a:r>
              <a:rPr sz="1000" spc="5" dirty="0">
                <a:latin typeface="Georgia"/>
                <a:cs typeface="Georgia"/>
              </a:rPr>
              <a:t>– </a:t>
            </a:r>
            <a:r>
              <a:rPr sz="1000" dirty="0">
                <a:latin typeface="Georgia"/>
                <a:cs typeface="Georgia"/>
              </a:rPr>
              <a:t>1997. </a:t>
            </a:r>
            <a:r>
              <a:rPr sz="1000" spc="5" dirty="0">
                <a:latin typeface="Georgia"/>
                <a:cs typeface="Georgia"/>
              </a:rPr>
              <a:t>The  </a:t>
            </a:r>
            <a:r>
              <a:rPr sz="1000" dirty="0">
                <a:latin typeface="Georgia"/>
                <a:cs typeface="Georgia"/>
              </a:rPr>
              <a:t>overloaded </a:t>
            </a:r>
            <a:r>
              <a:rPr sz="1000" spc="-5" dirty="0">
                <a:latin typeface="Georgia"/>
                <a:cs typeface="Georgia"/>
              </a:rPr>
              <a:t>vehicles </a:t>
            </a:r>
            <a:r>
              <a:rPr sz="1000" spc="5" dirty="0">
                <a:latin typeface="Georgia"/>
                <a:cs typeface="Georgia"/>
              </a:rPr>
              <a:t>have </a:t>
            </a:r>
            <a:r>
              <a:rPr sz="1000" spc="-5" dirty="0">
                <a:latin typeface="Georgia"/>
                <a:cs typeface="Georgia"/>
              </a:rPr>
              <a:t>serious adverse impact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performance </a:t>
            </a:r>
            <a:r>
              <a:rPr sz="1000" spc="-10" dirty="0">
                <a:latin typeface="Georgia"/>
                <a:cs typeface="Georgia"/>
              </a:rPr>
              <a:t>of </a:t>
            </a:r>
            <a:r>
              <a:rPr sz="1000" spc="-5" dirty="0">
                <a:latin typeface="Georgia"/>
                <a:cs typeface="Georgia"/>
              </a:rPr>
              <a:t>pavement </a:t>
            </a:r>
            <a:r>
              <a:rPr sz="1000" b="1" spc="-5" dirty="0">
                <a:solidFill>
                  <a:srgbClr val="FF0000"/>
                </a:solidFill>
                <a:latin typeface="Georgia"/>
                <a:cs typeface="Georgia"/>
              </a:rPr>
              <a:t>(Tables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28 </a:t>
            </a:r>
            <a:r>
              <a:rPr sz="1000" b="1" spc="-10" dirty="0">
                <a:solidFill>
                  <a:srgbClr val="FF0000"/>
                </a:solidFill>
                <a:latin typeface="Georgia"/>
                <a:cs typeface="Georgia"/>
              </a:rPr>
              <a:t>to </a:t>
            </a:r>
            <a:r>
              <a:rPr sz="1000" b="1" dirty="0">
                <a:solidFill>
                  <a:srgbClr val="FF0000"/>
                </a:solidFill>
                <a:latin typeface="Georgia"/>
                <a:cs typeface="Georgia"/>
              </a:rPr>
              <a:t>30)</a:t>
            </a:r>
            <a:r>
              <a:rPr sz="1000" dirty="0">
                <a:latin typeface="Georgia"/>
                <a:cs typeface="Georgia"/>
              </a:rPr>
              <a:t>. </a:t>
            </a:r>
            <a:r>
              <a:rPr sz="1000" spc="-5" dirty="0">
                <a:latin typeface="Georgia"/>
                <a:cs typeface="Georgia"/>
              </a:rPr>
              <a:t>It </a:t>
            </a:r>
            <a:r>
              <a:rPr sz="1000" spc="5" dirty="0">
                <a:latin typeface="Georgia"/>
                <a:cs typeface="Georgia"/>
              </a:rPr>
              <a:t>has  </a:t>
            </a:r>
            <a:r>
              <a:rPr sz="1000" dirty="0">
                <a:latin typeface="Georgia"/>
                <a:cs typeface="Georgia"/>
              </a:rPr>
              <a:t>been </a:t>
            </a:r>
            <a:r>
              <a:rPr sz="1000" spc="-5" dirty="0">
                <a:latin typeface="Georgia"/>
                <a:cs typeface="Georgia"/>
              </a:rPr>
              <a:t>ascertained </a:t>
            </a:r>
            <a:r>
              <a:rPr sz="1000" dirty="0">
                <a:latin typeface="Georgia"/>
                <a:cs typeface="Georgia"/>
              </a:rPr>
              <a:t>that the </a:t>
            </a:r>
            <a:r>
              <a:rPr sz="1000" spc="-5" dirty="0">
                <a:latin typeface="Georgia"/>
                <a:cs typeface="Georgia"/>
              </a:rPr>
              <a:t>damaging </a:t>
            </a:r>
            <a:r>
              <a:rPr sz="1000" spc="-10" dirty="0">
                <a:latin typeface="Georgia"/>
                <a:cs typeface="Georgia"/>
              </a:rPr>
              <a:t>effect of </a:t>
            </a:r>
            <a:r>
              <a:rPr sz="1000" spc="-5" dirty="0">
                <a:latin typeface="Georgia"/>
                <a:cs typeface="Georgia"/>
              </a:rPr>
              <a:t>axles </a:t>
            </a:r>
            <a:r>
              <a:rPr sz="1000" spc="5" dirty="0">
                <a:latin typeface="Georgia"/>
                <a:cs typeface="Georgia"/>
              </a:rPr>
              <a:t>on </a:t>
            </a:r>
            <a:r>
              <a:rPr sz="1000" spc="-5" dirty="0">
                <a:latin typeface="Georgia"/>
                <a:cs typeface="Georgia"/>
              </a:rPr>
              <a:t>flexible pavement is approximately proportional </a:t>
            </a:r>
            <a:r>
              <a:rPr sz="1000" spc="5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the  fourth </a:t>
            </a:r>
            <a:r>
              <a:rPr sz="1000" spc="-5" dirty="0">
                <a:latin typeface="Georgia"/>
                <a:cs typeface="Georgia"/>
              </a:rPr>
              <a:t>power </a:t>
            </a:r>
            <a:r>
              <a:rPr sz="1000" spc="5" dirty="0">
                <a:latin typeface="Georgia"/>
                <a:cs typeface="Georgia"/>
              </a:rPr>
              <a:t>of </a:t>
            </a:r>
            <a:r>
              <a:rPr sz="1000" spc="10" dirty="0">
                <a:latin typeface="Georgia"/>
                <a:cs typeface="Georgia"/>
              </a:rPr>
              <a:t>the </a:t>
            </a:r>
            <a:r>
              <a:rPr sz="1000" spc="-5" dirty="0">
                <a:latin typeface="Georgia"/>
                <a:cs typeface="Georgia"/>
              </a:rPr>
              <a:t>axle load </a:t>
            </a:r>
            <a:r>
              <a:rPr sz="1000" i="1" spc="-5" dirty="0">
                <a:latin typeface="Georgia"/>
                <a:cs typeface="Georgia"/>
              </a:rPr>
              <a:t>(IRC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dirty="0">
                <a:latin typeface="Georgia"/>
                <a:cs typeface="Georgia"/>
              </a:rPr>
              <a:t>37 </a:t>
            </a:r>
            <a:r>
              <a:rPr sz="1000" i="1" spc="5" dirty="0">
                <a:latin typeface="Georgia"/>
                <a:cs typeface="Georgia"/>
              </a:rPr>
              <a:t>– </a:t>
            </a:r>
            <a:r>
              <a:rPr sz="1000" i="1" spc="-5" dirty="0">
                <a:latin typeface="Georgia"/>
                <a:cs typeface="Georgia"/>
              </a:rPr>
              <a:t>2018 Clause </a:t>
            </a:r>
            <a:r>
              <a:rPr sz="1000" i="1" dirty="0">
                <a:latin typeface="Georgia"/>
                <a:cs typeface="Georgia"/>
              </a:rPr>
              <a:t>No.</a:t>
            </a:r>
            <a:r>
              <a:rPr sz="1000" i="1" spc="-95" dirty="0">
                <a:latin typeface="Georgia"/>
                <a:cs typeface="Georgia"/>
              </a:rPr>
              <a:t> </a:t>
            </a:r>
            <a:r>
              <a:rPr sz="1000" i="1" dirty="0">
                <a:latin typeface="Georgia"/>
                <a:cs typeface="Georgia"/>
              </a:rPr>
              <a:t>4.4.3)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1329" y="5332476"/>
            <a:ext cx="2910844" cy="2039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35903" y="5332476"/>
            <a:ext cx="2767594" cy="2039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100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198473" y="1033525"/>
          <a:ext cx="5543550" cy="402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/>
                <a:gridCol w="1448435"/>
                <a:gridCol w="3719829"/>
              </a:tblGrid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19"/>
                        </a:lnSpc>
                      </a:pPr>
                      <a:r>
                        <a:rPr sz="9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 Name: Anganwadi</a:t>
                      </a:r>
                      <a:r>
                        <a:rPr sz="900" b="1" spc="-70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Kendra</a:t>
                      </a:r>
                      <a:endParaRPr sz="9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ts val="1040"/>
                        </a:lnSpc>
                      </a:pP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Village: </a:t>
                      </a:r>
                      <a:r>
                        <a:rPr sz="900" b="1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Janbo</a:t>
                      </a:r>
                      <a:r>
                        <a:rPr sz="900" b="1" spc="-3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Basti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171041" y="1609978"/>
          <a:ext cx="5598795" cy="6966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984"/>
                <a:gridCol w="1506219"/>
                <a:gridCol w="3567429"/>
              </a:tblGrid>
              <a:tr h="179831">
                <a:tc gridSpan="3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Village: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Mosing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2">
                <a:tc gridSpan="3">
                  <a:txBody>
                    <a:bodyPr/>
                    <a:lstStyle/>
                    <a:p>
                      <a:pPr marL="3175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Place/ </a:t>
                      </a:r>
                      <a:r>
                        <a:rPr sz="10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 </a:t>
                      </a: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Name: Projected</a:t>
                      </a:r>
                      <a:r>
                        <a:rPr sz="1000" b="1" spc="-20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1">
                <a:tc gridSpan="3">
                  <a:txBody>
                    <a:bodyPr/>
                    <a:lstStyle/>
                    <a:p>
                      <a:pPr marL="3175" algn="ctr">
                        <a:lnSpc>
                          <a:spcPts val="1075"/>
                        </a:lnSpc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Date/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Month/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Year: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25/ 03/</a:t>
                      </a:r>
                      <a:r>
                        <a:rPr sz="10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2400">
                <a:tc gridSpan="3">
                  <a:txBody>
                    <a:bodyPr/>
                    <a:lstStyle/>
                    <a:p>
                      <a:pPr marL="4445" algn="ctr">
                        <a:lnSpc>
                          <a:spcPts val="110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Time: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2: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45</a:t>
                      </a: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PM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2">
                <a:tc gridSpan="3">
                  <a:txBody>
                    <a:bodyPr/>
                    <a:lstStyle/>
                    <a:p>
                      <a:pPr marL="1905" algn="ctr">
                        <a:lnSpc>
                          <a:spcPts val="1075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“Focus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Group Discussions” (FGD) Number: 02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5655">
                <a:tc>
                  <a:txBody>
                    <a:bodyPr/>
                    <a:lstStyle/>
                    <a:p>
                      <a:pPr marL="161290">
                        <a:lnSpc>
                          <a:spcPts val="111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142875">
                        <a:lnSpc>
                          <a:spcPts val="1115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Name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137413">
                <a:tc>
                  <a:txBody>
                    <a:bodyPr/>
                    <a:lstStyle/>
                    <a:p>
                      <a:pPr marL="254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Deepak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Malhotra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29055" marR="941705" indent="-375285">
                        <a:lnSpc>
                          <a:spcPct val="188900"/>
                        </a:lnSpc>
                        <a:spcBef>
                          <a:spcPts val="795"/>
                        </a:spcBef>
                      </a:pPr>
                      <a:r>
                        <a:rPr sz="9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 Name: Projected</a:t>
                      </a:r>
                      <a:r>
                        <a:rPr sz="900" b="1" spc="-10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 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Village:</a:t>
                      </a:r>
                      <a:r>
                        <a:rPr sz="9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Mosing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5080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5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Kuldeep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Raina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Hiranand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Verma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Kulbhushan</a:t>
                      </a:r>
                      <a:r>
                        <a:rPr sz="900" i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Rajak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Gyan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Prakash</a:t>
                      </a:r>
                      <a:r>
                        <a:rPr sz="900" i="1" spc="-1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Gupta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marL="2540"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5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Hari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Naryan</a:t>
                      </a:r>
                      <a:r>
                        <a:rPr sz="900" i="1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Handa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Praful Kumar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Mishra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Sakshi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Chauhan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493">
                <a:tc>
                  <a:txBody>
                    <a:bodyPr/>
                    <a:lstStyle/>
                    <a:p>
                      <a:pPr marL="2540" algn="ctr">
                        <a:lnSpc>
                          <a:spcPts val="96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96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Kangna</a:t>
                      </a:r>
                      <a:r>
                        <a:rPr sz="900" i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Rainawat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571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Pritty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Zinta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Ram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Payari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6985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Prabha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Davi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Kanchan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Kumari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Sheetal</a:t>
                      </a:r>
                      <a:r>
                        <a:rPr sz="900" i="1" spc="-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Matwali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57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Sonakshi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Sinha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/>
          <p:nvPr/>
        </p:nvSpPr>
        <p:spPr>
          <a:xfrm>
            <a:off x="3299455" y="2726433"/>
            <a:ext cx="3371096" cy="2700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9459" y="5487923"/>
            <a:ext cx="3374135" cy="2670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172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238097" y="2304922"/>
          <a:ext cx="5461635" cy="7119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655"/>
                <a:gridCol w="1317625"/>
                <a:gridCol w="3720465"/>
              </a:tblGrid>
              <a:tr h="176784">
                <a:tc gridSpan="3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Village: </a:t>
                      </a:r>
                      <a:r>
                        <a:rPr sz="1000" b="1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Moying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2400">
                <a:tc gridSpan="3">
                  <a:txBody>
                    <a:bodyPr/>
                    <a:lstStyle/>
                    <a:p>
                      <a:pPr marL="2540" algn="ctr">
                        <a:lnSpc>
                          <a:spcPts val="1100"/>
                        </a:lnSpc>
                      </a:pPr>
                      <a:r>
                        <a:rPr sz="10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Place/ </a:t>
                      </a:r>
                      <a:r>
                        <a:rPr sz="10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 Name</a:t>
                      </a:r>
                      <a:r>
                        <a:rPr sz="9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: </a:t>
                      </a:r>
                      <a:r>
                        <a:rPr sz="9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Projected</a:t>
                      </a:r>
                      <a:r>
                        <a:rPr sz="900" b="1" spc="-40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605">
                <a:tc gridSpan="3">
                  <a:txBody>
                    <a:bodyPr/>
                    <a:lstStyle/>
                    <a:p>
                      <a:pPr marL="6350" algn="ctr">
                        <a:lnSpc>
                          <a:spcPts val="1080"/>
                        </a:lnSpc>
                      </a:pPr>
                      <a:r>
                        <a:rPr sz="1000" b="1" spc="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Date/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Month/ </a:t>
                      </a: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Year: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26/ 03/</a:t>
                      </a:r>
                      <a:r>
                        <a:rPr sz="10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2020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49351">
                <a:tc gridSpan="3">
                  <a:txBody>
                    <a:bodyPr/>
                    <a:lstStyle/>
                    <a:p>
                      <a:pPr marL="1270" algn="ctr">
                        <a:lnSpc>
                          <a:spcPts val="1075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Time: 3: 45 </a:t>
                      </a:r>
                      <a:r>
                        <a:rPr sz="1000" b="1" spc="-1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PM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52400">
                <a:tc gridSpan="3">
                  <a:txBody>
                    <a:bodyPr/>
                    <a:lstStyle/>
                    <a:p>
                      <a:pPr marL="5080" algn="ctr">
                        <a:lnSpc>
                          <a:spcPts val="110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“Focus </a:t>
                      </a: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Group Discussions” (FGD) Number: 03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5655">
                <a:tc>
                  <a:txBody>
                    <a:bodyPr/>
                    <a:lstStyle/>
                    <a:p>
                      <a:pPr marL="112395">
                        <a:lnSpc>
                          <a:spcPts val="110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Sr.</a:t>
                      </a:r>
                      <a:endParaRPr sz="1000">
                        <a:latin typeface="Georgia"/>
                        <a:cs typeface="Georgia"/>
                      </a:endParaRPr>
                    </a:p>
                    <a:p>
                      <a:pPr marL="93980">
                        <a:lnSpc>
                          <a:spcPts val="1130"/>
                        </a:lnSpc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Name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00" b="1" spc="-5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558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78155" marR="255270" indent="-216535">
                        <a:lnSpc>
                          <a:spcPts val="1010"/>
                        </a:lnSpc>
                        <a:spcBef>
                          <a:spcPts val="30"/>
                        </a:spcBef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Sudhanshu  Kumar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02080" marR="1016635" indent="-372110">
                        <a:lnSpc>
                          <a:spcPct val="189200"/>
                        </a:lnSpc>
                        <a:spcBef>
                          <a:spcPts val="840"/>
                        </a:spcBef>
                      </a:pPr>
                      <a:r>
                        <a:rPr sz="900" b="1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Place Name: Projected</a:t>
                      </a:r>
                      <a:r>
                        <a:rPr sz="900" b="1" spc="-9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AFEF"/>
                          </a:solidFill>
                          <a:latin typeface="Georgia"/>
                          <a:cs typeface="Georgia"/>
                        </a:rPr>
                        <a:t>Road 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Village:</a:t>
                      </a:r>
                      <a:r>
                        <a:rPr sz="900" b="1" spc="-20" dirty="0">
                          <a:solidFill>
                            <a:srgbClr val="FF000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66"/>
                          </a:solidFill>
                          <a:latin typeface="Georgia"/>
                          <a:cs typeface="Georgia"/>
                        </a:rPr>
                        <a:t>Moying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388"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Shyam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Lal</a:t>
                      </a:r>
                      <a:r>
                        <a:rPr sz="900" i="1" spc="-10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Gupta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264">
                <a:tc>
                  <a:txBody>
                    <a:bodyPr/>
                    <a:lstStyle/>
                    <a:p>
                      <a:pPr marL="1905"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5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Manish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Gupta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Vinod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Bundela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5080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Karan</a:t>
                      </a:r>
                      <a:r>
                        <a:rPr sz="900" i="1" spc="-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Ojha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marL="5080"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6.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55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Vishal</a:t>
                      </a:r>
                      <a:r>
                        <a:rPr sz="900" i="1" spc="-5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Agarwal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7.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ts val="980"/>
                        </a:lnSpc>
                      </a:pPr>
                      <a:r>
                        <a:rPr sz="900" i="1" spc="5" dirty="0">
                          <a:latin typeface="Georgia"/>
                          <a:cs typeface="Georgia"/>
                        </a:rPr>
                        <a:t>Mr.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Shubham</a:t>
                      </a:r>
                      <a:r>
                        <a:rPr sz="900" i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Sharma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8.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Kavita</a:t>
                      </a:r>
                      <a:r>
                        <a:rPr sz="900" i="1" spc="-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Saxena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3255">
                <a:tc>
                  <a:txBody>
                    <a:bodyPr/>
                    <a:lstStyle/>
                    <a:p>
                      <a:pPr marL="5080" algn="ctr">
                        <a:lnSpc>
                          <a:spcPts val="103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9.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03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Surbhi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Singh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365">
                <a:tc>
                  <a:txBody>
                    <a:bodyPr/>
                    <a:lstStyle/>
                    <a:p>
                      <a:pPr marL="8255" algn="ctr">
                        <a:lnSpc>
                          <a:spcPts val="96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10.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6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Rosey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Punjabi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825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11.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Kanya</a:t>
                      </a:r>
                      <a:r>
                        <a:rPr sz="900" i="1" spc="-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Kumari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381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80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Lilawati</a:t>
                      </a:r>
                      <a:r>
                        <a:rPr sz="900" i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Devi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">
                <a:tc>
                  <a:txBody>
                    <a:bodyPr/>
                    <a:lstStyle/>
                    <a:p>
                      <a:pPr marL="3810" algn="ctr">
                        <a:lnSpc>
                          <a:spcPts val="95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55"/>
                        </a:lnSpc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Mrs.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Kalawati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Shukla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698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Sweety</a:t>
                      </a:r>
                      <a:r>
                        <a:rPr sz="900" i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spc="-5" dirty="0">
                          <a:latin typeface="Georgia"/>
                          <a:cs typeface="Georgia"/>
                        </a:rPr>
                        <a:t>Agarwal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94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15.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75615" marR="247650" indent="-216535">
                        <a:lnSpc>
                          <a:spcPts val="1030"/>
                        </a:lnSpc>
                        <a:spcBef>
                          <a:spcPts val="88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Miss </a:t>
                      </a:r>
                      <a:r>
                        <a:rPr sz="900" i="1" spc="5" dirty="0">
                          <a:latin typeface="Georgia"/>
                          <a:cs typeface="Georgia"/>
                        </a:rPr>
                        <a:t>Preeti</a:t>
                      </a:r>
                      <a:r>
                        <a:rPr sz="900" i="1" spc="-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i="1" dirty="0">
                          <a:latin typeface="Georgia"/>
                          <a:cs typeface="Georgia"/>
                        </a:rPr>
                        <a:t>Das  Mohan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979932" y="1059179"/>
            <a:ext cx="694944" cy="1101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63247" y="1059179"/>
            <a:ext cx="655361" cy="1101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85644" y="1065269"/>
            <a:ext cx="713231" cy="1095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65912" y="1059179"/>
            <a:ext cx="701079" cy="1101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46220" y="1059179"/>
            <a:ext cx="704087" cy="1101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26508" y="1056125"/>
            <a:ext cx="713231" cy="11049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06785" y="1062215"/>
            <a:ext cx="643149" cy="10988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32209" y="1059160"/>
            <a:ext cx="670580" cy="11018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95244" y="3439665"/>
            <a:ext cx="3511295" cy="27462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95244" y="6240777"/>
            <a:ext cx="3511295" cy="27645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173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991" y="319531"/>
            <a:ext cx="2149475" cy="461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4200"/>
              </a:lnSpc>
              <a:spcBef>
                <a:spcPts val="140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3126" y="346963"/>
            <a:ext cx="2751455" cy="4083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21970" marR="11430" indent="-509905">
              <a:lnSpc>
                <a:spcPts val="910"/>
              </a:lnSpc>
              <a:spcBef>
                <a:spcPts val="16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27473" y="72262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7473" y="73786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2" y="0"/>
                </a:moveTo>
                <a:lnTo>
                  <a:pt x="0" y="0"/>
                </a:lnTo>
                <a:lnTo>
                  <a:pt x="0" y="3048"/>
                </a:lnTo>
                <a:lnTo>
                  <a:pt x="134112" y="3048"/>
                </a:lnTo>
                <a:lnTo>
                  <a:pt x="134112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1585" y="72262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585" y="73786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9497" y="72262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497" y="737869"/>
            <a:ext cx="92075" cy="3175"/>
          </a:xfrm>
          <a:custGeom>
            <a:avLst/>
            <a:gdLst/>
            <a:ahLst/>
            <a:cxnLst/>
            <a:rect l="l" t="t" r="r" b="b"/>
            <a:pathLst>
              <a:path w="92075" h="3175">
                <a:moveTo>
                  <a:pt x="91744" y="0"/>
                </a:moveTo>
                <a:lnTo>
                  <a:pt x="0" y="0"/>
                </a:lnTo>
                <a:lnTo>
                  <a:pt x="0" y="3048"/>
                </a:lnTo>
                <a:lnTo>
                  <a:pt x="91744" y="3048"/>
                </a:lnTo>
                <a:lnTo>
                  <a:pt x="9174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1903" y="72262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1903" y="73786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486" y="72262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2486" y="73786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88686" y="72262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8686" y="73786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0609" y="72262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0609" y="73786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54241" y="72262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54241" y="73786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9585" y="72262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9585" y="73786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2136" y="826261"/>
            <a:ext cx="647065" cy="6350"/>
          </a:xfrm>
          <a:custGeom>
            <a:avLst/>
            <a:gdLst/>
            <a:ahLst/>
            <a:cxnLst/>
            <a:rect l="l" t="t" r="r" b="b"/>
            <a:pathLst>
              <a:path w="647065" h="6350">
                <a:moveTo>
                  <a:pt x="646480" y="0"/>
                </a:moveTo>
                <a:lnTo>
                  <a:pt x="0" y="0"/>
                </a:lnTo>
                <a:lnTo>
                  <a:pt x="0" y="6096"/>
                </a:lnTo>
                <a:lnTo>
                  <a:pt x="646480" y="6096"/>
                </a:lnTo>
                <a:lnTo>
                  <a:pt x="646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85594" y="826261"/>
            <a:ext cx="2339340" cy="6350"/>
          </a:xfrm>
          <a:custGeom>
            <a:avLst/>
            <a:gdLst/>
            <a:ahLst/>
            <a:cxnLst/>
            <a:rect l="l" t="t" r="r" b="b"/>
            <a:pathLst>
              <a:path w="2339340" h="6350">
                <a:moveTo>
                  <a:pt x="2339085" y="0"/>
                </a:moveTo>
                <a:lnTo>
                  <a:pt x="0" y="0"/>
                </a:lnTo>
                <a:lnTo>
                  <a:pt x="0" y="6096"/>
                </a:lnTo>
                <a:lnTo>
                  <a:pt x="2339085" y="6096"/>
                </a:lnTo>
                <a:lnTo>
                  <a:pt x="2339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21505" y="826261"/>
            <a:ext cx="3064510" cy="6350"/>
          </a:xfrm>
          <a:custGeom>
            <a:avLst/>
            <a:gdLst/>
            <a:ahLst/>
            <a:cxnLst/>
            <a:rect l="l" t="t" r="r" b="b"/>
            <a:pathLst>
              <a:path w="3064509" h="6350">
                <a:moveTo>
                  <a:pt x="3064509" y="0"/>
                </a:moveTo>
                <a:lnTo>
                  <a:pt x="0" y="0"/>
                </a:lnTo>
                <a:lnTo>
                  <a:pt x="0" y="6096"/>
                </a:lnTo>
                <a:lnTo>
                  <a:pt x="3064509" y="6096"/>
                </a:lnTo>
                <a:lnTo>
                  <a:pt x="3064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856" y="9448495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408" y="0"/>
                </a:moveTo>
                <a:lnTo>
                  <a:pt x="0" y="0"/>
                </a:lnTo>
                <a:lnTo>
                  <a:pt x="0" y="6095"/>
                </a:lnTo>
                <a:lnTo>
                  <a:pt x="451408" y="6095"/>
                </a:lnTo>
                <a:lnTo>
                  <a:pt x="451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5386" y="9448495"/>
            <a:ext cx="3324225" cy="6350"/>
          </a:xfrm>
          <a:custGeom>
            <a:avLst/>
            <a:gdLst/>
            <a:ahLst/>
            <a:cxnLst/>
            <a:rect l="l" t="t" r="r" b="b"/>
            <a:pathLst>
              <a:path w="3324225" h="6350">
                <a:moveTo>
                  <a:pt x="3323844" y="0"/>
                </a:moveTo>
                <a:lnTo>
                  <a:pt x="0" y="0"/>
                </a:lnTo>
                <a:lnTo>
                  <a:pt x="0" y="6095"/>
                </a:lnTo>
                <a:lnTo>
                  <a:pt x="3323844" y="6095"/>
                </a:lnTo>
                <a:lnTo>
                  <a:pt x="33238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5327" y="9448495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25" y="299719"/>
            <a:ext cx="596176" cy="521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6908" y="956628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548889" y="1865502"/>
            <a:ext cx="283400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80"/>
              </a:lnSpc>
              <a:spcBef>
                <a:spcPts val="100"/>
              </a:spcBef>
            </a:pP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Georgia"/>
                <a:cs typeface="Georgia"/>
              </a:rPr>
              <a:t>***</a:t>
            </a:r>
            <a:endParaRPr sz="1700">
              <a:latin typeface="Georgia"/>
              <a:cs typeface="Georgia"/>
            </a:endParaRPr>
          </a:p>
          <a:p>
            <a:pPr marL="3175" algn="ctr">
              <a:lnSpc>
                <a:spcPts val="1980"/>
              </a:lnSpc>
            </a:pP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00AFEF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***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solidFill>
                  <a:srgbClr val="FF3399"/>
                </a:solidFill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r>
              <a:rPr sz="1700" b="1" i="1" u="dbl" spc="-5" dirty="0">
                <a:uFill>
                  <a:solidFill>
                    <a:srgbClr val="000000"/>
                  </a:solidFill>
                </a:uFill>
                <a:latin typeface="Georgia"/>
                <a:cs typeface="Georgia"/>
              </a:rPr>
              <a:t>*</a:t>
            </a:r>
            <a:endParaRPr sz="17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55547" y="1223771"/>
            <a:ext cx="1481328" cy="1060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54064" y="1353141"/>
            <a:ext cx="1432486" cy="95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2971" y="1847331"/>
            <a:ext cx="959628" cy="600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3647" y="9793652"/>
            <a:ext cx="1950720" cy="226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z="700" b="1" spc="-10" dirty="0">
                <a:latin typeface="Georgia"/>
                <a:cs typeface="Georgia"/>
              </a:rPr>
              <a:t>HIGHWAY </a:t>
            </a:r>
            <a:r>
              <a:rPr sz="700" b="1" spc="-5" dirty="0">
                <a:latin typeface="Georgia"/>
                <a:cs typeface="Georgia"/>
              </a:rPr>
              <a:t>ENGINEERING CONSULTANT  </a:t>
            </a:r>
            <a:r>
              <a:rPr sz="700" b="1" spc="-10" dirty="0">
                <a:latin typeface="Georgia"/>
                <a:cs typeface="Georgia"/>
              </a:rPr>
              <a:t>BHOPAL</a:t>
            </a:r>
            <a:r>
              <a:rPr sz="700" b="1" spc="10" dirty="0">
                <a:latin typeface="Georgia"/>
                <a:cs typeface="Georgia"/>
              </a:rPr>
              <a:t> </a:t>
            </a:r>
            <a:r>
              <a:rPr sz="700" b="1" spc="-5" dirty="0">
                <a:latin typeface="Georgia"/>
                <a:cs typeface="Georgia"/>
              </a:rPr>
              <a:t>(MP)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74485" y="9880008"/>
            <a:ext cx="74422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Georgia"/>
                <a:cs typeface="Georgia"/>
              </a:rPr>
              <a:t>P a g e</a:t>
            </a:r>
            <a:r>
              <a:rPr sz="800" spc="25" dirty="0">
                <a:latin typeface="Georgia"/>
                <a:cs typeface="Georgia"/>
              </a:rPr>
              <a:t> </a:t>
            </a:r>
            <a:r>
              <a:rPr sz="800" spc="-10" dirty="0">
                <a:latin typeface="Georgia"/>
                <a:cs typeface="Georgia"/>
              </a:rPr>
              <a:t>|1-</a:t>
            </a:r>
            <a:r>
              <a:rPr sz="800" b="1" spc="-10" dirty="0">
                <a:latin typeface="Georgia"/>
                <a:cs typeface="Georgia"/>
              </a:rPr>
              <a:t>174</a:t>
            </a:r>
            <a:endParaRPr sz="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877" y="212852"/>
            <a:ext cx="2149475" cy="464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35"/>
              </a:spcBef>
            </a:pPr>
            <a:r>
              <a:rPr sz="600" b="1" i="1" spc="-5" dirty="0">
                <a:latin typeface="Georgia"/>
                <a:cs typeface="Georgia"/>
              </a:rPr>
              <a:t>Consultancy Services </a:t>
            </a:r>
            <a:r>
              <a:rPr sz="600" b="1" i="1" dirty="0">
                <a:latin typeface="Georgia"/>
                <a:cs typeface="Georgia"/>
              </a:rPr>
              <a:t>for Project </a:t>
            </a:r>
            <a:r>
              <a:rPr sz="600" b="1" i="1" spc="-5" dirty="0">
                <a:latin typeface="Georgia"/>
                <a:cs typeface="Georgia"/>
              </a:rPr>
              <a:t>Management  including Construction </a:t>
            </a:r>
            <a:r>
              <a:rPr sz="600" b="1" i="1" dirty="0">
                <a:latin typeface="Georgia"/>
                <a:cs typeface="Georgia"/>
              </a:rPr>
              <a:t>of High </a:t>
            </a:r>
            <a:r>
              <a:rPr sz="600" b="1" i="1" spc="-5" dirty="0">
                <a:latin typeface="Georgia"/>
                <a:cs typeface="Georgia"/>
              </a:rPr>
              <a:t>Altitude Hill </a:t>
            </a:r>
            <a:r>
              <a:rPr sz="600" b="1" i="1" dirty="0">
                <a:latin typeface="Georgia"/>
                <a:cs typeface="Georgia"/>
              </a:rPr>
              <a:t>Roads </a:t>
            </a:r>
            <a:r>
              <a:rPr sz="600" b="1" i="1" spc="-10" dirty="0">
                <a:latin typeface="Georgia"/>
                <a:cs typeface="Georgia"/>
              </a:rPr>
              <a:t>to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“Border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Road</a:t>
            </a:r>
            <a:r>
              <a:rPr sz="600" b="1" i="1" spc="13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Organisation” 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(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B</a:t>
            </a:r>
            <a:r>
              <a:rPr sz="600" b="1" i="1" spc="-5" dirty="0">
                <a:solidFill>
                  <a:srgbClr val="00AFEF"/>
                </a:solidFill>
                <a:latin typeface="Georgia"/>
                <a:cs typeface="Georgia"/>
              </a:rPr>
              <a:t>R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O</a:t>
            </a:r>
            <a:r>
              <a:rPr sz="600" b="1" i="1" spc="-5" dirty="0">
                <a:solidFill>
                  <a:srgbClr val="FF0000"/>
                </a:solidFill>
                <a:latin typeface="Georgia"/>
                <a:cs typeface="Georgia"/>
              </a:rPr>
              <a:t>) </a:t>
            </a:r>
            <a:r>
              <a:rPr sz="600" b="1" i="1" spc="-5" dirty="0">
                <a:latin typeface="Georgia"/>
                <a:cs typeface="Georgia"/>
              </a:rPr>
              <a:t>under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Ditte 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Dimme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10" dirty="0">
                <a:solidFill>
                  <a:srgbClr val="FF0066"/>
                </a:solidFill>
                <a:latin typeface="Georgia"/>
                <a:cs typeface="Georgia"/>
              </a:rPr>
              <a:t>Moying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– </a:t>
            </a:r>
            <a:r>
              <a:rPr sz="600" b="1" i="1" spc="-5" dirty="0">
                <a:solidFill>
                  <a:srgbClr val="FF0066"/>
                </a:solidFill>
                <a:latin typeface="Georgia"/>
                <a:cs typeface="Georgia"/>
              </a:rPr>
              <a:t>Migging </a:t>
            </a:r>
            <a:r>
              <a:rPr sz="600" b="1" i="1" dirty="0">
                <a:solidFill>
                  <a:srgbClr val="FF0066"/>
                </a:solidFill>
                <a:latin typeface="Georgia"/>
                <a:cs typeface="Georgia"/>
              </a:rPr>
              <a:t>Road </a:t>
            </a:r>
            <a:r>
              <a:rPr sz="600" b="1" i="1" spc="-5" dirty="0">
                <a:latin typeface="Georgia"/>
                <a:cs typeface="Georgia"/>
              </a:rPr>
              <a:t>in the </a:t>
            </a:r>
            <a:r>
              <a:rPr sz="600" b="1" i="1" spc="-10" dirty="0">
                <a:latin typeface="Georgia"/>
                <a:cs typeface="Georgia"/>
              </a:rPr>
              <a:t>State</a:t>
            </a:r>
            <a:r>
              <a:rPr sz="600" b="1" i="1" spc="130" dirty="0">
                <a:latin typeface="Georgia"/>
                <a:cs typeface="Georgia"/>
              </a:rPr>
              <a:t> </a:t>
            </a:r>
            <a:r>
              <a:rPr sz="600" b="1" i="1" dirty="0">
                <a:latin typeface="Georgia"/>
                <a:cs typeface="Georgia"/>
              </a:rPr>
              <a:t>of  </a:t>
            </a:r>
            <a:r>
              <a:rPr sz="600" b="1" i="1" spc="-5" dirty="0">
                <a:latin typeface="Georgia"/>
                <a:cs typeface="Georgia"/>
              </a:rPr>
              <a:t>Arunachal Prade</a:t>
            </a:r>
            <a:r>
              <a:rPr sz="600" b="1" spc="-5" dirty="0">
                <a:latin typeface="Times New Roman"/>
                <a:cs typeface="Times New Roman"/>
              </a:rPr>
              <a:t>s</a:t>
            </a:r>
            <a:r>
              <a:rPr sz="600" b="1" i="1" spc="-5" dirty="0">
                <a:latin typeface="Georgia"/>
                <a:cs typeface="Georgia"/>
              </a:rPr>
              <a:t>h 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Package </a:t>
            </a:r>
            <a:r>
              <a:rPr sz="600" b="1" i="1" dirty="0">
                <a:solidFill>
                  <a:srgbClr val="00AFEF"/>
                </a:solidFill>
                <a:latin typeface="Georgia"/>
                <a:cs typeface="Georgia"/>
              </a:rPr>
              <a:t>–</a:t>
            </a:r>
            <a:r>
              <a:rPr sz="600" b="1" i="1" spc="-10" dirty="0">
                <a:solidFill>
                  <a:srgbClr val="00AFEF"/>
                </a:solidFill>
                <a:latin typeface="Georgia"/>
                <a:cs typeface="Georgia"/>
              </a:rPr>
              <a:t> III</a:t>
            </a:r>
            <a:r>
              <a:rPr sz="600" b="1" i="1" spc="-10" dirty="0">
                <a:latin typeface="Georgia"/>
                <a:cs typeface="Georgia"/>
              </a:rPr>
              <a:t>.</a:t>
            </a:r>
            <a:endParaRPr sz="6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735" y="243332"/>
            <a:ext cx="2751455" cy="405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21334" marR="11430" indent="-509270">
              <a:lnSpc>
                <a:spcPts val="890"/>
              </a:lnSpc>
              <a:spcBef>
                <a:spcPts val="180"/>
              </a:spcBef>
            </a:pP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“Initial Environmental Examination” (IEE)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Report, 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Ditte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Dimme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Moying </a:t>
            </a:r>
            <a:r>
              <a:rPr sz="800" b="1" i="1" spc="-10" dirty="0">
                <a:solidFill>
                  <a:srgbClr val="FF0000"/>
                </a:solidFill>
                <a:latin typeface="Georgia"/>
                <a:cs typeface="Georgia"/>
              </a:rPr>
              <a:t>–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Migging</a:t>
            </a:r>
            <a:r>
              <a:rPr sz="800" b="1" i="1" spc="2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800" b="1" i="1" spc="-5" dirty="0">
                <a:solidFill>
                  <a:srgbClr val="FF0000"/>
                </a:solidFill>
                <a:latin typeface="Georgia"/>
                <a:cs typeface="Georgia"/>
              </a:rPr>
              <a:t>Road,</a:t>
            </a:r>
            <a:endParaRPr sz="800">
              <a:latin typeface="Georgia"/>
              <a:cs typeface="Georgia"/>
            </a:endParaRPr>
          </a:p>
          <a:p>
            <a:pPr marL="45720">
              <a:lnSpc>
                <a:spcPts val="1125"/>
              </a:lnSpc>
            </a:pPr>
            <a:r>
              <a:rPr sz="1000" b="1" i="1" u="dbl" dirty="0">
                <a:solidFill>
                  <a:srgbClr val="FF0066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dirty="0">
                <a:solidFill>
                  <a:srgbClr val="00AFEF"/>
                </a:solidFill>
                <a:uFill>
                  <a:solidFill>
                    <a:srgbClr val="FF0066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dirty="0">
                <a:solidFill>
                  <a:srgbClr val="FF0066"/>
                </a:solidFill>
                <a:latin typeface="Georgia"/>
                <a:cs typeface="Georgia"/>
              </a:rPr>
              <a:t>O 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(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P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O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J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E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C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T </a:t>
            </a:r>
            <a:r>
              <a:rPr sz="1000" b="1" i="1" u="dbl" spc="5" dirty="0">
                <a:solidFill>
                  <a:srgbClr val="FF0000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–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B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R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H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M</a:t>
            </a:r>
            <a:r>
              <a:rPr sz="1000" b="1" i="1" u="dbl" spc="-5" dirty="0">
                <a:solidFill>
                  <a:srgbClr val="00AFEF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A</a:t>
            </a:r>
            <a:r>
              <a:rPr sz="1000" b="1" i="1" u="dbl" spc="-5" dirty="0">
                <a:solidFill>
                  <a:srgbClr val="FF33CC"/>
                </a:solidFill>
                <a:uFill>
                  <a:solidFill>
                    <a:srgbClr val="FF33CC"/>
                  </a:solidFill>
                </a:uFill>
                <a:latin typeface="Georgia"/>
                <a:cs typeface="Georgia"/>
              </a:rPr>
              <a:t>N</a:t>
            </a:r>
            <a:r>
              <a:rPr sz="1000" b="1" i="1" spc="-5" dirty="0">
                <a:solidFill>
                  <a:srgbClr val="00AFEF"/>
                </a:solidFill>
                <a:latin typeface="Georgia"/>
                <a:cs typeface="Georgia"/>
              </a:rPr>
              <a:t>K</a:t>
            </a:r>
            <a:r>
              <a:rPr sz="1000" b="1" i="1" spc="-5" dirty="0">
                <a:solidFill>
                  <a:srgbClr val="FF33CC"/>
                </a:solidFill>
                <a:latin typeface="Georgia"/>
                <a:cs typeface="Georgia"/>
              </a:rPr>
              <a:t>) </a:t>
            </a:r>
            <a:r>
              <a:rPr sz="1000" b="1" i="1" spc="5" dirty="0">
                <a:solidFill>
                  <a:srgbClr val="FF0000"/>
                </a:solidFill>
                <a:latin typeface="Georgia"/>
                <a:cs typeface="Georgia"/>
              </a:rPr>
              <a:t>–</a:t>
            </a:r>
            <a:r>
              <a:rPr sz="1000" b="1" i="1" spc="-114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00" b="1" i="1" u="dbl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cs typeface="Georgia"/>
              </a:rPr>
              <a:t>Roads</a:t>
            </a:r>
            <a:r>
              <a:rPr sz="1000" b="1" i="1" spc="-5" dirty="0">
                <a:solidFill>
                  <a:srgbClr val="0000FF"/>
                </a:solidFill>
                <a:latin typeface="Georgia"/>
                <a:cs typeface="Georgia"/>
              </a:rPr>
              <a:t>,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1084" y="61594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1084" y="631189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416" y="0"/>
                </a:moveTo>
                <a:lnTo>
                  <a:pt x="0" y="0"/>
                </a:lnTo>
                <a:lnTo>
                  <a:pt x="0" y="3048"/>
                </a:lnTo>
                <a:lnTo>
                  <a:pt x="134416" y="3048"/>
                </a:lnTo>
                <a:lnTo>
                  <a:pt x="13441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5450" y="61594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5450" y="631189"/>
            <a:ext cx="58419" cy="3175"/>
          </a:xfrm>
          <a:custGeom>
            <a:avLst/>
            <a:gdLst/>
            <a:ahLst/>
            <a:cxnLst/>
            <a:rect l="l" t="t" r="r" b="b"/>
            <a:pathLst>
              <a:path w="58420" h="3175">
                <a:moveTo>
                  <a:pt x="57912" y="0"/>
                </a:moveTo>
                <a:lnTo>
                  <a:pt x="0" y="0"/>
                </a:lnTo>
                <a:lnTo>
                  <a:pt x="0" y="3048"/>
                </a:lnTo>
                <a:lnTo>
                  <a:pt x="57912" y="3048"/>
                </a:lnTo>
                <a:lnTo>
                  <a:pt x="57912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3361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3361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5385" y="61594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5385" y="631189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4" h="3175">
                <a:moveTo>
                  <a:pt x="100584" y="0"/>
                </a:moveTo>
                <a:lnTo>
                  <a:pt x="0" y="0"/>
                </a:lnTo>
                <a:lnTo>
                  <a:pt x="0" y="3048"/>
                </a:lnTo>
                <a:lnTo>
                  <a:pt x="100584" y="3048"/>
                </a:lnTo>
                <a:lnTo>
                  <a:pt x="1005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5970" y="61594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5970" y="631189"/>
            <a:ext cx="76200" cy="3175"/>
          </a:xfrm>
          <a:custGeom>
            <a:avLst/>
            <a:gdLst/>
            <a:ahLst/>
            <a:cxnLst/>
            <a:rect l="l" t="t" r="r" b="b"/>
            <a:pathLst>
              <a:path w="76200" h="3175">
                <a:moveTo>
                  <a:pt x="76200" y="0"/>
                </a:moveTo>
                <a:lnTo>
                  <a:pt x="0" y="0"/>
                </a:lnTo>
                <a:lnTo>
                  <a:pt x="0" y="3048"/>
                </a:lnTo>
                <a:lnTo>
                  <a:pt x="76200" y="3048"/>
                </a:lnTo>
                <a:lnTo>
                  <a:pt x="7620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2170" y="61594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2170" y="631189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39" h="3175">
                <a:moveTo>
                  <a:pt x="91439" y="0"/>
                </a:moveTo>
                <a:lnTo>
                  <a:pt x="0" y="0"/>
                </a:lnTo>
                <a:lnTo>
                  <a:pt x="0" y="3048"/>
                </a:lnTo>
                <a:lnTo>
                  <a:pt x="91439" y="3048"/>
                </a:lnTo>
                <a:lnTo>
                  <a:pt x="9143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24092" y="61594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631189"/>
            <a:ext cx="104139" cy="3175"/>
          </a:xfrm>
          <a:custGeom>
            <a:avLst/>
            <a:gdLst/>
            <a:ahLst/>
            <a:cxnLst/>
            <a:rect l="l" t="t" r="r" b="b"/>
            <a:pathLst>
              <a:path w="104139" h="3175">
                <a:moveTo>
                  <a:pt x="103632" y="0"/>
                </a:moveTo>
                <a:lnTo>
                  <a:pt x="0" y="0"/>
                </a:lnTo>
                <a:lnTo>
                  <a:pt x="0" y="3048"/>
                </a:lnTo>
                <a:lnTo>
                  <a:pt x="103632" y="3048"/>
                </a:lnTo>
                <a:lnTo>
                  <a:pt x="10363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7725" y="61594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7725" y="631189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85344" y="0"/>
                </a:moveTo>
                <a:lnTo>
                  <a:pt x="0" y="0"/>
                </a:lnTo>
                <a:lnTo>
                  <a:pt x="0" y="3048"/>
                </a:lnTo>
                <a:lnTo>
                  <a:pt x="85344" y="3048"/>
                </a:lnTo>
                <a:lnTo>
                  <a:pt x="85344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3069" y="61594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13069" y="631189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5" h="3175">
                <a:moveTo>
                  <a:pt x="124967" y="0"/>
                </a:moveTo>
                <a:lnTo>
                  <a:pt x="0" y="0"/>
                </a:lnTo>
                <a:lnTo>
                  <a:pt x="0" y="3048"/>
                </a:lnTo>
                <a:lnTo>
                  <a:pt x="124967" y="3048"/>
                </a:lnTo>
                <a:lnTo>
                  <a:pt x="12496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768" y="9957816"/>
            <a:ext cx="451484" cy="6350"/>
          </a:xfrm>
          <a:custGeom>
            <a:avLst/>
            <a:gdLst/>
            <a:ahLst/>
            <a:cxnLst/>
            <a:rect l="l" t="t" r="r" b="b"/>
            <a:pathLst>
              <a:path w="451484" h="6350">
                <a:moveTo>
                  <a:pt x="451104" y="0"/>
                </a:moveTo>
                <a:lnTo>
                  <a:pt x="0" y="0"/>
                </a:lnTo>
                <a:lnTo>
                  <a:pt x="0" y="6095"/>
                </a:lnTo>
                <a:lnTo>
                  <a:pt x="451104" y="6095"/>
                </a:lnTo>
                <a:lnTo>
                  <a:pt x="45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5872" y="9957816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6400" y="0"/>
                </a:moveTo>
                <a:lnTo>
                  <a:pt x="0" y="0"/>
                </a:lnTo>
                <a:lnTo>
                  <a:pt x="0" y="6095"/>
                </a:lnTo>
                <a:lnTo>
                  <a:pt x="6400" y="6095"/>
                </a:lnTo>
                <a:lnTo>
                  <a:pt x="6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2273" y="9957816"/>
            <a:ext cx="3323590" cy="6350"/>
          </a:xfrm>
          <a:custGeom>
            <a:avLst/>
            <a:gdLst/>
            <a:ahLst/>
            <a:cxnLst/>
            <a:rect l="l" t="t" r="r" b="b"/>
            <a:pathLst>
              <a:path w="3323590" h="6350">
                <a:moveTo>
                  <a:pt x="3323590" y="0"/>
                </a:moveTo>
                <a:lnTo>
                  <a:pt x="0" y="0"/>
                </a:lnTo>
                <a:lnTo>
                  <a:pt x="0" y="6095"/>
                </a:lnTo>
                <a:lnTo>
                  <a:pt x="3323590" y="6095"/>
                </a:lnTo>
                <a:lnTo>
                  <a:pt x="332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5761" y="99578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0" y="0"/>
                </a:lnTo>
                <a:lnTo>
                  <a:pt x="0" y="6095"/>
                </a:lnTo>
                <a:lnTo>
                  <a:pt x="6096" y="6095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1858" y="9957816"/>
            <a:ext cx="2177415" cy="6350"/>
          </a:xfrm>
          <a:custGeom>
            <a:avLst/>
            <a:gdLst/>
            <a:ahLst/>
            <a:cxnLst/>
            <a:rect l="l" t="t" r="r" b="b"/>
            <a:pathLst>
              <a:path w="2177415" h="6350">
                <a:moveTo>
                  <a:pt x="2177161" y="0"/>
                </a:moveTo>
                <a:lnTo>
                  <a:pt x="0" y="0"/>
                </a:lnTo>
                <a:lnTo>
                  <a:pt x="0" y="6095"/>
                </a:lnTo>
                <a:lnTo>
                  <a:pt x="2177161" y="6095"/>
                </a:lnTo>
                <a:lnTo>
                  <a:pt x="2177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792" y="193674"/>
            <a:ext cx="596176" cy="521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3375" y="10075557"/>
            <a:ext cx="426079" cy="42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631240" y="737869"/>
          <a:ext cx="6031865" cy="2609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7685"/>
                <a:gridCol w="2954655"/>
              </a:tblGrid>
              <a:tr h="2158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1">
                <a:tc gridSpan="2"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Chainage: </a:t>
                      </a:r>
                      <a:r>
                        <a:rPr sz="1000" b="1" u="dbl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  <a:latin typeface="Georgia"/>
                          <a:cs typeface="Georgia"/>
                        </a:rPr>
                        <a:t>145+000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(Axel Load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Survey).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5655">
                <a:tc gridSpan="2">
                  <a:txBody>
                    <a:bodyPr/>
                    <a:lstStyle/>
                    <a:p>
                      <a:pPr marL="1277620" marR="300355" indent="-963930">
                        <a:lnSpc>
                          <a:spcPts val="1130"/>
                        </a:lnSpc>
                        <a:spcBef>
                          <a:spcPts val="55"/>
                        </a:spcBef>
                      </a:pPr>
                      <a:r>
                        <a:rPr sz="1000" b="1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“Equivalent Single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Axle Loads” (ESALs)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have been calculated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assuming </a:t>
                      </a:r>
                      <a:r>
                        <a:rPr sz="1000" b="1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that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the 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project road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will </a:t>
                      </a:r>
                      <a:r>
                        <a:rPr sz="1000" b="1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be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opened </a:t>
                      </a:r>
                      <a:r>
                        <a:rPr sz="1000" b="1" spc="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000" b="1" spc="-18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traffic </a:t>
                      </a:r>
                      <a:r>
                        <a:rPr sz="1000" b="1" spc="-10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in the </a:t>
                      </a:r>
                      <a:r>
                        <a:rPr sz="1000" b="1" spc="-5" dirty="0">
                          <a:solidFill>
                            <a:srgbClr val="080009"/>
                          </a:solidFill>
                          <a:latin typeface="Georgia"/>
                          <a:cs typeface="Georgia"/>
                        </a:rPr>
                        <a:t>year 2022.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740460" y="3466338"/>
            <a:ext cx="5823585" cy="3359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390775" marR="5080" indent="-2378710">
              <a:lnSpc>
                <a:spcPts val="1180"/>
              </a:lnSpc>
              <a:spcBef>
                <a:spcPts val="210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28: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Classified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“Variable Frequency Drive” (VFD)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Surveys of Commencement at  Two</a:t>
            </a:r>
            <a:r>
              <a:rPr sz="1050" b="1" spc="-10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Locations.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115872" y="3939285"/>
          <a:ext cx="5062220" cy="1417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315"/>
                <a:gridCol w="1228724"/>
                <a:gridCol w="704214"/>
                <a:gridCol w="746760"/>
                <a:gridCol w="749935"/>
                <a:gridCol w="753110"/>
              </a:tblGrid>
              <a:tr h="23469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LOCATION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1272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DIRECTION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197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Commercial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Vehicle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774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LCV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2 –</a:t>
                      </a:r>
                      <a:r>
                        <a:rPr sz="1000" b="1" spc="-5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AXLE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3 –</a:t>
                      </a:r>
                      <a:r>
                        <a:rPr sz="1000" b="1" spc="-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AXLE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5" dirty="0">
                          <a:latin typeface="Georgia"/>
                          <a:cs typeface="Georgia"/>
                        </a:rPr>
                        <a:t>MAV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spc="5" dirty="0">
                          <a:latin typeface="Georgia"/>
                          <a:cs typeface="Georgia"/>
                        </a:rPr>
                        <a:t>AA1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spc="5" dirty="0">
                          <a:latin typeface="Georgia"/>
                          <a:cs typeface="Georgia"/>
                        </a:rPr>
                        <a:t>BB1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CC1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2374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dirty="0">
                          <a:latin typeface="Georgia"/>
                          <a:cs typeface="Georgia"/>
                        </a:rPr>
                        <a:t>DD1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spc="-5" dirty="0">
                          <a:latin typeface="Georgia"/>
                          <a:cs typeface="Georgia"/>
                        </a:rPr>
                        <a:t>EE1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b="1" i="1" spc="-5" dirty="0">
                          <a:latin typeface="Georgia"/>
                          <a:cs typeface="Georgia"/>
                        </a:rPr>
                        <a:t>FF1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33"/>
                    </a:solidFill>
                  </a:tcPr>
                </a:tc>
              </a:tr>
              <a:tr h="23469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145+000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Moying to</a:t>
                      </a:r>
                      <a:r>
                        <a:rPr sz="9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Migging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00.0066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02.0039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142.0200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142.0200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dirty="0">
                          <a:latin typeface="Georgia"/>
                          <a:cs typeface="Georgia"/>
                        </a:rPr>
                        <a:t>Migging to</a:t>
                      </a:r>
                      <a:r>
                        <a:rPr sz="900" b="1" spc="-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5" dirty="0">
                          <a:latin typeface="Georgia"/>
                          <a:cs typeface="Georgia"/>
                        </a:rPr>
                        <a:t>Moying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00.0086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dirty="0">
                          <a:latin typeface="Georgia"/>
                          <a:cs typeface="Georgia"/>
                        </a:rPr>
                        <a:t>01.6776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142.02000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142.0200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4696">
                <a:tc gridSpan="2"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Adopted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Maximum</a:t>
                      </a:r>
                      <a:r>
                        <a:rPr sz="1000" b="1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VDF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00.0086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02.0039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142.0200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142.0200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22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694740" y="5472429"/>
            <a:ext cx="5913755" cy="3390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597785" marR="5080" indent="-2585720">
              <a:lnSpc>
                <a:spcPts val="1200"/>
              </a:lnSpc>
              <a:spcBef>
                <a:spcPts val="19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29: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Classified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“Million Standard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Axle”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(MSA)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Surveys of Commencement at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Two 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Locations.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1597786" y="5948425"/>
          <a:ext cx="4101465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380"/>
                <a:gridCol w="935990"/>
                <a:gridCol w="1511935"/>
              </a:tblGrid>
              <a:tr h="338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Name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1000" b="1" spc="2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Road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13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MSA for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5" dirty="0">
                          <a:latin typeface="Georgia"/>
                          <a:cs typeface="Georgia"/>
                        </a:rPr>
                        <a:t>15</a:t>
                      </a:r>
                      <a:r>
                        <a:rPr sz="975" b="1" spc="7" baseline="21367" dirty="0">
                          <a:latin typeface="Georgia"/>
                          <a:cs typeface="Georgia"/>
                        </a:rPr>
                        <a:t>th</a:t>
                      </a:r>
                      <a:endParaRPr sz="975" baseline="21367">
                        <a:latin typeface="Georgia"/>
                        <a:cs typeface="Georgia"/>
                      </a:endParaRPr>
                    </a:p>
                    <a:p>
                      <a:pPr marL="1187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(145+000)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Adopted Design</a:t>
                      </a:r>
                      <a:r>
                        <a:rPr sz="1000" b="1" spc="-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MSA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699"/>
                    </a:solidFill>
                  </a:tcPr>
                </a:tc>
              </a:tr>
              <a:tr h="2346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i="1" dirty="0">
                          <a:latin typeface="Georgia"/>
                          <a:cs typeface="Georgia"/>
                        </a:rPr>
                        <a:t>Moying </a:t>
                      </a:r>
                      <a:r>
                        <a:rPr sz="900" b="1" i="1" spc="5" dirty="0">
                          <a:latin typeface="Georgia"/>
                          <a:cs typeface="Georgia"/>
                        </a:rPr>
                        <a:t>– </a:t>
                      </a:r>
                      <a:r>
                        <a:rPr sz="900" b="1" i="1" dirty="0">
                          <a:latin typeface="Georgia"/>
                          <a:cs typeface="Georgia"/>
                        </a:rPr>
                        <a:t>Migging</a:t>
                      </a:r>
                      <a:r>
                        <a:rPr sz="900" b="1" i="1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i="1" spc="-5" dirty="0">
                          <a:latin typeface="Georgia"/>
                          <a:cs typeface="Georgia"/>
                        </a:rPr>
                        <a:t>Road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0.49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1627758" y="6646290"/>
            <a:ext cx="4029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Table 30: </a:t>
            </a:r>
            <a:r>
              <a:rPr sz="1050" b="1" dirty="0">
                <a:solidFill>
                  <a:srgbClr val="FF0000"/>
                </a:solidFill>
                <a:latin typeface="Georgia"/>
                <a:cs typeface="Georgia"/>
              </a:rPr>
              <a:t>Proposed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Truck Bay </a:t>
            </a:r>
            <a:r>
              <a:rPr sz="1050" b="1" spc="5" dirty="0">
                <a:solidFill>
                  <a:srgbClr val="FF0000"/>
                </a:solidFill>
                <a:latin typeface="Georgia"/>
                <a:cs typeface="Georgia"/>
              </a:rPr>
              <a:t>in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Arunachal Pradesh</a:t>
            </a:r>
            <a:r>
              <a:rPr sz="1050" b="1"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Georgia"/>
                <a:cs typeface="Georgia"/>
              </a:rPr>
              <a:t>State.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692275" y="6969886"/>
          <a:ext cx="3906520" cy="292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470"/>
                <a:gridCol w="1299210"/>
                <a:gridCol w="1219834"/>
                <a:gridCol w="793114"/>
              </a:tblGrid>
              <a:tr h="149351">
                <a:tc>
                  <a:txBody>
                    <a:bodyPr/>
                    <a:lstStyle/>
                    <a:p>
                      <a:pPr marL="4445"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75"/>
                        </a:lnSpc>
                      </a:pPr>
                      <a:r>
                        <a:rPr sz="1000" b="1" spc="-10" dirty="0">
                          <a:latin typeface="Georgia"/>
                          <a:cs typeface="Georgia"/>
                        </a:rPr>
                        <a:t>Remarks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5715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145+260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98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132+500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Up 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900" b="1" spc="-1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900" b="1" spc="-10" dirty="0">
                          <a:latin typeface="Georgia"/>
                          <a:cs typeface="Georgia"/>
                        </a:rPr>
                        <a:t>Mark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618540" y="7377810"/>
            <a:ext cx="6048375" cy="939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80009"/>
                </a:solidFill>
                <a:latin typeface="Georgia"/>
                <a:cs typeface="Georgia"/>
              </a:rPr>
              <a:t>Muck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Disposal </a:t>
            </a:r>
            <a:r>
              <a:rPr sz="1050" b="1" dirty="0">
                <a:solidFill>
                  <a:srgbClr val="080009"/>
                </a:solidFill>
                <a:latin typeface="Georgia"/>
                <a:cs typeface="Georgia"/>
              </a:rPr>
              <a:t>Area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and </a:t>
            </a:r>
            <a:r>
              <a:rPr sz="1050" b="1" spc="-10" dirty="0">
                <a:solidFill>
                  <a:srgbClr val="080009"/>
                </a:solidFill>
                <a:latin typeface="Georgia"/>
                <a:cs typeface="Georgia"/>
              </a:rPr>
              <a:t>Camp</a:t>
            </a:r>
            <a:r>
              <a:rPr sz="1050" b="1" spc="-130" dirty="0">
                <a:solidFill>
                  <a:srgbClr val="080009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80009"/>
                </a:solidFill>
                <a:latin typeface="Georgia"/>
                <a:cs typeface="Georgia"/>
              </a:rPr>
              <a:t>Site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Georgia"/>
              <a:cs typeface="Georgia"/>
            </a:endParaRPr>
          </a:p>
          <a:p>
            <a:pPr marL="469265">
              <a:lnSpc>
                <a:spcPts val="1175"/>
              </a:lnSpc>
            </a:pPr>
            <a:r>
              <a:rPr sz="1000" dirty="0">
                <a:latin typeface="Georgia"/>
                <a:cs typeface="Georgia"/>
              </a:rPr>
              <a:t>Tentatively</a:t>
            </a:r>
            <a:r>
              <a:rPr sz="1000" spc="-4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four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locations</a:t>
            </a:r>
            <a:r>
              <a:rPr sz="1000" spc="-45" dirty="0">
                <a:latin typeface="Georgia"/>
                <a:cs typeface="Georgia"/>
              </a:rPr>
              <a:t> </a:t>
            </a:r>
            <a:r>
              <a:rPr sz="1000" spc="5" dirty="0">
                <a:latin typeface="Georgia"/>
                <a:cs typeface="Georgia"/>
              </a:rPr>
              <a:t>has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identified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during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Site</a:t>
            </a:r>
            <a:r>
              <a:rPr sz="1000" spc="-5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Survey</a:t>
            </a:r>
            <a:r>
              <a:rPr sz="1000" spc="-1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along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dirty="0">
                <a:latin typeface="Georgia"/>
                <a:cs typeface="Georgia"/>
              </a:rPr>
              <a:t>the</a:t>
            </a:r>
            <a:r>
              <a:rPr sz="1000" spc="-2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Project</a:t>
            </a:r>
            <a:r>
              <a:rPr sz="1000" spc="-15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Road</a:t>
            </a:r>
            <a:r>
              <a:rPr sz="1000" spc="-20" dirty="0">
                <a:latin typeface="Georgia"/>
                <a:cs typeface="Georgia"/>
              </a:rPr>
              <a:t> </a:t>
            </a:r>
            <a:r>
              <a:rPr sz="1000" spc="-5" dirty="0">
                <a:latin typeface="Georgia"/>
                <a:cs typeface="Georgia"/>
              </a:rPr>
              <a:t>for</a:t>
            </a:r>
            <a:r>
              <a:rPr sz="1000" spc="-30" dirty="0">
                <a:latin typeface="Georgia"/>
                <a:cs typeface="Georgia"/>
              </a:rPr>
              <a:t> </a:t>
            </a:r>
            <a:r>
              <a:rPr sz="1000" spc="-10" dirty="0">
                <a:latin typeface="Georgia"/>
                <a:cs typeface="Georgia"/>
              </a:rPr>
              <a:t>muck</a:t>
            </a:r>
            <a:r>
              <a:rPr sz="1000" spc="-5" dirty="0">
                <a:latin typeface="Georgia"/>
                <a:cs typeface="Georgia"/>
              </a:rPr>
              <a:t> disposal</a:t>
            </a:r>
            <a:endParaRPr sz="1000">
              <a:latin typeface="Georgia"/>
              <a:cs typeface="Georgia"/>
            </a:endParaRPr>
          </a:p>
          <a:p>
            <a:pPr marL="12700">
              <a:lnSpc>
                <a:spcPts val="1175"/>
              </a:lnSpc>
            </a:pPr>
            <a:r>
              <a:rPr sz="1000" b="1" spc="-5" dirty="0">
                <a:solidFill>
                  <a:srgbClr val="00AFEF"/>
                </a:solidFill>
                <a:latin typeface="Georgia"/>
                <a:cs typeface="Georgia"/>
              </a:rPr>
              <a:t>Figure 21</a:t>
            </a:r>
            <a:r>
              <a:rPr sz="1000" spc="-5" dirty="0">
                <a:latin typeface="Georgia"/>
                <a:cs typeface="Georgia"/>
              </a:rPr>
              <a:t>. </a:t>
            </a:r>
            <a:r>
              <a:rPr sz="1000" spc="5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same </a:t>
            </a:r>
            <a:r>
              <a:rPr sz="1000" spc="-5" dirty="0">
                <a:latin typeface="Georgia"/>
                <a:cs typeface="Georgia"/>
              </a:rPr>
              <a:t>will </a:t>
            </a:r>
            <a:r>
              <a:rPr sz="1000" spc="5" dirty="0">
                <a:latin typeface="Georgia"/>
                <a:cs typeface="Georgia"/>
              </a:rPr>
              <a:t>be </a:t>
            </a:r>
            <a:r>
              <a:rPr sz="1000" spc="-5" dirty="0">
                <a:latin typeface="Georgia"/>
                <a:cs typeface="Georgia"/>
              </a:rPr>
              <a:t>ascertained during </a:t>
            </a:r>
            <a:r>
              <a:rPr sz="1000" dirty="0">
                <a:latin typeface="Georgia"/>
                <a:cs typeface="Georgia"/>
              </a:rPr>
              <a:t>land </a:t>
            </a:r>
            <a:r>
              <a:rPr sz="1000" spc="-5" dirty="0">
                <a:latin typeface="Georgia"/>
                <a:cs typeface="Georgia"/>
              </a:rPr>
              <a:t>acquisition survey </a:t>
            </a:r>
            <a:r>
              <a:rPr sz="1000" b="1" dirty="0">
                <a:solidFill>
                  <a:srgbClr val="00AFEF"/>
                </a:solidFill>
                <a:latin typeface="Georgia"/>
                <a:cs typeface="Georgia"/>
              </a:rPr>
              <a:t>(Table</a:t>
            </a:r>
            <a:r>
              <a:rPr sz="1000" b="1" spc="-65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00" b="1" dirty="0">
                <a:solidFill>
                  <a:srgbClr val="00AFEF"/>
                </a:solidFill>
                <a:latin typeface="Georgia"/>
                <a:cs typeface="Georgia"/>
              </a:rPr>
              <a:t>31)</a:t>
            </a:r>
            <a:r>
              <a:rPr sz="1000" dirty="0"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Georgia"/>
              <a:cs typeface="Georgia"/>
            </a:endParaRPr>
          </a:p>
          <a:p>
            <a:pPr marL="469265">
              <a:lnSpc>
                <a:spcPct val="100000"/>
              </a:lnSpc>
            </a:pP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Table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31: Muck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Disposal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Area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and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Camp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Site in Arunachal </a:t>
            </a:r>
            <a:r>
              <a:rPr sz="1050" b="1" dirty="0">
                <a:solidFill>
                  <a:srgbClr val="00AFEF"/>
                </a:solidFill>
                <a:latin typeface="Georgia"/>
                <a:cs typeface="Georgia"/>
              </a:rPr>
              <a:t>Pradesh</a:t>
            </a:r>
            <a:r>
              <a:rPr sz="1050" b="1" spc="-50" dirty="0">
                <a:solidFill>
                  <a:srgbClr val="00AFEF"/>
                </a:solidFill>
                <a:latin typeface="Georgia"/>
                <a:cs typeface="Georgia"/>
              </a:rPr>
              <a:t> </a:t>
            </a:r>
            <a:r>
              <a:rPr sz="1050" b="1" spc="-5" dirty="0">
                <a:solidFill>
                  <a:srgbClr val="00AFEF"/>
                </a:solidFill>
                <a:latin typeface="Georgia"/>
                <a:cs typeface="Georgia"/>
              </a:rPr>
              <a:t>State.</a:t>
            </a:r>
            <a:endParaRPr sz="1050">
              <a:latin typeface="Georgia"/>
              <a:cs typeface="Georgia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1500250" y="8454517"/>
          <a:ext cx="4296410" cy="701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470"/>
                <a:gridCol w="673735"/>
                <a:gridCol w="624840"/>
                <a:gridCol w="655319"/>
                <a:gridCol w="588009"/>
                <a:gridCol w="1158239"/>
              </a:tblGrid>
              <a:tr h="149351"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dirty="0">
                          <a:latin typeface="Georgia"/>
                          <a:cs typeface="Georgia"/>
                        </a:rPr>
                        <a:t>Sr.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5" dirty="0">
                          <a:latin typeface="Georgia"/>
                          <a:cs typeface="Georgia"/>
                        </a:rPr>
                        <a:t>No.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Existing</a:t>
                      </a:r>
                      <a:r>
                        <a:rPr sz="1000" b="1" spc="-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9375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Design</a:t>
                      </a:r>
                      <a:r>
                        <a:rPr sz="1000" b="1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Chainage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</a:pPr>
                      <a:r>
                        <a:rPr sz="1000" b="1" spc="-5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000" b="1" dirty="0">
                          <a:latin typeface="Georgia"/>
                          <a:cs typeface="Georgia"/>
                        </a:rPr>
                        <a:t>in</a:t>
                      </a:r>
                      <a:r>
                        <a:rPr sz="1000" b="1" spc="-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000" b="1" spc="-10" dirty="0">
                          <a:latin typeface="Georgia"/>
                          <a:cs typeface="Georgia"/>
                        </a:rPr>
                        <a:t>Hectare</a:t>
                      </a:r>
                      <a:endParaRPr sz="1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37541"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1.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0" algn="r">
                        <a:lnSpc>
                          <a:spcPts val="985"/>
                        </a:lnSpc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5+03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145+430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985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132+260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132+660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2.0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1270" algn="ctr">
                        <a:lnSpc>
                          <a:spcPts val="980"/>
                        </a:lnSpc>
                      </a:pPr>
                      <a:r>
                        <a:rPr sz="900" b="1" spc="5" dirty="0">
                          <a:latin typeface="Georgia"/>
                          <a:cs typeface="Georgia"/>
                        </a:rPr>
                        <a:t>2.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980"/>
                        </a:lnSpc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2+0</a:t>
                      </a:r>
                      <a:r>
                        <a:rPr sz="9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152+630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139+000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139+600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3.5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7159">
                <a:tc>
                  <a:txBody>
                    <a:bodyPr/>
                    <a:lstStyle/>
                    <a:p>
                      <a:pPr marL="1905" algn="ctr">
                        <a:lnSpc>
                          <a:spcPts val="980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3.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ts val="980"/>
                        </a:lnSpc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1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5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8+55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159+030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980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144+730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145+150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2.0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1"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b="1" spc="10" dirty="0">
                          <a:latin typeface="Georgia"/>
                          <a:cs typeface="Georgia"/>
                        </a:rPr>
                        <a:t>4.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5565" algn="r">
                        <a:lnSpc>
                          <a:spcPts val="955"/>
                        </a:lnSpc>
                      </a:pPr>
                      <a:r>
                        <a:rPr sz="900" b="1" spc="-15" dirty="0">
                          <a:latin typeface="Georgia"/>
                          <a:cs typeface="Georgia"/>
                        </a:rPr>
                        <a:t>16</a:t>
                      </a:r>
                      <a:r>
                        <a:rPr sz="900" b="1" spc="5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900" b="1" spc="-20" dirty="0">
                          <a:latin typeface="Georgia"/>
                          <a:cs typeface="Georgia"/>
                        </a:rPr>
                        <a:t>+05</a:t>
                      </a:r>
                      <a:r>
                        <a:rPr sz="900" b="1" dirty="0">
                          <a:latin typeface="Georgia"/>
                          <a:cs typeface="Georgia"/>
                        </a:rPr>
                        <a:t>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5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163+600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955"/>
                        </a:lnSpc>
                      </a:pPr>
                      <a:r>
                        <a:rPr sz="900" b="1" spc="-5" dirty="0">
                          <a:latin typeface="Georgia"/>
                          <a:cs typeface="Georgia"/>
                        </a:rPr>
                        <a:t>148+900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i="1" spc="-5" dirty="0">
                          <a:latin typeface="Georgia"/>
                          <a:cs typeface="Georgia"/>
                        </a:rPr>
                        <a:t>149+460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sz="900" b="1" spc="-10" dirty="0">
                          <a:latin typeface="Georgia"/>
                          <a:cs typeface="Georgia"/>
                        </a:rPr>
                        <a:t>3.5</a:t>
                      </a:r>
                      <a:endParaRPr sz="9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8" name="object 38"/>
          <p:cNvSpPr/>
          <p:nvPr/>
        </p:nvSpPr>
        <p:spPr>
          <a:xfrm>
            <a:off x="751331" y="809243"/>
            <a:ext cx="2916935" cy="2039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14569" y="809243"/>
            <a:ext cx="2810260" cy="2039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05"/>
              </a:spcBef>
            </a:pPr>
            <a:r>
              <a:rPr spc="-10" dirty="0"/>
              <a:t>HIGHWAY </a:t>
            </a:r>
            <a:r>
              <a:rPr spc="-5" dirty="0"/>
              <a:t>ENGINEERING CONSULTANT  </a:t>
            </a:r>
            <a:r>
              <a:rPr spc="-10" dirty="0"/>
              <a:t>BHOPAL</a:t>
            </a:r>
            <a:r>
              <a:rPr spc="10" dirty="0"/>
              <a:t> </a:t>
            </a:r>
            <a:r>
              <a:rPr spc="-5" dirty="0"/>
              <a:t>(MP)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P a g e</a:t>
            </a:r>
            <a:r>
              <a:rPr spc="25" dirty="0"/>
              <a:t> </a:t>
            </a:r>
            <a:r>
              <a:rPr spc="-10" dirty="0"/>
              <a:t>|1-</a:t>
            </a:r>
            <a:r>
              <a:rPr b="1" spc="-10" dirty="0">
                <a:latin typeface="Georgia"/>
                <a:cs typeface="Georgia"/>
              </a:rPr>
              <a:t>101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37007</Words>
  <Application>Microsoft Office PowerPoint</Application>
  <PresentationFormat>Custom</PresentationFormat>
  <Paragraphs>4528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Nirmala UI</vt:lpstr>
      <vt:lpstr>Georgia</vt:lpstr>
      <vt:lpstr>Calibri</vt:lpstr>
      <vt:lpstr>Bookman Old Style</vt:lpstr>
      <vt:lpstr>Times New Roman</vt:lpstr>
      <vt:lpstr>Wingdings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</cp:revision>
  <dcterms:created xsi:type="dcterms:W3CDTF">2020-03-23T12:53:53Z</dcterms:created>
  <dcterms:modified xsi:type="dcterms:W3CDTF">2020-04-08T12:02:04Z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2020-04-08T00:00:00Z</vt:filetime>
  </property>
  <property fmtid="{D5CDD505-2E9C-101B-9397-08002B2CF9AE}" pid="3" name="Creator">
    <vt:lpwstr>Microsoft® Word 2013</vt:lpwstr>
  </property>
  <property fmtid="{D5CDD505-2E9C-101B-9397-08002B2CF9AE}" pid="4" name="LastSaved">
    <vt:filetime>2020-03-23T00:00:00Z</vt:filetime>
  </property>
</Properties>
</file>